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4"/>
  </p:notesMasterIdLst>
  <p:handoutMasterIdLst>
    <p:handoutMasterId r:id="rId75"/>
  </p:handoutMasterIdLst>
  <p:sldIdLst>
    <p:sldId id="256" r:id="rId2"/>
    <p:sldId id="257" r:id="rId3"/>
    <p:sldId id="300" r:id="rId4"/>
    <p:sldId id="337" r:id="rId5"/>
    <p:sldId id="289" r:id="rId6"/>
    <p:sldId id="290" r:id="rId7"/>
    <p:sldId id="320" r:id="rId8"/>
    <p:sldId id="291" r:id="rId9"/>
    <p:sldId id="321" r:id="rId10"/>
    <p:sldId id="292" r:id="rId11"/>
    <p:sldId id="293" r:id="rId12"/>
    <p:sldId id="301" r:id="rId13"/>
    <p:sldId id="317" r:id="rId14"/>
    <p:sldId id="295" r:id="rId15"/>
    <p:sldId id="322" r:id="rId16"/>
    <p:sldId id="323" r:id="rId17"/>
    <p:sldId id="324" r:id="rId18"/>
    <p:sldId id="325" r:id="rId19"/>
    <p:sldId id="342" r:id="rId20"/>
    <p:sldId id="259" r:id="rId21"/>
    <p:sldId id="264" r:id="rId22"/>
    <p:sldId id="346" r:id="rId23"/>
    <p:sldId id="266" r:id="rId24"/>
    <p:sldId id="272" r:id="rId25"/>
    <p:sldId id="260" r:id="rId26"/>
    <p:sldId id="274" r:id="rId27"/>
    <p:sldId id="262" r:id="rId28"/>
    <p:sldId id="343" r:id="rId29"/>
    <p:sldId id="348" r:id="rId30"/>
    <p:sldId id="349" r:id="rId31"/>
    <p:sldId id="360" r:id="rId32"/>
    <p:sldId id="361" r:id="rId33"/>
    <p:sldId id="362" r:id="rId34"/>
    <p:sldId id="389" r:id="rId35"/>
    <p:sldId id="363" r:id="rId36"/>
    <p:sldId id="364" r:id="rId37"/>
    <p:sldId id="365" r:id="rId38"/>
    <p:sldId id="358" r:id="rId39"/>
    <p:sldId id="366" r:id="rId40"/>
    <p:sldId id="367" r:id="rId41"/>
    <p:sldId id="368" r:id="rId42"/>
    <p:sldId id="279" r:id="rId43"/>
    <p:sldId id="352" r:id="rId44"/>
    <p:sldId id="370" r:id="rId45"/>
    <p:sldId id="280" r:id="rId46"/>
    <p:sldId id="344" r:id="rId47"/>
    <p:sldId id="288" r:id="rId48"/>
    <p:sldId id="286" r:id="rId49"/>
    <p:sldId id="372" r:id="rId50"/>
    <p:sldId id="373" r:id="rId51"/>
    <p:sldId id="377" r:id="rId52"/>
    <p:sldId id="375" r:id="rId53"/>
    <p:sldId id="287" r:id="rId54"/>
    <p:sldId id="374" r:id="rId55"/>
    <p:sldId id="376" r:id="rId56"/>
    <p:sldId id="378" r:id="rId57"/>
    <p:sldId id="336" r:id="rId58"/>
    <p:sldId id="380" r:id="rId59"/>
    <p:sldId id="381" r:id="rId60"/>
    <p:sldId id="383" r:id="rId61"/>
    <p:sldId id="386" r:id="rId62"/>
    <p:sldId id="387" r:id="rId63"/>
    <p:sldId id="388" r:id="rId64"/>
    <p:sldId id="384" r:id="rId65"/>
    <p:sldId id="385" r:id="rId66"/>
    <p:sldId id="382" r:id="rId67"/>
    <p:sldId id="345" r:id="rId68"/>
    <p:sldId id="347" r:id="rId69"/>
    <p:sldId id="329" r:id="rId70"/>
    <p:sldId id="354" r:id="rId71"/>
    <p:sldId id="356" r:id="rId72"/>
    <p:sldId id="379" r:id="rId73"/>
  </p:sldIdLst>
  <p:sldSz cx="9144000" cy="6858000" type="screen4x3"/>
  <p:notesSz cx="6858000" cy="92964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20" y="-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171DF-70A6-4EC6-B8EE-D22C067F6505}" type="datetimeFigureOut">
              <a:rPr lang="en-US" smtClean="0"/>
              <a:t>8/25/2013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3C56-8EF1-4E90-B8B4-EB5387F6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09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AE52E-BE81-47EF-BC06-B42394092878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58934-8226-4633-B14D-3E28D919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5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EE9FA-5614-47DC-B920-D15EC287305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C012FE-1634-43C8-8F10-6314D1DC6D44}" type="slidenum">
              <a:rPr lang="en-US">
                <a:latin typeface="Times New Roman" pitchFamily="18" charset="0"/>
              </a:rPr>
              <a:pPr/>
              <a:t>26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charset="-128"/>
              </a:rPr>
              <a:t>The answers to these questions will allow you to place the patient in one of the 5 categories shown here.  Each category is given a color code so that they can be recognized quickly.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64" tIns="45711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106" indent="0" algn="ctr">
              <a:buNone/>
            </a:lvl2pPr>
            <a:lvl3pPr marL="914212" indent="0" algn="ctr">
              <a:buNone/>
            </a:lvl3pPr>
            <a:lvl4pPr marL="1371320" indent="0" algn="ctr">
              <a:buNone/>
            </a:lvl4pPr>
            <a:lvl5pPr marL="1828426" indent="0" algn="ctr">
              <a:buNone/>
            </a:lvl5pPr>
            <a:lvl6pPr marL="2285532" indent="0" algn="ctr">
              <a:buNone/>
            </a:lvl6pPr>
            <a:lvl7pPr marL="2742640" indent="0" algn="ctr">
              <a:buNone/>
            </a:lvl7pPr>
            <a:lvl8pPr marL="3199744" indent="0" algn="ctr">
              <a:buNone/>
            </a:lvl8pPr>
            <a:lvl9pPr marL="3656852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16" name="Picture 4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578" y="5822156"/>
            <a:ext cx="1089422" cy="103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7" name="Picture 4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578" y="5822156"/>
            <a:ext cx="1089422" cy="103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3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7" name="Picture 4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578" y="5822156"/>
            <a:ext cx="1089422" cy="103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33D90-7C28-4601-83B4-320EDD375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solidFill>
                  <a:srgbClr val="00B050"/>
                </a:solidFill>
              </a:defRPr>
            </a:lvl1pPr>
            <a:lvl2pPr>
              <a:defRPr b="1" i="0" baseline="0">
                <a:solidFill>
                  <a:srgbClr val="00B050"/>
                </a:solidFill>
              </a:defRPr>
            </a:lvl2pPr>
            <a:lvl3pPr>
              <a:defRPr b="1" i="0" baseline="0">
                <a:solidFill>
                  <a:srgbClr val="00B050"/>
                </a:solidFill>
              </a:defRPr>
            </a:lvl3pPr>
            <a:lvl4pPr>
              <a:defRPr b="1" i="0" baseline="0">
                <a:solidFill>
                  <a:srgbClr val="00B050"/>
                </a:solidFill>
              </a:defRPr>
            </a:lvl4pPr>
            <a:lvl5pPr>
              <a:defRPr b="1" i="0" baseline="0">
                <a:solidFill>
                  <a:srgbClr val="00B050"/>
                </a:solidFill>
              </a:defRPr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7" name="Picture 4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578" y="5822156"/>
            <a:ext cx="1089422" cy="103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9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7" y="4246564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1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3" y="1351672"/>
            <a:ext cx="5718048" cy="977486"/>
          </a:xfrm>
        </p:spPr>
        <p:txBody>
          <a:bodyPr lIns="82280" tIns="45711" bIns="0" anchor="t"/>
          <a:lstStyle>
            <a:lvl1pPr marL="548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3995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28" name="Picture 4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9365" y="5893594"/>
            <a:ext cx="1014635" cy="96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7705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8" name="Picture 5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1734" y="5923732"/>
            <a:ext cx="982266" cy="93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6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36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136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3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5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1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23" name="Picture 4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9365" y="5893594"/>
            <a:ext cx="1014635" cy="96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6" name="Picture 4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9365" y="5893594"/>
            <a:ext cx="1014635" cy="96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5" name="Picture 4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578" y="5822156"/>
            <a:ext cx="1089422" cy="103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52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8" name="Picture 5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578" y="5822156"/>
            <a:ext cx="1089422" cy="103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1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5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27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2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9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1" y="55503"/>
            <a:ext cx="2133600" cy="365125"/>
          </a:xfrm>
        </p:spPr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03"/>
            <a:ext cx="5562600" cy="365125"/>
          </a:xfrm>
        </p:spPr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03"/>
            <a:ext cx="457200" cy="365125"/>
          </a:xfrm>
        </p:spPr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22" name="Picture 5" descr="MMRS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578" y="5822156"/>
            <a:ext cx="1089422" cy="103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lIns="91425" tIns="45713" rIns="91425" bIns="45713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 lIns="91425" tIns="45713" rIns="91425" bIns="45713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1" y="6416678"/>
            <a:ext cx="2133600" cy="365125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CB97365-EBCA-4027-87D5-99FC1D4DF0BB}" type="datetimeFigureOut">
              <a:rPr lang="en-US" smtClean="0"/>
              <a:pPr/>
              <a:t>8/25/2013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8"/>
            <a:ext cx="5562600" cy="365125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8"/>
            <a:ext cx="457200" cy="365125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pic>
        <p:nvPicPr>
          <p:cNvPr id="18" name="Picture 4" descr="MMRSlogo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578" y="5822156"/>
            <a:ext cx="1089422" cy="103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17" indent="-342848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550" indent="-285707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543" indent="-228564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677" indent="-228564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01" indent="-210279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666" indent="-210279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661" indent="-18285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654" indent="-18285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649" indent="-18285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www.daytonmmrs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9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7" Type="http://schemas.openxmlformats.org/officeDocument/2006/relationships/image" Target="../media/image6.png"/><Relationship Id="rId2" Type="http://schemas.microsoft.com/office/2007/relationships/media" Target="../media/media24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package" Target="../embeddings/Microsoft_PowerPoint_Slide1.sldx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6.wma"/><Relationship Id="rId7" Type="http://schemas.openxmlformats.org/officeDocument/2006/relationships/image" Target="../media/image2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wm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png"/><Relationship Id="rId5" Type="http://schemas.openxmlformats.org/officeDocument/2006/relationships/hyperlink" Target="http://www.daytonmmrs.org/" TargetMode="External"/><Relationship Id="rId4" Type="http://schemas.openxmlformats.org/officeDocument/2006/relationships/hyperlink" Target="http://www.gmvemsc.org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5" Type="http://schemas.openxmlformats.org/officeDocument/2006/relationships/image" Target="../media/image6.png"/><Relationship Id="rId4" Type="http://schemas.openxmlformats.org/officeDocument/2006/relationships/image" Target="../media/image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5" Type="http://schemas.openxmlformats.org/officeDocument/2006/relationships/image" Target="../media/image6.png"/><Relationship Id="rId4" Type="http://schemas.openxmlformats.org/officeDocument/2006/relationships/image" Target="../media/image4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ma"/><Relationship Id="rId1" Type="http://schemas.microsoft.com/office/2007/relationships/media" Target="../media/media61.wma"/><Relationship Id="rId5" Type="http://schemas.openxmlformats.org/officeDocument/2006/relationships/image" Target="../media/image6.png"/><Relationship Id="rId4" Type="http://schemas.openxmlformats.org/officeDocument/2006/relationships/image" Target="../media/image4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ma"/><Relationship Id="rId1" Type="http://schemas.microsoft.com/office/2007/relationships/media" Target="../media/media62.wma"/><Relationship Id="rId5" Type="http://schemas.openxmlformats.org/officeDocument/2006/relationships/image" Target="../media/image6.png"/><Relationship Id="rId4" Type="http://schemas.openxmlformats.org/officeDocument/2006/relationships/image" Target="../media/image4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5" Type="http://schemas.openxmlformats.org/officeDocument/2006/relationships/image" Target="../media/image6.png"/><Relationship Id="rId4" Type="http://schemas.openxmlformats.org/officeDocument/2006/relationships/image" Target="../media/image4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ma"/><Relationship Id="rId1" Type="http://schemas.microsoft.com/office/2007/relationships/media" Target="../media/media64.wma"/><Relationship Id="rId5" Type="http://schemas.openxmlformats.org/officeDocument/2006/relationships/image" Target="../media/image6.png"/><Relationship Id="rId4" Type="http://schemas.openxmlformats.org/officeDocument/2006/relationships/image" Target="../media/image4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wma"/><Relationship Id="rId1" Type="http://schemas.microsoft.com/office/2007/relationships/media" Target="../media/media66.wma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7.wma"/><Relationship Id="rId1" Type="http://schemas.microsoft.com/office/2007/relationships/media" Target="../media/media67.wma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68.wma"/><Relationship Id="rId1" Type="http://schemas.microsoft.com/office/2007/relationships/media" Target="../media/media68.wma"/><Relationship Id="rId6" Type="http://schemas.openxmlformats.org/officeDocument/2006/relationships/image" Target="../media/image21.jpeg"/><Relationship Id="rId5" Type="http://schemas.openxmlformats.org/officeDocument/2006/relationships/image" Target="../media/image48.jpeg"/><Relationship Id="rId4" Type="http://schemas.openxmlformats.org/officeDocument/2006/relationships/hyperlink" Target="http://www.chinookmed.com/mas_assets/full/01294.jpg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audio" Target="../media/media69.wma"/><Relationship Id="rId1" Type="http://schemas.microsoft.com/office/2007/relationships/media" Target="../media/media69.wma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ma"/><Relationship Id="rId1" Type="http://schemas.microsoft.com/office/2007/relationships/media" Target="../media/media70.wm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wma"/><Relationship Id="rId1" Type="http://schemas.microsoft.com/office/2007/relationships/media" Target="../media/media71.wma"/><Relationship Id="rId6" Type="http://schemas.openxmlformats.org/officeDocument/2006/relationships/image" Target="../media/image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ma"/><Relationship Id="rId1" Type="http://schemas.microsoft.com/office/2007/relationships/media" Target="../media/media72.wma"/><Relationship Id="rId6" Type="http://schemas.openxmlformats.org/officeDocument/2006/relationships/image" Target="../media/image6.png"/><Relationship Id="rId5" Type="http://schemas.openxmlformats.org/officeDocument/2006/relationships/hyperlink" Target="http://www.gmvemsc.org/" TargetMode="External"/><Relationship Id="rId4" Type="http://schemas.openxmlformats.org/officeDocument/2006/relationships/hyperlink" Target="http://www.daytonmmrs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2612136"/>
          </a:xfrm>
        </p:spPr>
        <p:txBody>
          <a:bodyPr>
            <a:normAutofit/>
          </a:bodyPr>
          <a:lstStyle/>
          <a:p>
            <a:r>
              <a:rPr lang="en-US" b="1" baseline="0" dirty="0" smtClean="0">
                <a:latin typeface="Arial"/>
              </a:rPr>
              <a:t>Guidance for Use of </a:t>
            </a:r>
            <a:br>
              <a:rPr lang="en-US" b="1" baseline="0" dirty="0" smtClean="0">
                <a:latin typeface="Arial"/>
              </a:rPr>
            </a:br>
            <a:r>
              <a:rPr lang="en-US" b="1" baseline="0" dirty="0" smtClean="0">
                <a:latin typeface="Arial"/>
              </a:rPr>
              <a:t>Dayton MMRS SALT Triage </a:t>
            </a:r>
            <a:r>
              <a:rPr lang="en-US" dirty="0" smtClean="0">
                <a:latin typeface="Arial"/>
              </a:rPr>
              <a:t>Materials</a:t>
            </a:r>
            <a:r>
              <a:rPr lang="en-US" b="1" baseline="0" dirty="0" smtClean="0">
                <a:latin typeface="Arial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3505201"/>
            <a:ext cx="7772400" cy="2850360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en-US" sz="2800" dirty="0" smtClean="0"/>
              <a:t>David N. Gerstner</a:t>
            </a:r>
          </a:p>
          <a:p>
            <a:pPr lvl="1">
              <a:buNone/>
            </a:pPr>
            <a:r>
              <a:rPr lang="en-US" sz="2800" dirty="0" smtClean="0"/>
              <a:t>MMRS Program Manager</a:t>
            </a:r>
          </a:p>
          <a:p>
            <a:pPr lvl="1">
              <a:buNone/>
            </a:pPr>
            <a:r>
              <a:rPr lang="en-US" sz="2800" dirty="0" smtClean="0"/>
              <a:t>Dayton Fire Department</a:t>
            </a:r>
          </a:p>
          <a:p>
            <a:pPr lvl="1">
              <a:buNone/>
            </a:pPr>
            <a:r>
              <a:rPr lang="en-US" sz="2800" dirty="0" smtClean="0">
                <a:hlinkClick r:id="rId4"/>
              </a:rPr>
              <a:t>www.DaytonMMRS.org</a:t>
            </a:r>
            <a:endParaRPr lang="en-US" sz="2800" dirty="0" smtClean="0"/>
          </a:p>
          <a:p>
            <a:pPr lvl="1">
              <a:buNone/>
            </a:pPr>
            <a:r>
              <a:rPr lang="en-US" sz="2800" dirty="0" smtClean="0"/>
              <a:t>937-333-4551</a:t>
            </a:r>
          </a:p>
          <a:p>
            <a:pPr lvl="1">
              <a:buNone/>
            </a:pPr>
            <a:r>
              <a:rPr lang="en-US" sz="2800" dirty="0" smtClean="0"/>
              <a:t>david.gerstner@daytonohio.gov</a:t>
            </a:r>
            <a:endParaRPr lang="en-US" sz="2800" dirty="0"/>
          </a:p>
        </p:txBody>
      </p:sp>
      <p:pic>
        <p:nvPicPr>
          <p:cNvPr id="4" name="Content Placeholder 3" descr="fire_MMRS_label_3-inch-roun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3581400"/>
            <a:ext cx="2057730" cy="20574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8077200" cy="914400"/>
          </a:xfrm>
        </p:spPr>
        <p:txBody>
          <a:bodyPr/>
          <a:lstStyle/>
          <a:p>
            <a:r>
              <a:rPr lang="en-US" sz="3600" u="sng" dirty="0" smtClean="0">
                <a:latin typeface="Arial"/>
              </a:rPr>
              <a:t>DAYTON MMRS TRIAGE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 smtClean="0"/>
              <a:t>Triage/Transport Tags and Materials:</a:t>
            </a:r>
            <a:endParaRPr lang="en-US" sz="2800" dirty="0" smtClean="0"/>
          </a:p>
          <a:p>
            <a:pPr lvl="1"/>
            <a:r>
              <a:rPr lang="en-US" sz="2800" dirty="0" smtClean="0"/>
              <a:t>Storing clipboard (with MMRS logo) pre-assembled with:</a:t>
            </a:r>
            <a:endParaRPr lang="en-US" sz="2400" dirty="0" smtClean="0"/>
          </a:p>
          <a:p>
            <a:pPr lvl="2"/>
            <a:r>
              <a:rPr lang="en-US" dirty="0" smtClean="0"/>
              <a:t>Shrink-wrapped pack of 25 Triage Tags</a:t>
            </a:r>
            <a:endParaRPr lang="en-US" sz="2000" dirty="0" smtClean="0"/>
          </a:p>
          <a:p>
            <a:pPr lvl="2"/>
            <a:r>
              <a:rPr lang="en-US" dirty="0" smtClean="0"/>
              <a:t>Shrink-wrapped pack of 10 Transport Officer </a:t>
            </a:r>
            <a:r>
              <a:rPr lang="en-US" dirty="0" err="1" smtClean="0"/>
              <a:t>WorkSheets</a:t>
            </a:r>
            <a:endParaRPr lang="en-US" sz="2000" dirty="0" smtClean="0"/>
          </a:p>
          <a:p>
            <a:pPr lvl="2"/>
            <a:r>
              <a:rPr lang="en-US" dirty="0" smtClean="0"/>
              <a:t>Shrink-wrapped pack of 10 Transport Officer Logs</a:t>
            </a:r>
            <a:endParaRPr lang="en-US" sz="2000" dirty="0" smtClean="0"/>
          </a:p>
          <a:p>
            <a:pPr lvl="2"/>
            <a:r>
              <a:rPr lang="en-US" dirty="0" smtClean="0"/>
              <a:t>Grease pencil, pen, and a </a:t>
            </a:r>
            <a:r>
              <a:rPr lang="en-US" dirty="0" err="1" smtClean="0"/>
              <a:t>carabiner</a:t>
            </a:r>
            <a:r>
              <a:rPr lang="en-US" dirty="0" smtClean="0"/>
              <a:t> for the Transport Officer to use to hold bottom section of Triage Tags</a:t>
            </a:r>
            <a:endParaRPr lang="en-US" sz="2000" dirty="0" smtClean="0"/>
          </a:p>
          <a:p>
            <a:pPr lvl="2"/>
            <a:r>
              <a:rPr lang="en-US" dirty="0" smtClean="0"/>
              <a:t>Instruction Sheet explaining Tags, Ribbons, and Transport Sheet and Log</a:t>
            </a:r>
            <a:endParaRPr lang="en-US" sz="20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8077200" cy="914400"/>
          </a:xfrm>
        </p:spPr>
        <p:txBody>
          <a:bodyPr/>
          <a:lstStyle/>
          <a:p>
            <a:r>
              <a:rPr lang="en-US" sz="3600" u="sng" dirty="0" smtClean="0">
                <a:latin typeface="Arial"/>
              </a:rPr>
              <a:t>DAYTON MMRS TRIAGE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Materials available electronically at DaytonMMRS.org</a:t>
            </a:r>
            <a:endParaRPr lang="en-US" sz="2800" dirty="0" smtClean="0"/>
          </a:p>
          <a:p>
            <a:pPr lvl="1"/>
            <a:r>
              <a:rPr lang="en-US" sz="2800" dirty="0" smtClean="0"/>
              <a:t>Transportation Officer </a:t>
            </a:r>
            <a:r>
              <a:rPr lang="en-US" sz="2800" dirty="0" err="1" smtClean="0"/>
              <a:t>WorkSheets</a:t>
            </a:r>
            <a:endParaRPr lang="en-US" sz="2800" dirty="0" smtClean="0"/>
          </a:p>
          <a:p>
            <a:pPr lvl="1"/>
            <a:r>
              <a:rPr lang="en-US" sz="2800" dirty="0" smtClean="0"/>
              <a:t>Transport Officer Logs</a:t>
            </a:r>
          </a:p>
          <a:p>
            <a:pPr lvl="1"/>
            <a:r>
              <a:rPr lang="en-US" sz="2800" dirty="0" smtClean="0"/>
              <a:t>Instruction Sheet</a:t>
            </a:r>
          </a:p>
          <a:p>
            <a:pPr lvl="1"/>
            <a:r>
              <a:rPr lang="en-US" sz="2800" dirty="0" smtClean="0"/>
              <a:t>Videos and </a:t>
            </a:r>
            <a:r>
              <a:rPr lang="en-US" sz="2800" dirty="0" err="1" smtClean="0"/>
              <a:t>Powerpoints</a:t>
            </a:r>
          </a:p>
          <a:p>
            <a:pPr lvl="1"/>
            <a:r>
              <a:rPr lang="en-US" sz="2800" dirty="0" smtClean="0"/>
              <a:t>Images of Triage Tags (three types)</a:t>
            </a:r>
            <a:endParaRPr lang="en-US" sz="16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FIRE_triage-cards-final_TRAIN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0"/>
            <a:ext cx="2649682" cy="6858000"/>
          </a:xfrm>
          <a:prstGeom prst="rect">
            <a:avLst/>
          </a:prstGeom>
        </p:spPr>
      </p:pic>
      <p:pic>
        <p:nvPicPr>
          <p:cNvPr id="10" name="Picture 9" descr="FIRE_triage-cards-final-EXERCI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94318" y="0"/>
            <a:ext cx="2649682" cy="6858000"/>
          </a:xfrm>
          <a:prstGeom prst="rect">
            <a:avLst/>
          </a:prstGeom>
        </p:spPr>
      </p:pic>
      <p:pic>
        <p:nvPicPr>
          <p:cNvPr id="31" name="Picture 30" descr="FIRE_triage-cards-final_Liv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0"/>
            <a:ext cx="264968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FIRE_triage-cards-final_TRAININ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125506"/>
            <a:ext cx="2601191" cy="6732494"/>
          </a:xfrm>
          <a:prstGeom prst="rect">
            <a:avLst/>
          </a:prstGeom>
        </p:spPr>
      </p:pic>
      <p:pic>
        <p:nvPicPr>
          <p:cNvPr id="11" name="Picture 10" descr="FIRE_triage-cards-final-EXERCISE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52400"/>
            <a:ext cx="2590800" cy="6705600"/>
          </a:xfrm>
          <a:prstGeom prst="rect">
            <a:avLst/>
          </a:prstGeom>
        </p:spPr>
      </p:pic>
      <p:pic>
        <p:nvPicPr>
          <p:cNvPr id="5" name="Content Placeholder 3" descr="FIRE_triage-cards-final_Live2.jpg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6542"/>
            <a:ext cx="2604655" cy="67414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8077200" cy="914400"/>
          </a:xfrm>
        </p:spPr>
        <p:txBody>
          <a:bodyPr/>
          <a:lstStyle/>
          <a:p>
            <a:r>
              <a:rPr lang="en-US" sz="3600" u="sng" dirty="0" smtClean="0">
                <a:latin typeface="Arial"/>
              </a:rPr>
              <a:t>DAYTON MMRS TRIAGE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24000"/>
            <a:ext cx="6858000" cy="483156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Three versions of Triage Tags:</a:t>
            </a:r>
          </a:p>
          <a:p>
            <a:pPr lvl="1"/>
            <a:r>
              <a:rPr lang="en-US" sz="3200" dirty="0" smtClean="0"/>
              <a:t>“Live” tags:  </a:t>
            </a:r>
          </a:p>
          <a:p>
            <a:pPr lvl="2"/>
            <a:r>
              <a:rPr lang="en-US" sz="2800" u="sng" dirty="0" smtClean="0"/>
              <a:t>Expensive</a:t>
            </a:r>
          </a:p>
          <a:p>
            <a:pPr lvl="2"/>
            <a:r>
              <a:rPr lang="en-US" sz="2800" dirty="0" smtClean="0"/>
              <a:t>White</a:t>
            </a:r>
          </a:p>
          <a:p>
            <a:pPr lvl="2"/>
            <a:r>
              <a:rPr lang="en-US" sz="2800" dirty="0" smtClean="0"/>
              <a:t>Synthetic paper </a:t>
            </a:r>
          </a:p>
          <a:p>
            <a:pPr lvl="2"/>
            <a:r>
              <a:rPr lang="en-US" sz="2800" dirty="0" smtClean="0"/>
              <a:t>Bar codes, numbers, &amp; RFID tags</a:t>
            </a:r>
          </a:p>
          <a:p>
            <a:pPr lvl="2"/>
            <a:r>
              <a:rPr lang="en-US" sz="2800" dirty="0" smtClean="0"/>
              <a:t>Hospitals can use the bar code or the RFID tags but the viewable tag number matches the bar code, not the RFID</a:t>
            </a:r>
          </a:p>
        </p:txBody>
      </p:sp>
      <p:pic>
        <p:nvPicPr>
          <p:cNvPr id="4" name="Picture 3" descr="FIRE_triage-cards-final_Liv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91553"/>
            <a:ext cx="1676400" cy="43389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7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8077200" cy="914400"/>
          </a:xfrm>
        </p:spPr>
        <p:txBody>
          <a:bodyPr/>
          <a:lstStyle/>
          <a:p>
            <a:r>
              <a:rPr lang="en-US" sz="3600" u="sng" dirty="0" smtClean="0">
                <a:latin typeface="Arial"/>
              </a:rPr>
              <a:t>DAYTON MMRS TRIAGE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524000"/>
            <a:ext cx="6553200" cy="48315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White Triage Tags:</a:t>
            </a:r>
          </a:p>
          <a:p>
            <a:pPr lvl="1"/>
            <a:r>
              <a:rPr lang="en-US" sz="3200" dirty="0" smtClean="0"/>
              <a:t>Only for “real world” use:</a:t>
            </a:r>
          </a:p>
          <a:p>
            <a:pPr lvl="2"/>
            <a:r>
              <a:rPr lang="en-US" sz="3600" u="sng" dirty="0" smtClean="0"/>
              <a:t>Actual MCIs</a:t>
            </a:r>
          </a:p>
        </p:txBody>
      </p:sp>
      <p:pic>
        <p:nvPicPr>
          <p:cNvPr id="4" name="Picture 3" descr="FIRE_triage-cards-final_Liv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97106"/>
            <a:ext cx="1828800" cy="47333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6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8077200" cy="914400"/>
          </a:xfrm>
        </p:spPr>
        <p:txBody>
          <a:bodyPr/>
          <a:lstStyle/>
          <a:p>
            <a:r>
              <a:rPr lang="en-US" sz="3600" u="sng" dirty="0" smtClean="0">
                <a:latin typeface="Arial"/>
              </a:rPr>
              <a:t>DAYTON MMRS TRIAGE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24000"/>
            <a:ext cx="6858000" cy="48315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Three versions of Triage Tags:</a:t>
            </a:r>
          </a:p>
          <a:p>
            <a:pPr lvl="1"/>
            <a:r>
              <a:rPr lang="en-US" sz="2400" dirty="0" smtClean="0"/>
              <a:t>Training tags:  </a:t>
            </a:r>
          </a:p>
          <a:p>
            <a:pPr lvl="2"/>
            <a:r>
              <a:rPr lang="en-US" sz="2200" dirty="0" smtClean="0"/>
              <a:t>Printed on blue background on cardstock</a:t>
            </a:r>
          </a:p>
          <a:p>
            <a:pPr lvl="2"/>
            <a:r>
              <a:rPr lang="en-US" sz="2200" dirty="0" smtClean="0"/>
              <a:t>“For Training Use Only” watermark</a:t>
            </a:r>
          </a:p>
          <a:p>
            <a:pPr lvl="2"/>
            <a:r>
              <a:rPr lang="en-US" sz="2200" dirty="0" smtClean="0"/>
              <a:t>No bar codes, numbers, or RFID tags.</a:t>
            </a:r>
          </a:p>
          <a:p>
            <a:pPr lvl="2"/>
            <a:r>
              <a:rPr lang="en-US" sz="2200" dirty="0" smtClean="0"/>
              <a:t>Intended to be used for “Triage Tuesdays” and other drills  </a:t>
            </a:r>
          </a:p>
          <a:p>
            <a:pPr lvl="2"/>
            <a:r>
              <a:rPr lang="en-US" sz="2200" dirty="0" smtClean="0"/>
              <a:t>Inexpensive</a:t>
            </a:r>
          </a:p>
          <a:p>
            <a:pPr lvl="2"/>
            <a:r>
              <a:rPr lang="en-US" sz="2200" dirty="0" smtClean="0"/>
              <a:t>Available in quantities from Dayton MMRS and county EMAs</a:t>
            </a:r>
          </a:p>
        </p:txBody>
      </p:sp>
      <p:pic>
        <p:nvPicPr>
          <p:cNvPr id="5" name="Picture 4" descr="FIRE_triage-cards-final_TRAINING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057400"/>
            <a:ext cx="1813213" cy="46930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8077200" cy="914400"/>
          </a:xfrm>
        </p:spPr>
        <p:txBody>
          <a:bodyPr/>
          <a:lstStyle/>
          <a:p>
            <a:r>
              <a:rPr lang="en-US" sz="3600" u="sng" dirty="0" smtClean="0">
                <a:latin typeface="Arial"/>
              </a:rPr>
              <a:t>DAYTON MMRS TRIAGE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24000"/>
            <a:ext cx="6858000" cy="48315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Three versions of Triage Tags:</a:t>
            </a:r>
          </a:p>
          <a:p>
            <a:pPr lvl="1"/>
            <a:r>
              <a:rPr lang="en-US" sz="2400" dirty="0" smtClean="0"/>
              <a:t>Exercise tags:  </a:t>
            </a:r>
          </a:p>
          <a:p>
            <a:pPr lvl="2"/>
            <a:r>
              <a:rPr lang="en-US" sz="2200" dirty="0" smtClean="0"/>
              <a:t>Printed on orange background on cardstock</a:t>
            </a:r>
          </a:p>
          <a:p>
            <a:pPr lvl="2"/>
            <a:r>
              <a:rPr lang="en-US" sz="2200" dirty="0" smtClean="0"/>
              <a:t>“For Exercise Use Only” watermark</a:t>
            </a:r>
          </a:p>
          <a:p>
            <a:pPr lvl="2"/>
            <a:r>
              <a:rPr lang="en-US" sz="2200" dirty="0" smtClean="0"/>
              <a:t>Exercise tags have bar codes, numbers, and RFID tags</a:t>
            </a:r>
          </a:p>
          <a:p>
            <a:pPr lvl="2"/>
            <a:r>
              <a:rPr lang="en-US" sz="2200" dirty="0" smtClean="0"/>
              <a:t>Intended to be used for significant exercises where simulated patients will actually be transported to hospitals</a:t>
            </a:r>
          </a:p>
          <a:p>
            <a:pPr lvl="2"/>
            <a:r>
              <a:rPr lang="en-US" sz="2200" dirty="0" smtClean="0"/>
              <a:t>Available from Dayton MMRS</a:t>
            </a:r>
          </a:p>
          <a:p>
            <a:pPr lvl="1"/>
            <a:endParaRPr lang="en-US" dirty="0" smtClean="0"/>
          </a:p>
        </p:txBody>
      </p:sp>
      <p:pic>
        <p:nvPicPr>
          <p:cNvPr id="5" name="Picture 4" descr="FIRE_triage-cards-final-EXERCISE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57399"/>
            <a:ext cx="1775114" cy="459441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8077200" cy="914400"/>
          </a:xfrm>
        </p:spPr>
        <p:txBody>
          <a:bodyPr/>
          <a:lstStyle/>
          <a:p>
            <a:r>
              <a:rPr lang="en-US" sz="3600" u="sng" dirty="0" smtClean="0">
                <a:latin typeface="Arial"/>
              </a:rPr>
              <a:t>DAYTON MMRS TRIAGE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24000"/>
            <a:ext cx="6858000" cy="48315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Three versions of Triage Tags:</a:t>
            </a:r>
          </a:p>
          <a:p>
            <a:pPr lvl="1"/>
            <a:r>
              <a:rPr lang="en-US" sz="3200" dirty="0" smtClean="0"/>
              <a:t>Each EMA will have a supply of Training Triage tags and extra ribbon rolls</a:t>
            </a:r>
          </a:p>
          <a:p>
            <a:pPr lvl="1"/>
            <a:r>
              <a:rPr lang="en-US" sz="3200" dirty="0" smtClean="0"/>
              <a:t>Do not use “Live” Triage Tags for training or exercises</a:t>
            </a:r>
          </a:p>
          <a:p>
            <a:pPr lvl="1"/>
            <a:r>
              <a:rPr lang="en-US" sz="2800" dirty="0" smtClean="0"/>
              <a:t>Training Tags for training!</a:t>
            </a:r>
          </a:p>
          <a:p>
            <a:pPr lvl="1"/>
            <a:endParaRPr lang="en-US" dirty="0" smtClean="0"/>
          </a:p>
        </p:txBody>
      </p:sp>
      <p:pic>
        <p:nvPicPr>
          <p:cNvPr id="6" name="Picture 5" descr="FIRE_triage-cards-final_TRAINING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57400"/>
            <a:ext cx="1737013" cy="4495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763000" cy="3276600"/>
          </a:xfrm>
        </p:spPr>
        <p:txBody>
          <a:bodyPr>
            <a:normAutofit/>
          </a:bodyPr>
          <a:lstStyle/>
          <a:p>
            <a:pPr algn="ctr"/>
            <a:r>
              <a:rPr lang="en-US" sz="38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Using Dayton MMRS Triage Materials:</a:t>
            </a:r>
          </a:p>
          <a:p>
            <a:pPr algn="ctr"/>
            <a:endParaRPr lang="en-US" sz="40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  <a:p>
            <a:pPr algn="ctr"/>
            <a:r>
              <a:rPr lang="en-US" sz="60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Triage Ribbon Kits</a:t>
            </a:r>
            <a:endParaRPr lang="en-US" sz="36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baseline="0" dirty="0" smtClean="0">
                <a:latin typeface="Arial"/>
              </a:rPr>
              <a:t>Objective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Be able to quickly and effectively use Dayton MMRS SALT Triage Materials, including:</a:t>
            </a:r>
          </a:p>
          <a:p>
            <a:pPr lvl="1"/>
            <a:r>
              <a:rPr lang="en-US" dirty="0" smtClean="0">
                <a:latin typeface="Arial"/>
              </a:rPr>
              <a:t>“Live” Triage Tags </a:t>
            </a:r>
          </a:p>
          <a:p>
            <a:pPr lvl="1"/>
            <a:r>
              <a:rPr lang="en-US" u="sng" dirty="0" smtClean="0">
                <a:latin typeface="Arial"/>
              </a:rPr>
              <a:t>Training</a:t>
            </a:r>
            <a:r>
              <a:rPr lang="en-US" dirty="0" smtClean="0">
                <a:latin typeface="Arial"/>
              </a:rPr>
              <a:t> Triage Tags </a:t>
            </a:r>
          </a:p>
          <a:p>
            <a:pPr lvl="1"/>
            <a:r>
              <a:rPr lang="en-US" dirty="0" smtClean="0">
                <a:latin typeface="Arial"/>
              </a:rPr>
              <a:t>Exercise Triage Tags </a:t>
            </a:r>
          </a:p>
          <a:p>
            <a:pPr lvl="1"/>
            <a:r>
              <a:rPr lang="en-US" dirty="0" smtClean="0">
                <a:latin typeface="Arial"/>
              </a:rPr>
              <a:t>Triage Ribbon Kits</a:t>
            </a:r>
          </a:p>
          <a:p>
            <a:pPr lvl="1"/>
            <a:r>
              <a:rPr lang="en-US" dirty="0" smtClean="0">
                <a:latin typeface="Arial"/>
              </a:rPr>
              <a:t>Transport Log</a:t>
            </a:r>
          </a:p>
          <a:p>
            <a:pPr lvl="1"/>
            <a:r>
              <a:rPr lang="en-US" dirty="0" smtClean="0">
                <a:latin typeface="Arial"/>
              </a:rPr>
              <a:t>Transport Worksheet</a:t>
            </a:r>
            <a:endParaRPr lang="en-US" dirty="0"/>
          </a:p>
        </p:txBody>
      </p:sp>
      <p:pic>
        <p:nvPicPr>
          <p:cNvPr id="5" name="Picture 4" descr="MMRS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578" y="5822156"/>
            <a:ext cx="1089422" cy="103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u="sng" baseline="0" dirty="0" smtClean="0">
                <a:latin typeface="Arial"/>
              </a:rPr>
              <a:t>DAYTON MMRS TRIAGE RIBBON KIT</a:t>
            </a:r>
          </a:p>
        </p:txBody>
      </p:sp>
      <p:pic>
        <p:nvPicPr>
          <p:cNvPr id="5" name="Content Placeholder 3" descr="photo3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907" y="1784350"/>
            <a:ext cx="6097385" cy="4572000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baseline="0" dirty="0" smtClean="0">
                <a:latin typeface="Arial"/>
              </a:rPr>
              <a:t>Triage Ribbons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/>
              </a:rPr>
              <a:t>Triage Ribbon is principal indication of the patient’s category</a:t>
            </a:r>
          </a:p>
          <a:p>
            <a:pPr lvl="1"/>
            <a:r>
              <a:rPr lang="en-US" dirty="0" smtClean="0">
                <a:latin typeface="Arial"/>
              </a:rPr>
              <a:t>Triage Ribbon used later to attach the Triage Tag</a:t>
            </a:r>
          </a:p>
          <a:p>
            <a:pPr lvl="1"/>
            <a:r>
              <a:rPr lang="en-US" dirty="0" smtClean="0">
                <a:latin typeface="Arial"/>
              </a:rPr>
              <a:t>Leave fairly long tails on each patient’s ribbon</a:t>
            </a:r>
          </a:p>
          <a:p>
            <a:pPr lvl="1"/>
            <a:r>
              <a:rPr lang="en-US" dirty="0" smtClean="0">
                <a:latin typeface="Arial"/>
              </a:rPr>
              <a:t>Attach ribbons on right wrist, if possible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8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Ribbons &amp; tags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Ribbons to attach the Tags</a:t>
            </a:r>
          </a:p>
          <a:p>
            <a:r>
              <a:rPr lang="en-US" dirty="0" smtClean="0"/>
              <a:t>If Triage Category changes:</a:t>
            </a:r>
          </a:p>
          <a:p>
            <a:pPr lvl="1"/>
            <a:r>
              <a:rPr lang="en-US" dirty="0" smtClean="0"/>
              <a:t>change the ribbon!</a:t>
            </a:r>
          </a:p>
          <a:p>
            <a:r>
              <a:rPr lang="en-US" dirty="0" smtClean="0">
                <a:latin typeface="Arial"/>
              </a:rPr>
              <a:t>But keep the same Tag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8153400" cy="9144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latin typeface="Arial"/>
              </a:rPr>
              <a:t>DAYTON MMRS TRIAGE RIBBON KIT</a:t>
            </a:r>
            <a:endParaRPr lang="en-US" u="sng" baseline="0" dirty="0" smtClean="0"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/>
              </a:rPr>
              <a:t>Two storage compartments plus a glove pocket</a:t>
            </a:r>
          </a:p>
          <a:p>
            <a:r>
              <a:rPr lang="en-US" dirty="0" smtClean="0">
                <a:latin typeface="Arial"/>
              </a:rPr>
              <a:t>Materials not supplied by MMRS, but pockets can hold LSIs up to:</a:t>
            </a:r>
          </a:p>
          <a:p>
            <a:pPr lvl="1"/>
            <a:r>
              <a:rPr lang="en-US" dirty="0" smtClean="0">
                <a:latin typeface="Arial"/>
              </a:rPr>
              <a:t>Four CAT tourniquets</a:t>
            </a:r>
          </a:p>
          <a:p>
            <a:pPr lvl="1"/>
            <a:r>
              <a:rPr lang="en-US" dirty="0" smtClean="0">
                <a:latin typeface="Arial"/>
              </a:rPr>
              <a:t>Four chest decompression needles</a:t>
            </a:r>
          </a:p>
          <a:p>
            <a:pPr lvl="1"/>
            <a:r>
              <a:rPr lang="en-US" dirty="0" smtClean="0">
                <a:latin typeface="Arial"/>
              </a:rPr>
              <a:t>Four Combat Dressings</a:t>
            </a:r>
          </a:p>
          <a:p>
            <a:pPr lvl="1"/>
            <a:r>
              <a:rPr lang="en-US" dirty="0" smtClean="0">
                <a:latin typeface="Arial"/>
              </a:rPr>
              <a:t>Four NPA</a:t>
            </a:r>
          </a:p>
          <a:p>
            <a:pPr lvl="1"/>
            <a:r>
              <a:rPr lang="en-US" dirty="0" smtClean="0">
                <a:latin typeface="Arial"/>
              </a:rPr>
              <a:t>Gloves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2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" y="2492"/>
          <a:ext cx="9144079" cy="6855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Slide" r:id="rId5" imgW="4570349" imgH="3427466" progId="PowerPoint.Slide.12">
                  <p:embed/>
                </p:oleObj>
              </mc:Choice>
              <mc:Fallback>
                <p:oleObj name="Slide" r:id="rId5" imgW="4570349" imgH="3427466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2492"/>
                        <a:ext cx="9144079" cy="68555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>
                <a:latin typeface="Arial"/>
              </a:rPr>
              <a:t>DAYTON MMRS TRIAGE RIBBON KIT</a:t>
            </a:r>
            <a:endParaRPr lang="en-US" baseline="0" dirty="0" smtClean="0"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Initial triage is indicated by the color-coded triage ribbons.  Use the same ribbons to tie the Triage Tag to the patient. 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6" name="Content Placeholder 3" descr="photo3.JPG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828800"/>
            <a:ext cx="4038600" cy="3028262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9558747-6FF8-49F9-83E8-17127E240B46}" type="slidenum">
              <a:rPr lang="en-US">
                <a:latin typeface="Verdana" pitchFamily="34" charset="0"/>
              </a:rPr>
              <a:pPr/>
              <a:t>26</a:t>
            </a:fld>
            <a:endParaRPr lang="en-US">
              <a:latin typeface="Verdana" pitchFamily="34" charset="0"/>
            </a:endParaRP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914400" y="381000"/>
            <a:ext cx="7772400" cy="1600200"/>
          </a:xfrm>
        </p:spPr>
        <p:txBody>
          <a:bodyPr anchor="b">
            <a:normAutofit fontScale="90000"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64E2"/>
                  </a:outerShdw>
                </a:effectLst>
                <a:ea typeface="ＭＳ Ｐゴシック" charset="-128"/>
              </a:rPr>
              <a:t>Ribbon Colors Match ID-MED Triage Categories</a:t>
            </a:r>
            <a:r>
              <a:rPr lang="en-US" sz="3500" dirty="0" smtClean="0">
                <a:effectLst>
                  <a:outerShdw blurRad="38100" dist="38100" dir="2700000" algn="tl">
                    <a:srgbClr val="0064E2"/>
                  </a:outerShdw>
                </a:effectLst>
                <a:ea typeface="ＭＳ Ｐゴシック" charset="-128"/>
              </a:rPr>
              <a:t/>
            </a:r>
            <a:br>
              <a:rPr lang="en-US" sz="3500" dirty="0" smtClean="0">
                <a:effectLst>
                  <a:outerShdw blurRad="38100" dist="38100" dir="2700000" algn="tl">
                    <a:srgbClr val="0064E2"/>
                  </a:outerShdw>
                </a:effectLst>
                <a:ea typeface="ＭＳ Ｐゴシック" charset="-128"/>
              </a:rPr>
            </a:br>
            <a:endParaRPr lang="en-US" sz="3500" dirty="0" smtClean="0">
              <a:effectLst>
                <a:outerShdw blurRad="38100" dist="38100" dir="2700000" algn="tl">
                  <a:srgbClr val="0064E2"/>
                </a:outerShdw>
              </a:effectLst>
              <a:ea typeface="ＭＳ Ｐゴシック" charset="-128"/>
            </a:endParaRPr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609600" y="2057400"/>
            <a:ext cx="7620000" cy="3962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Immediate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Delayed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Minimal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Expectant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sz="45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Dead 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n"/>
            </a:pPr>
            <a:r>
              <a:rPr lang="en-US" sz="3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</a:rPr>
              <a:t>(Ribbon/Tag zebra-striped)</a:t>
            </a:r>
          </a:p>
        </p:txBody>
      </p:sp>
      <p:pic>
        <p:nvPicPr>
          <p:cNvPr id="5" name="Content Placeholder 3" descr="photo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981200"/>
            <a:ext cx="4114799" cy="30860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>
                <a:latin typeface="Arial"/>
              </a:rPr>
              <a:t>DAYTON MMRS TRIAGE RIBBON KIT</a:t>
            </a:r>
            <a:endParaRPr lang="en-US" baseline="0" dirty="0" smtClean="0"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1770505"/>
            <a:ext cx="5555456" cy="310629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Sixth color ribbon is Orange for contaminated patients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Has dots to distinguish from red ribbons 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00200"/>
            <a:ext cx="250789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4267200"/>
            <a:ext cx="8534400" cy="215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17" indent="-342848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n-US" sz="3200" b="1" dirty="0" smtClean="0">
                <a:solidFill>
                  <a:srgbClr val="00B050"/>
                </a:solidFill>
              </a:rPr>
              <a:t>Contaminated patients initially get two ribbons (orange plus category color)</a:t>
            </a:r>
          </a:p>
          <a:p>
            <a:pPr marL="411417" indent="-342848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n-US" sz="3200" b="1" dirty="0" smtClean="0">
                <a:solidFill>
                  <a:srgbClr val="00B050"/>
                </a:solidFill>
              </a:rPr>
              <a:t>Remove orange ribbon once patient </a:t>
            </a:r>
            <a:r>
              <a:rPr lang="en-US" sz="3200" b="1" dirty="0" err="1" smtClean="0">
                <a:solidFill>
                  <a:srgbClr val="00B050"/>
                </a:solidFill>
              </a:rPr>
              <a:t>decon’ed</a:t>
            </a:r>
            <a:r>
              <a:rPr lang="en-US" sz="3200" b="1" dirty="0" smtClean="0">
                <a:solidFill>
                  <a:srgbClr val="00B050"/>
                </a:solidFill>
              </a:rPr>
              <a:t>, but mark on Triage Tag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8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763000" cy="3276600"/>
          </a:xfrm>
        </p:spPr>
        <p:txBody>
          <a:bodyPr>
            <a:normAutofit/>
          </a:bodyPr>
          <a:lstStyle/>
          <a:p>
            <a:pPr algn="ctr"/>
            <a:r>
              <a:rPr lang="en-US" sz="38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Using Dayton MMRS Triage Materials:</a:t>
            </a:r>
          </a:p>
          <a:p>
            <a:pPr algn="ctr"/>
            <a:endParaRPr lang="en-US" sz="40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  <a:p>
            <a:pPr algn="ctr"/>
            <a:r>
              <a:rPr lang="en-US" sz="60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Triage Tags</a:t>
            </a:r>
            <a:endParaRPr lang="en-US" sz="36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FIRE_triage-cards-final_TRAIN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0"/>
            <a:ext cx="2649682" cy="6858000"/>
          </a:xfrm>
          <a:prstGeom prst="rect">
            <a:avLst/>
          </a:prstGeom>
        </p:spPr>
      </p:pic>
      <p:pic>
        <p:nvPicPr>
          <p:cNvPr id="4" name="Picture 3" descr="FIRE_triage-cards-final_TRAINING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0710" y="0"/>
            <a:ext cx="264968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8077200" cy="914400"/>
          </a:xfrm>
        </p:spPr>
        <p:txBody>
          <a:bodyPr/>
          <a:lstStyle/>
          <a:p>
            <a:r>
              <a:rPr lang="en-US" sz="3600" u="sng" dirty="0" smtClean="0">
                <a:latin typeface="Arial"/>
              </a:rPr>
              <a:t>DAYTON MMRS TRIAGE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3600" dirty="0" smtClean="0"/>
              <a:t>Presentation covers MATERIALS</a:t>
            </a:r>
          </a:p>
          <a:p>
            <a:r>
              <a:rPr lang="en-US" sz="3600" dirty="0" smtClean="0"/>
              <a:t>For instructions on use of SALT, see GMVEMSC Standing Orders and separate video/PowerPoint at:</a:t>
            </a:r>
          </a:p>
          <a:p>
            <a:pPr lvl="1"/>
            <a:r>
              <a:rPr lang="en-US" sz="3200" dirty="0" smtClean="0">
                <a:hlinkClick r:id="rId4"/>
              </a:rPr>
              <a:t>www.gmvemsc.org</a:t>
            </a:r>
            <a:endParaRPr lang="en-US" sz="3200" dirty="0" smtClean="0"/>
          </a:p>
          <a:p>
            <a:pPr lvl="1"/>
            <a:r>
              <a:rPr lang="en-US" sz="3200" dirty="0" smtClean="0">
                <a:hlinkClick r:id="rId5"/>
              </a:rPr>
              <a:t>www.DaytonMMRS.org</a:t>
            </a:r>
            <a:endParaRPr lang="en-US" sz="32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FIRE_triage-cards-final_TRAININ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125506"/>
            <a:ext cx="2601191" cy="6732494"/>
          </a:xfrm>
          <a:prstGeom prst="rect">
            <a:avLst/>
          </a:prstGeom>
        </p:spPr>
      </p:pic>
      <p:pic>
        <p:nvPicPr>
          <p:cNvPr id="5" name="Content Placeholder 4" descr="FIRE_triage-cards-final_TRAINING2.jpg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1800" y="5038166"/>
            <a:ext cx="2057400" cy="1819834"/>
          </a:xfrm>
          <a:prstGeom prst="rect">
            <a:avLst/>
          </a:prstGeom>
        </p:spPr>
      </p:pic>
      <p:pic>
        <p:nvPicPr>
          <p:cNvPr id="7" name="Picture 6" descr="FIRE_triage-cards-final_TRAINING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0" y="0"/>
            <a:ext cx="2601191" cy="4979894"/>
          </a:xfrm>
          <a:prstGeom prst="rect">
            <a:avLst/>
          </a:prstGeom>
        </p:spPr>
      </p:pic>
      <p:pic>
        <p:nvPicPr>
          <p:cNvPr id="8" name="Content Placeholder 4" descr="FIRE_triage-cards-final_TRAINING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5038166"/>
            <a:ext cx="685800" cy="18198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_triage-cards-final_TRAIN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3581400" cy="690063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_triage-cards-final_TRAIN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3581400" cy="69006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86000" y="0"/>
            <a:ext cx="4800600" cy="16764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8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_triage-cards-final_TRAIN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3581400" cy="69006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86000" y="990600"/>
            <a:ext cx="4800600" cy="30480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_triage-cards-final_TRAIN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3581400" cy="69006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86000" y="990600"/>
            <a:ext cx="4800600" cy="30480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492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1600200"/>
            <a:ext cx="12954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Burns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4"/>
    </mc:Choice>
    <mc:Fallback xmlns="">
      <p:transition spd="slow" advTm="2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_triage-cards-final_TRAIN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3581400" cy="69006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38400" y="3352800"/>
            <a:ext cx="4800600" cy="9144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_triage-cards-final_TRAIN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3581400" cy="69006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62200" y="3962400"/>
            <a:ext cx="4800600" cy="10668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81"/>
    </mc:Choice>
    <mc:Fallback xmlns="">
      <p:transition spd="slow" advTm="3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_triage-cards-final_TRAIN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3581400" cy="69006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81200" y="4724400"/>
            <a:ext cx="5867400" cy="21336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28"/>
    </mc:Choice>
    <mc:Fallback xmlns="">
      <p:transition spd="slow" advTm="4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FIRE_triage-cards-final_TRAINING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2800" y="-18365"/>
            <a:ext cx="3591791" cy="6876365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14600" y="0"/>
            <a:ext cx="5105400" cy="16002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4"/>
    </mc:Choice>
    <mc:Fallback xmlns="">
      <p:transition spd="slow" advTm="17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FIRE_triage-cards-final_TRAINING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2800" y="-18365"/>
            <a:ext cx="3591791" cy="6876365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90800" y="1295400"/>
            <a:ext cx="5105400" cy="38862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3"/>
    </mc:Choice>
    <mc:Fallback xmlns="">
      <p:transition spd="slow" advTm="3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1981200"/>
            <a:ext cx="7772400" cy="1508760"/>
          </a:xfrm>
        </p:spPr>
        <p:txBody>
          <a:bodyPr/>
          <a:lstStyle/>
          <a:p>
            <a:pPr algn="ctr"/>
            <a:r>
              <a:rPr lang="en-US" sz="60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Inventory</a:t>
            </a:r>
            <a:endParaRPr lang="en-US" sz="36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FIRE_triage-cards-final_TRAINING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2800" y="-18365"/>
            <a:ext cx="3591791" cy="6876365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90800" y="4495800"/>
            <a:ext cx="5105400" cy="21336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2"/>
    </mc:Choice>
    <mc:Fallback xmlns="">
      <p:transition spd="slow" advTm="9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FIRE_triage-cards-final_TRAINING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2800" y="-18365"/>
            <a:ext cx="3591791" cy="6876365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14600" y="6096000"/>
            <a:ext cx="5105400" cy="7620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79"/>
    </mc:Choice>
    <mc:Fallback xmlns="">
      <p:transition spd="slow" advTm="3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FIRE_triage-cards-final_TRAINING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1600" y="1828799"/>
            <a:ext cx="1676400" cy="4448483"/>
          </a:xfrm>
          <a:prstGeom prst="rect">
            <a:avLst/>
          </a:prstGeom>
        </p:spPr>
      </p:pic>
      <p:pic>
        <p:nvPicPr>
          <p:cNvPr id="5" name="Picture 4" descr="FIRE_triage-cards-final_TRAINING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803400"/>
            <a:ext cx="1676400" cy="4470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6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RE_triage-cards-final_TRAIN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900" y="2362200"/>
            <a:ext cx="3086100" cy="2743200"/>
          </a:xfrm>
          <a:prstGeom prst="rect">
            <a:avLst/>
          </a:prstGeom>
        </p:spPr>
      </p:pic>
      <p:pic>
        <p:nvPicPr>
          <p:cNvPr id="7" name="Content Placeholder 4" descr="FIRE_triage-cards-final_TRAINING2.jpg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5399" y="2362200"/>
            <a:ext cx="3015157" cy="2667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8"/>
    </mc:Choice>
    <mc:Fallback xmlns="">
      <p:transition spd="slow" advTm="4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2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0756" y="2211446"/>
            <a:ext cx="5779018" cy="371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hoto1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4200" y="2362200"/>
            <a:ext cx="3124201" cy="35052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108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763000" cy="3276600"/>
          </a:xfrm>
        </p:spPr>
        <p:txBody>
          <a:bodyPr>
            <a:normAutofit/>
          </a:bodyPr>
          <a:lstStyle/>
          <a:p>
            <a:pPr algn="ctr"/>
            <a:r>
              <a:rPr lang="en-US" sz="38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Using Dayton MMRS Triage Materials:</a:t>
            </a:r>
          </a:p>
          <a:p>
            <a:pPr algn="ctr"/>
            <a:endParaRPr lang="en-US" sz="40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  <a:p>
            <a:pPr algn="ctr"/>
            <a:r>
              <a:rPr lang="en-US" sz="60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Transport Log</a:t>
            </a:r>
            <a:endParaRPr lang="en-US" sz="36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"/>
    </mc:Choice>
    <mc:Fallback xmlns="">
      <p:transition spd="slow" advTm="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inSkuProductImage" descr="Office Depot® Brand Portable Clipboard Storage Case, Charcoal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62" y="1071562"/>
            <a:ext cx="4505586" cy="450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6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513" y="228600"/>
            <a:ext cx="486048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91" y="10860"/>
            <a:ext cx="5060095" cy="663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060095" cy="663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2064"/>
            <a:ext cx="8153400" cy="914400"/>
          </a:xfrm>
        </p:spPr>
        <p:txBody>
          <a:bodyPr>
            <a:normAutofit fontScale="90000"/>
          </a:bodyPr>
          <a:lstStyle/>
          <a:p>
            <a:r>
              <a:rPr lang="en-US" b="1" u="sng" baseline="0" dirty="0" smtClean="0">
                <a:latin typeface="Arial"/>
              </a:rPr>
              <a:t>DAYTON MMRS TRIAGE MATERIALS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783560"/>
            <a:ext cx="8153400" cy="4572000"/>
          </a:xfrm>
        </p:spPr>
        <p:txBody>
          <a:bodyPr/>
          <a:lstStyle/>
          <a:p>
            <a:r>
              <a:rPr lang="en-US" dirty="0" smtClean="0"/>
              <a:t>GMVEMS Council adopted SALT Triage on recommendation of Dayton MMRS Triage Committee after approval by EMS Region 2 RPAB</a:t>
            </a:r>
          </a:p>
          <a:p>
            <a:r>
              <a:rPr lang="en-US" dirty="0" smtClean="0"/>
              <a:t>Dayton MMRS agreed to provide Triage Materials</a:t>
            </a:r>
          </a:p>
          <a:p>
            <a:pPr lvl="1"/>
            <a:r>
              <a:rPr lang="en-US" dirty="0" smtClean="0"/>
              <a:t>Materials have been distributed to County EMAs for further distribution to EMS agencies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945" y="990600"/>
            <a:ext cx="867444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05" y="1143000"/>
            <a:ext cx="885516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7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8759739" cy="198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9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7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272614" cy="670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7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1676400"/>
            <a:ext cx="8843356" cy="370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7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700175"/>
            <a:ext cx="8610600" cy="584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4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763000" cy="3276600"/>
          </a:xfrm>
        </p:spPr>
        <p:txBody>
          <a:bodyPr>
            <a:normAutofit/>
          </a:bodyPr>
          <a:lstStyle/>
          <a:p>
            <a:pPr algn="ctr"/>
            <a:r>
              <a:rPr lang="en-US" sz="38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Using Dayton MMRS Triage Materials:</a:t>
            </a:r>
          </a:p>
          <a:p>
            <a:pPr algn="ctr"/>
            <a:endParaRPr lang="en-US" sz="40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  <a:p>
            <a:pPr algn="ctr"/>
            <a:r>
              <a:rPr lang="en-US" sz="60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Transport Worksheet</a:t>
            </a:r>
            <a:endParaRPr lang="en-US" sz="36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5"/>
    </mc:Choice>
    <mc:Fallback xmlns="">
      <p:transition spd="slow" advTm="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MRS Transportation Group Worksheet Vers  3 1 longview --fixed-jws_Page_2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1" y="228600"/>
            <a:ext cx="4495800" cy="5816754"/>
          </a:xfrm>
          <a:prstGeom prst="rect">
            <a:avLst/>
          </a:prstGeom>
        </p:spPr>
      </p:pic>
      <p:pic>
        <p:nvPicPr>
          <p:cNvPr id="5" name="Picture 4" descr="MMRS Transportation Group Worksheet Vers  3 1 longview --fixed-jws_Page_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529793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85"/>
    </mc:Choice>
    <mc:Fallback xmlns="">
      <p:transition spd="slow" advTm="3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MRS Transportation Group Worksheet Vers  3 1 longview --fixed-jws_Page_2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80476"/>
            <a:ext cx="8458201" cy="66775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7"/>
    </mc:Choice>
    <mc:Fallback xmlns="">
      <p:transition spd="slow" advTm="1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MRS Transportation Group Worksheet Vers  3 1 longview --fixed-jws_Page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220" y="1143000"/>
            <a:ext cx="8829899" cy="1905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7"/>
    </mc:Choice>
    <mc:Fallback xmlns="">
      <p:transition spd="slow" advTm="3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8077200" cy="914400"/>
          </a:xfrm>
        </p:spPr>
        <p:txBody>
          <a:bodyPr/>
          <a:lstStyle/>
          <a:p>
            <a:r>
              <a:rPr lang="en-US" sz="3600" u="sng" dirty="0" smtClean="0">
                <a:latin typeface="Arial"/>
              </a:rPr>
              <a:t>DAYTON MMRS TRIAGE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Two types of triage material sets:</a:t>
            </a:r>
          </a:p>
          <a:p>
            <a:pPr lvl="1"/>
            <a:r>
              <a:rPr lang="en-US" sz="3600" dirty="0" smtClean="0"/>
              <a:t>Triage Ribbon Kits</a:t>
            </a:r>
          </a:p>
          <a:p>
            <a:pPr lvl="1"/>
            <a:r>
              <a:rPr lang="en-US" sz="3600" dirty="0" smtClean="0"/>
              <a:t>Transport Group Materials </a:t>
            </a:r>
          </a:p>
          <a:p>
            <a:pPr lvl="2"/>
            <a:r>
              <a:rPr lang="en-US" sz="2800" dirty="0" smtClean="0"/>
              <a:t>Triage Tags (“Live”) included in clipboard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MRS Transportation Group Worksheet Vers  3 1 longview --fixed-jws_Page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80" y="0"/>
            <a:ext cx="8829898" cy="3429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7"/>
    </mc:Choice>
    <mc:Fallback xmlns="">
      <p:transition spd="slow" advTm="10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MRS Transportation Group Worksheet Vers  3 1 longview --fixed-jws_Page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80" y="0"/>
            <a:ext cx="8829898" cy="3429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57200" y="1219200"/>
            <a:ext cx="3733800" cy="12192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0"/>
    </mc:Choice>
    <mc:Fallback xmlns="">
      <p:transition spd="slow" advTm="1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MRS Transportation Group Worksheet Vers  3 1 longview --fixed-jws_Page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80" y="0"/>
            <a:ext cx="8829898" cy="3429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47800" y="1600200"/>
            <a:ext cx="1066800" cy="7620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07"/>
    </mc:Choice>
    <mc:Fallback xmlns="">
      <p:transition spd="slow" advTm="5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MRS Transportation Group Worksheet Vers  3 1 longview --fixed-jws_Page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80" y="0"/>
            <a:ext cx="8829898" cy="3429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733800" y="1219200"/>
            <a:ext cx="4800600" cy="12192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8"/>
    </mc:Choice>
    <mc:Fallback xmlns="">
      <p:transition spd="slow" advTm="2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MRS Transportation Group Worksheet Vers  3 1 longview --fixed-jws_Page_2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277" y="304800"/>
            <a:ext cx="8876323" cy="5867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9"/>
    </mc:Choice>
    <mc:Fallback xmlns="">
      <p:transition spd="slow" advTm="1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MRS Transportation Group Worksheet Vers  3 1 longview --fixed-jws_Page_2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0" y="381000"/>
            <a:ext cx="4876799" cy="61490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2"/>
    </mc:Choice>
    <mc:Fallback xmlns="">
      <p:transition spd="slow" advTm="11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MRS Transportation Group Worksheet Vers  3 1 longview --fixed-jws_Page_2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1" y="228600"/>
            <a:ext cx="4495800" cy="5816754"/>
          </a:xfrm>
          <a:prstGeom prst="rect">
            <a:avLst/>
          </a:prstGeom>
        </p:spPr>
      </p:pic>
      <p:pic>
        <p:nvPicPr>
          <p:cNvPr id="5" name="Picture 4" descr="MMRS Transportation Group Worksheet Vers  3 1 longview --fixed-jws_Page_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529793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3"/>
    </mc:Choice>
    <mc:Fallback xmlns="">
      <p:transition spd="slow" advTm="2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763000" cy="3276600"/>
          </a:xfrm>
        </p:spPr>
        <p:txBody>
          <a:bodyPr>
            <a:normAutofit/>
          </a:bodyPr>
          <a:lstStyle/>
          <a:p>
            <a:pPr algn="ctr"/>
            <a:r>
              <a:rPr lang="en-US" sz="38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Using Dayton MMRS Triage Materials:</a:t>
            </a:r>
          </a:p>
          <a:p>
            <a:pPr algn="ctr"/>
            <a:endParaRPr lang="en-US" sz="40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  <a:p>
            <a:pPr algn="ctr"/>
            <a:r>
              <a:rPr lang="en-US" sz="60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Additional Training</a:t>
            </a:r>
            <a:endParaRPr lang="en-US" sz="36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3"/>
    </mc:Choice>
    <mc:Fallback xmlns="">
      <p:transition spd="slow" advTm="5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Dayton MMRS Triage Materials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01294 Combat Application Tourniquet (CAT)            ">
            <a:hlinkClick r:id="rId4" tooltip="01294 Combat Application Tourniquet (CAT)            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3975013" cy="246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3" descr="photo3.JPG"/>
          <p:cNvPicPr>
            <a:picLocks noGrp="1" noChangeAspect="1"/>
          </p:cNvPicPr>
          <p:nvPr>
            <p:ph sz="half"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828800"/>
            <a:ext cx="4038600" cy="302826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teddy bear care 002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7232" y="0"/>
            <a:ext cx="4366768" cy="3460750"/>
          </a:xfrm>
          <a:prstGeom prst="rect">
            <a:avLst/>
          </a:prstGeom>
        </p:spPr>
      </p:pic>
      <p:pic>
        <p:nvPicPr>
          <p:cNvPr id="5" name="Content Placeholder 3" descr="teddy bear care 00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42612" cy="3352800"/>
          </a:xfrm>
          <a:prstGeom prst="rect">
            <a:avLst/>
          </a:prstGeom>
        </p:spPr>
      </p:pic>
      <p:pic>
        <p:nvPicPr>
          <p:cNvPr id="6" name="Picture 5" descr="teddy bear care 00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8769" y="3200400"/>
            <a:ext cx="4815231" cy="3657600"/>
          </a:xfrm>
          <a:prstGeom prst="rect">
            <a:avLst/>
          </a:prstGeom>
        </p:spPr>
      </p:pic>
      <p:pic>
        <p:nvPicPr>
          <p:cNvPr id="7" name="Content Placeholder 3" descr="teddy bear care 00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1050"/>
            <a:ext cx="5319573" cy="35369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7"/>
    </mc:Choice>
    <mc:Fallback xmlns="">
      <p:transition spd="slow" advTm="55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u="sng" baseline="0" dirty="0" smtClean="0">
                <a:latin typeface="Arial"/>
              </a:rPr>
              <a:t>DAYTON MMRS TRIAGE RIBBON KIT</a:t>
            </a:r>
          </a:p>
        </p:txBody>
      </p:sp>
      <p:pic>
        <p:nvPicPr>
          <p:cNvPr id="5" name="Content Placeholder 3" descr="photo3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907" y="1784350"/>
            <a:ext cx="6097385" cy="4572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5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392936"/>
          </a:xfrm>
        </p:spPr>
        <p:txBody>
          <a:bodyPr/>
          <a:lstStyle/>
          <a:p>
            <a:r>
              <a:rPr lang="en-US" dirty="0" smtClean="0"/>
              <a:t>Training – Use Blue Tags, but Real Ribbons!</a:t>
            </a:r>
            <a:endParaRPr lang="en-US" dirty="0"/>
          </a:p>
        </p:txBody>
      </p:sp>
      <p:pic>
        <p:nvPicPr>
          <p:cNvPr id="4" name="Content Placeholder 3" descr="photo3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882775"/>
            <a:ext cx="6096000" cy="4572000"/>
          </a:xfrm>
        </p:spPr>
      </p:pic>
      <p:pic>
        <p:nvPicPr>
          <p:cNvPr id="6" name="Picture 5" descr="FIRE_triage-cards-final_TRAIN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1828800"/>
            <a:ext cx="1884218" cy="4876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6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www.mcitrailer.com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66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864" y="4500562"/>
            <a:ext cx="3659136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393032"/>
            <a:ext cx="5804296" cy="328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7"/>
    </mc:Choice>
    <mc:Fallback xmlns="">
      <p:transition spd="slow" advTm="23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Arial"/>
              </a:rPr>
              <a:t>Dayton MMRS Triage Materials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</a:rPr>
              <a:t>More information on SALT and Triage Materials at:</a:t>
            </a:r>
          </a:p>
          <a:p>
            <a:pPr lvl="1"/>
            <a:r>
              <a:rPr lang="en-US" sz="4800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  <a:hlinkClick r:id="rId4"/>
              </a:rPr>
              <a:t>www.DaytonMMRS.org</a:t>
            </a:r>
            <a:endParaRPr lang="en-US" sz="4800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  <a:p>
            <a:pPr lvl="1"/>
            <a:r>
              <a:rPr lang="en-US" sz="4800" b="1" u="sng" spc="-100" dirty="0" smtClean="0">
                <a:solidFill>
                  <a:schemeClr val="tx2">
                    <a:satMod val="200000"/>
                  </a:schemeClr>
                </a:solidFill>
                <a:latin typeface="Arial"/>
                <a:ea typeface="+mj-ea"/>
                <a:cs typeface="+mj-cs"/>
                <a:hlinkClick r:id="rId5"/>
              </a:rPr>
              <a:t>www.GMVEMSC.org</a:t>
            </a:r>
            <a:endParaRPr lang="en-US" sz="4800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  <a:hlinkClick r:id="rId4"/>
            </a:endParaRPr>
          </a:p>
          <a:p>
            <a:pPr lvl="1"/>
            <a:endParaRPr lang="en-US" sz="3200" b="1" u="sng" spc="-100" dirty="0" smtClean="0">
              <a:solidFill>
                <a:schemeClr val="tx2">
                  <a:satMod val="200000"/>
                </a:schemeClr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42"/>
    </mc:Choice>
    <mc:Fallback xmlns="">
      <p:transition spd="slow" advTm="4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2064"/>
            <a:ext cx="8077200" cy="914400"/>
          </a:xfrm>
        </p:spPr>
        <p:txBody>
          <a:bodyPr/>
          <a:lstStyle/>
          <a:p>
            <a:r>
              <a:rPr lang="en-US" sz="3600" u="sng" dirty="0" smtClean="0">
                <a:latin typeface="Arial"/>
              </a:rPr>
              <a:t>DAYTON MMRS TRIAGE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Triage Ribbon Kit:</a:t>
            </a:r>
            <a:endParaRPr lang="en-US" sz="2800" dirty="0" smtClean="0"/>
          </a:p>
          <a:p>
            <a:pPr lvl="1"/>
            <a:r>
              <a:rPr lang="en-US" sz="2800" dirty="0" smtClean="0"/>
              <a:t>Triage Ribbon Case (pre-assembled with six rolls of colored ribbons)</a:t>
            </a:r>
            <a:endParaRPr lang="en-US" sz="2400" dirty="0" smtClean="0"/>
          </a:p>
          <a:p>
            <a:pPr lvl="1"/>
            <a:r>
              <a:rPr lang="en-US" sz="2800" dirty="0" smtClean="0"/>
              <a:t>Scissors</a:t>
            </a:r>
            <a:endParaRPr lang="en-US" sz="2400" dirty="0" smtClean="0"/>
          </a:p>
          <a:p>
            <a:pPr lvl="1"/>
            <a:r>
              <a:rPr lang="en-US" sz="2800" dirty="0" smtClean="0"/>
              <a:t>Flashlight</a:t>
            </a:r>
            <a:endParaRPr lang="en-US" sz="2400" dirty="0" smtClean="0"/>
          </a:p>
          <a:p>
            <a:pPr lvl="1"/>
            <a:r>
              <a:rPr lang="en-US" sz="2800" dirty="0" smtClean="0"/>
              <a:t>Grease pencil</a:t>
            </a:r>
            <a:endParaRPr lang="en-US" sz="2400" dirty="0" smtClean="0"/>
          </a:p>
          <a:p>
            <a:pPr lvl="1"/>
            <a:r>
              <a:rPr lang="en-US" sz="2800" dirty="0" smtClean="0"/>
              <a:t>SALT Triage flowchart </a:t>
            </a:r>
            <a:endParaRPr lang="en-US" sz="2400" dirty="0" smtClean="0"/>
          </a:p>
          <a:p>
            <a:pPr lvl="1"/>
            <a:r>
              <a:rPr lang="en-US" sz="2800" dirty="0" smtClean="0"/>
              <a:t>Place where each agency can mark the agency and apparatus nomenclature </a:t>
            </a:r>
            <a:endParaRPr lang="en-US" sz="24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Group Clipboard</a:t>
            </a:r>
            <a:endParaRPr lang="en-US" dirty="0"/>
          </a:p>
        </p:txBody>
      </p:sp>
      <p:pic>
        <p:nvPicPr>
          <p:cNvPr id="4" name="mainSkuProductImage" descr="Office Depot® Brand Portable Clipboard Storage Case, Charcoal"/>
          <p:cNvPicPr>
            <a:picLocks noGrp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4800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IRE_triage-cards-final_Liv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1371600"/>
            <a:ext cx="2119745" cy="548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3.7|12.3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632D744-C7CB-46DE-BA1A-B79DC3D95EF0}&quot;/&gt;&lt;isInvalidForFieldText val=&quot;0&quot;/&gt;&lt;Image&gt;&lt;filename val=&quot;C:\Documents and Settings\jsusong\Desktop\CentreLearn\CentreLearn Videos\data\asimages\{5632D744-C7CB-46DE-BA1A-B79DC3D95EF0}_31.png&quot;/&gt;&lt;left val=&quot;54&quot;/&gt;&lt;top val=&quot;9&quot;/&gt;&lt;width val=&quot;595&quot;/&gt;&lt;height val=&quot;9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44D2A18-0035-476D-A5D4-035CAC30834F}&quot;/&gt;&lt;isInvalidForFieldText val=&quot;0&quot;/&gt;&lt;Image&gt;&lt;filename val=&quot;C:\Documents and Settings\jsusong\Desktop\CentreLearn\CentreLearn Videos\data\asimages\{744D2A18-0035-476D-A5D4-035CAC30834F}_31.png&quot;/&gt;&lt;left val=&quot;36&quot;/&gt;&lt;top val=&quot;141&quot;/&gt;&lt;width val=&quot;613&quot;/&gt;&lt;height val=&quot;334&quot;/&gt;&lt;hasText val=&quot;1&quot;/&gt;&lt;/Image&gt;&lt;/ThreeDShapeInfo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817</Words>
  <Application>Microsoft Office PowerPoint</Application>
  <PresentationFormat>On-screen Show (4:3)</PresentationFormat>
  <Paragraphs>151</Paragraphs>
  <Slides>72</Slides>
  <Notes>2</Notes>
  <HiddenSlides>0</HiddenSlides>
  <MMClips>72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Metro</vt:lpstr>
      <vt:lpstr>Slide</vt:lpstr>
      <vt:lpstr>Guidance for Use of  Dayton MMRS SALT Triage Materials </vt:lpstr>
      <vt:lpstr>Objective</vt:lpstr>
      <vt:lpstr>DAYTON MMRS TRIAGE MATERIALS</vt:lpstr>
      <vt:lpstr>PowerPoint Presentation</vt:lpstr>
      <vt:lpstr>DAYTON MMRS TRIAGE MATERIALS</vt:lpstr>
      <vt:lpstr>DAYTON MMRS TRIAGE MATERIALS</vt:lpstr>
      <vt:lpstr>DAYTON MMRS TRIAGE RIBBON KIT</vt:lpstr>
      <vt:lpstr>DAYTON MMRS TRIAGE MATERIALS</vt:lpstr>
      <vt:lpstr>Transport Group Clipboard</vt:lpstr>
      <vt:lpstr>DAYTON MMRS TRIAGE MATERIALS</vt:lpstr>
      <vt:lpstr>DAYTON MMRS TRIAGE MATERIALS</vt:lpstr>
      <vt:lpstr>PowerPoint Presentation</vt:lpstr>
      <vt:lpstr>PowerPoint Presentation</vt:lpstr>
      <vt:lpstr>DAYTON MMRS TRIAGE MATERIALS</vt:lpstr>
      <vt:lpstr>DAYTON MMRS TRIAGE MATERIALS</vt:lpstr>
      <vt:lpstr>DAYTON MMRS TRIAGE MATERIALS</vt:lpstr>
      <vt:lpstr>DAYTON MMRS TRIAGE MATERIALS</vt:lpstr>
      <vt:lpstr>DAYTON MMRS TRIAGE MATERIALS</vt:lpstr>
      <vt:lpstr>PowerPoint Presentation</vt:lpstr>
      <vt:lpstr>DAYTON MMRS TRIAGE RIBBON KIT</vt:lpstr>
      <vt:lpstr>Triage Ribbons</vt:lpstr>
      <vt:lpstr>Ribbons &amp; tags </vt:lpstr>
      <vt:lpstr>DAYTON MMRS TRIAGE RIBBON KIT</vt:lpstr>
      <vt:lpstr>PowerPoint Presentation</vt:lpstr>
      <vt:lpstr>DAYTON MMRS TRIAGE RIBBON KIT</vt:lpstr>
      <vt:lpstr>Ribbon Colors Match ID-MED Triage Categories </vt:lpstr>
      <vt:lpstr>DAYTON MMRS TRIAGE RIBBON 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Dayton MMRS Triage Materials</vt:lpstr>
      <vt:lpstr>PowerPoint Presentation</vt:lpstr>
      <vt:lpstr>Training – Use Blue Tags, but Real Ribbons!</vt:lpstr>
      <vt:lpstr>www.mcitrailer.com </vt:lpstr>
      <vt:lpstr>Dayton MMRS Triage Materials</vt:lpstr>
    </vt:vector>
  </TitlesOfParts>
  <Company>City of Dayton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Instruction/Training Guidance for Dayton MMRS SALT Triage Tags,</dc:title>
  <dc:creator>dgerstne</dc:creator>
  <cp:lastModifiedBy>Norris</cp:lastModifiedBy>
  <cp:revision>111</cp:revision>
  <dcterms:created xsi:type="dcterms:W3CDTF">2013-07-21T14:16:27Z</dcterms:created>
  <dcterms:modified xsi:type="dcterms:W3CDTF">2013-08-26T03:38:50Z</dcterms:modified>
</cp:coreProperties>
</file>