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Default Extension="doc" ContentType="application/msword"/>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Default Extension="wmf" ContentType="image/x-wmf"/>
  <Override PartName="/ppt/notesSlides/notesSlide18.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4331" r:id="rId1"/>
  </p:sldMasterIdLst>
  <p:notesMasterIdLst>
    <p:notesMasterId r:id="rId60"/>
  </p:notesMasterIdLst>
  <p:handoutMasterIdLst>
    <p:handoutMasterId r:id="rId61"/>
  </p:handoutMasterIdLst>
  <p:sldIdLst>
    <p:sldId id="256" r:id="rId2"/>
    <p:sldId id="410" r:id="rId3"/>
    <p:sldId id="411" r:id="rId4"/>
    <p:sldId id="419" r:id="rId5"/>
    <p:sldId id="409" r:id="rId6"/>
    <p:sldId id="412" r:id="rId7"/>
    <p:sldId id="413" r:id="rId8"/>
    <p:sldId id="414" r:id="rId9"/>
    <p:sldId id="415" r:id="rId10"/>
    <p:sldId id="416" r:id="rId11"/>
    <p:sldId id="417" r:id="rId12"/>
    <p:sldId id="261" r:id="rId13"/>
    <p:sldId id="418" r:id="rId14"/>
    <p:sldId id="386" r:id="rId15"/>
    <p:sldId id="405" r:id="rId16"/>
    <p:sldId id="315" r:id="rId17"/>
    <p:sldId id="439" r:id="rId18"/>
    <p:sldId id="440" r:id="rId19"/>
    <p:sldId id="441" r:id="rId20"/>
    <p:sldId id="446" r:id="rId21"/>
    <p:sldId id="442" r:id="rId22"/>
    <p:sldId id="316" r:id="rId23"/>
    <p:sldId id="420" r:id="rId24"/>
    <p:sldId id="421" r:id="rId25"/>
    <p:sldId id="422" r:id="rId26"/>
    <p:sldId id="447" r:id="rId27"/>
    <p:sldId id="423" r:id="rId28"/>
    <p:sldId id="443" r:id="rId29"/>
    <p:sldId id="424" r:id="rId30"/>
    <p:sldId id="425" r:id="rId31"/>
    <p:sldId id="323" r:id="rId32"/>
    <p:sldId id="426" r:id="rId33"/>
    <p:sldId id="427" r:id="rId34"/>
    <p:sldId id="326" r:id="rId35"/>
    <p:sldId id="448" r:id="rId36"/>
    <p:sldId id="429" r:id="rId37"/>
    <p:sldId id="435" r:id="rId38"/>
    <p:sldId id="444" r:id="rId39"/>
    <p:sldId id="431" r:id="rId40"/>
    <p:sldId id="432" r:id="rId41"/>
    <p:sldId id="445" r:id="rId42"/>
    <p:sldId id="433" r:id="rId43"/>
    <p:sldId id="434" r:id="rId44"/>
    <p:sldId id="436" r:id="rId45"/>
    <p:sldId id="334" r:id="rId46"/>
    <p:sldId id="335" r:id="rId47"/>
    <p:sldId id="340" r:id="rId48"/>
    <p:sldId id="341" r:id="rId49"/>
    <p:sldId id="342" r:id="rId50"/>
    <p:sldId id="343" r:id="rId51"/>
    <p:sldId id="344" r:id="rId52"/>
    <p:sldId id="345" r:id="rId53"/>
    <p:sldId id="346" r:id="rId54"/>
    <p:sldId id="347" r:id="rId55"/>
    <p:sldId id="348" r:id="rId56"/>
    <p:sldId id="382" r:id="rId57"/>
    <p:sldId id="437" r:id="rId58"/>
    <p:sldId id="438" r:id="rId59"/>
  </p:sldIdLst>
  <p:sldSz cx="9144000" cy="6858000" type="screen4x3"/>
  <p:notesSz cx="6985000" cy="9283700"/>
  <p:defaultTextStyle>
    <a:defPPr>
      <a:defRPr lang="en-US"/>
    </a:defPPr>
    <a:lvl1pPr algn="l" rtl="0" eaLnBrk="0" fontAlgn="base" hangingPunct="0">
      <a:spcBef>
        <a:spcPct val="0"/>
      </a:spcBef>
      <a:spcAft>
        <a:spcPct val="0"/>
      </a:spcAft>
      <a:defRPr sz="2400" kern="1200">
        <a:solidFill>
          <a:schemeClr val="tx1"/>
        </a:solidFill>
        <a:latin typeface="Arial" pitchFamily="34" charset="0"/>
        <a:ea typeface="ＭＳ Ｐゴシック" charset="-128"/>
        <a:cs typeface="+mn-cs"/>
      </a:defRPr>
    </a:lvl1pPr>
    <a:lvl2pPr marL="457200" algn="l" rtl="0" eaLnBrk="0" fontAlgn="base" hangingPunct="0">
      <a:spcBef>
        <a:spcPct val="0"/>
      </a:spcBef>
      <a:spcAft>
        <a:spcPct val="0"/>
      </a:spcAft>
      <a:defRPr sz="2400" kern="1200">
        <a:solidFill>
          <a:schemeClr val="tx1"/>
        </a:solidFill>
        <a:latin typeface="Arial" pitchFamily="34" charset="0"/>
        <a:ea typeface="ＭＳ Ｐゴシック" charset="-128"/>
        <a:cs typeface="+mn-cs"/>
      </a:defRPr>
    </a:lvl2pPr>
    <a:lvl3pPr marL="914400" algn="l" rtl="0" eaLnBrk="0" fontAlgn="base" hangingPunct="0">
      <a:spcBef>
        <a:spcPct val="0"/>
      </a:spcBef>
      <a:spcAft>
        <a:spcPct val="0"/>
      </a:spcAft>
      <a:defRPr sz="2400" kern="1200">
        <a:solidFill>
          <a:schemeClr val="tx1"/>
        </a:solidFill>
        <a:latin typeface="Arial" pitchFamily="34" charset="0"/>
        <a:ea typeface="ＭＳ Ｐゴシック" charset="-128"/>
        <a:cs typeface="+mn-cs"/>
      </a:defRPr>
    </a:lvl3pPr>
    <a:lvl4pPr marL="1371600" algn="l" rtl="0" eaLnBrk="0" fontAlgn="base" hangingPunct="0">
      <a:spcBef>
        <a:spcPct val="0"/>
      </a:spcBef>
      <a:spcAft>
        <a:spcPct val="0"/>
      </a:spcAft>
      <a:defRPr sz="2400" kern="1200">
        <a:solidFill>
          <a:schemeClr val="tx1"/>
        </a:solidFill>
        <a:latin typeface="Arial" pitchFamily="34" charset="0"/>
        <a:ea typeface="ＭＳ Ｐゴシック" charset="-128"/>
        <a:cs typeface="+mn-cs"/>
      </a:defRPr>
    </a:lvl4pPr>
    <a:lvl5pPr marL="1828800" algn="l" rtl="0" eaLnBrk="0" fontAlgn="base" hangingPunct="0">
      <a:spcBef>
        <a:spcPct val="0"/>
      </a:spcBef>
      <a:spcAft>
        <a:spcPct val="0"/>
      </a:spcAft>
      <a:defRPr sz="2400" kern="1200">
        <a:solidFill>
          <a:schemeClr val="tx1"/>
        </a:solidFill>
        <a:latin typeface="Arial" pitchFamily="34" charset="0"/>
        <a:ea typeface="ＭＳ Ｐゴシック" charset="-128"/>
        <a:cs typeface="+mn-cs"/>
      </a:defRPr>
    </a:lvl5pPr>
    <a:lvl6pPr marL="2286000" algn="l" defTabSz="914400" rtl="0" eaLnBrk="1" latinLnBrk="0" hangingPunct="1">
      <a:defRPr sz="2400" kern="1200">
        <a:solidFill>
          <a:schemeClr val="tx1"/>
        </a:solidFill>
        <a:latin typeface="Arial" pitchFamily="34" charset="0"/>
        <a:ea typeface="ＭＳ Ｐゴシック" charset="-128"/>
        <a:cs typeface="+mn-cs"/>
      </a:defRPr>
    </a:lvl6pPr>
    <a:lvl7pPr marL="2743200" algn="l" defTabSz="914400" rtl="0" eaLnBrk="1" latinLnBrk="0" hangingPunct="1">
      <a:defRPr sz="2400" kern="1200">
        <a:solidFill>
          <a:schemeClr val="tx1"/>
        </a:solidFill>
        <a:latin typeface="Arial" pitchFamily="34" charset="0"/>
        <a:ea typeface="ＭＳ Ｐゴシック" charset="-128"/>
        <a:cs typeface="+mn-cs"/>
      </a:defRPr>
    </a:lvl7pPr>
    <a:lvl8pPr marL="3200400" algn="l" defTabSz="914400" rtl="0" eaLnBrk="1" latinLnBrk="0" hangingPunct="1">
      <a:defRPr sz="2400" kern="1200">
        <a:solidFill>
          <a:schemeClr val="tx1"/>
        </a:solidFill>
        <a:latin typeface="Arial" pitchFamily="34" charset="0"/>
        <a:ea typeface="ＭＳ Ｐゴシック" charset="-128"/>
        <a:cs typeface="+mn-cs"/>
      </a:defRPr>
    </a:lvl8pPr>
    <a:lvl9pPr marL="3657600" algn="l" defTabSz="914400" rtl="0" eaLnBrk="1" latinLnBrk="0" hangingPunct="1">
      <a:defRPr sz="2400" kern="1200">
        <a:solidFill>
          <a:schemeClr val="tx1"/>
        </a:solidFill>
        <a:latin typeface="Arial" pitchFamily="34"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EBE600"/>
    <a:srgbClr val="FFCC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935" autoAdjust="0"/>
  </p:normalViewPr>
  <p:slideViewPr>
    <p:cSldViewPr>
      <p:cViewPr>
        <p:scale>
          <a:sx n="75" d="100"/>
          <a:sy n="75" d="100"/>
        </p:scale>
        <p:origin x="-2604" y="-75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50" d="100"/>
        <a:sy n="150" d="100"/>
      </p:scale>
      <p:origin x="0" y="15588"/>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8" tIns="46479" rIns="92958" bIns="46479" rtlCol="0"/>
          <a:lstStyle>
            <a:lvl1pPr algn="l">
              <a:defRPr sz="1200"/>
            </a:lvl1pPr>
          </a:lstStyle>
          <a:p>
            <a:endParaRPr lang="en-US"/>
          </a:p>
        </p:txBody>
      </p:sp>
      <p:sp>
        <p:nvSpPr>
          <p:cNvPr id="3" name="Date Placeholder 2"/>
          <p:cNvSpPr>
            <a:spLocks noGrp="1"/>
          </p:cNvSpPr>
          <p:nvPr>
            <p:ph type="dt" sz="quarter" idx="1"/>
          </p:nvPr>
        </p:nvSpPr>
        <p:spPr>
          <a:xfrm>
            <a:off x="3956550" y="0"/>
            <a:ext cx="3026833" cy="464185"/>
          </a:xfrm>
          <a:prstGeom prst="rect">
            <a:avLst/>
          </a:prstGeom>
        </p:spPr>
        <p:txBody>
          <a:bodyPr vert="horz" lIns="92958" tIns="46479" rIns="92958" bIns="46479" rtlCol="0"/>
          <a:lstStyle>
            <a:lvl1pPr algn="r">
              <a:defRPr sz="1200"/>
            </a:lvl1pPr>
          </a:lstStyle>
          <a:p>
            <a:fld id="{394C81A6-5621-435E-A2C3-B9A8B5212812}" type="datetimeFigureOut">
              <a:rPr lang="en-US" smtClean="0"/>
              <a:pPr/>
              <a:t>1/15/2013</a:t>
            </a:fld>
            <a:endParaRPr lang="en-US"/>
          </a:p>
        </p:txBody>
      </p:sp>
      <p:sp>
        <p:nvSpPr>
          <p:cNvPr id="4" name="Footer Placeholder 3"/>
          <p:cNvSpPr>
            <a:spLocks noGrp="1"/>
          </p:cNvSpPr>
          <p:nvPr>
            <p:ph type="ftr" sz="quarter" idx="2"/>
          </p:nvPr>
        </p:nvSpPr>
        <p:spPr>
          <a:xfrm>
            <a:off x="0" y="8817904"/>
            <a:ext cx="3026833" cy="464185"/>
          </a:xfrm>
          <a:prstGeom prst="rect">
            <a:avLst/>
          </a:prstGeom>
        </p:spPr>
        <p:txBody>
          <a:bodyPr vert="horz" lIns="92958" tIns="46479" rIns="92958" bIns="46479" rtlCol="0" anchor="b"/>
          <a:lstStyle>
            <a:lvl1pPr algn="l">
              <a:defRPr sz="1200"/>
            </a:lvl1pPr>
          </a:lstStyle>
          <a:p>
            <a:endParaRPr lang="en-US"/>
          </a:p>
        </p:txBody>
      </p:sp>
      <p:sp>
        <p:nvSpPr>
          <p:cNvPr id="5" name="Slide Number Placeholder 4"/>
          <p:cNvSpPr>
            <a:spLocks noGrp="1"/>
          </p:cNvSpPr>
          <p:nvPr>
            <p:ph type="sldNum" sz="quarter" idx="3"/>
          </p:nvPr>
        </p:nvSpPr>
        <p:spPr>
          <a:xfrm>
            <a:off x="3956550" y="8817904"/>
            <a:ext cx="3026833" cy="464185"/>
          </a:xfrm>
          <a:prstGeom prst="rect">
            <a:avLst/>
          </a:prstGeom>
        </p:spPr>
        <p:txBody>
          <a:bodyPr vert="horz" lIns="92958" tIns="46479" rIns="92958" bIns="46479" rtlCol="0" anchor="b"/>
          <a:lstStyle>
            <a:lvl1pPr algn="r">
              <a:defRPr sz="1200"/>
            </a:lvl1pPr>
          </a:lstStyle>
          <a:p>
            <a:fld id="{D438C3AD-2FDC-4378-B6F3-3AF1235D8AA7}"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026833" cy="464185"/>
          </a:xfrm>
          <a:prstGeom prst="rect">
            <a:avLst/>
          </a:prstGeom>
          <a:noFill/>
          <a:ln w="9525">
            <a:noFill/>
            <a:miter lim="800000"/>
            <a:headEnd/>
            <a:tailEnd/>
          </a:ln>
        </p:spPr>
        <p:txBody>
          <a:bodyPr vert="horz" wrap="square" lIns="92958" tIns="46479" rIns="92958" bIns="46479" numCol="1" anchor="t" anchorCtr="0" compatLnSpc="1">
            <a:prstTxWarp prst="textNoShape">
              <a:avLst/>
            </a:prstTxWarp>
          </a:bodyPr>
          <a:lstStyle>
            <a:lvl1pPr>
              <a:defRPr sz="1200">
                <a:latin typeface="Arial" charset="0"/>
                <a:ea typeface="ＭＳ Ｐゴシック" charset="0"/>
                <a:cs typeface="ＭＳ Ｐゴシック" charset="0"/>
              </a:defRPr>
            </a:lvl1pPr>
          </a:lstStyle>
          <a:p>
            <a:pPr>
              <a:defRPr/>
            </a:pPr>
            <a:endParaRPr lang="en-US"/>
          </a:p>
        </p:txBody>
      </p:sp>
      <p:sp>
        <p:nvSpPr>
          <p:cNvPr id="6147" name="Rectangle 3"/>
          <p:cNvSpPr>
            <a:spLocks noGrp="1" noChangeArrowheads="1"/>
          </p:cNvSpPr>
          <p:nvPr>
            <p:ph type="dt" idx="1"/>
          </p:nvPr>
        </p:nvSpPr>
        <p:spPr bwMode="auto">
          <a:xfrm>
            <a:off x="3958167" y="0"/>
            <a:ext cx="3026833" cy="464185"/>
          </a:xfrm>
          <a:prstGeom prst="rect">
            <a:avLst/>
          </a:prstGeom>
          <a:noFill/>
          <a:ln w="9525">
            <a:noFill/>
            <a:miter lim="800000"/>
            <a:headEnd/>
            <a:tailEnd/>
          </a:ln>
        </p:spPr>
        <p:txBody>
          <a:bodyPr vert="horz" wrap="square" lIns="92958" tIns="46479" rIns="92958" bIns="46479" numCol="1" anchor="t" anchorCtr="0" compatLnSpc="1">
            <a:prstTxWarp prst="textNoShape">
              <a:avLst/>
            </a:prstTxWarp>
          </a:bodyPr>
          <a:lstStyle>
            <a:lvl1pPr algn="r">
              <a:defRPr sz="1200">
                <a:latin typeface="Arial" charset="0"/>
                <a:ea typeface="ＭＳ Ｐゴシック" charset="0"/>
                <a:cs typeface="ＭＳ Ｐゴシック" charset="0"/>
              </a:defRPr>
            </a:lvl1pPr>
          </a:lstStyle>
          <a:p>
            <a:pPr>
              <a:defRPr/>
            </a:pPr>
            <a:endParaRPr lang="en-US"/>
          </a:p>
        </p:txBody>
      </p:sp>
      <p:sp>
        <p:nvSpPr>
          <p:cNvPr id="14340" name="Rectangle 4"/>
          <p:cNvSpPr>
            <a:spLocks noGrp="1" noRot="1" noChangeAspect="1" noChangeArrowheads="1" noTextEdit="1"/>
          </p:cNvSpPr>
          <p:nvPr>
            <p:ph type="sldImg" idx="2"/>
          </p:nvPr>
        </p:nvSpPr>
        <p:spPr bwMode="auto">
          <a:xfrm>
            <a:off x="1171575" y="696913"/>
            <a:ext cx="4641850" cy="3481387"/>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31334" y="4409758"/>
            <a:ext cx="5122333" cy="4177665"/>
          </a:xfrm>
          <a:prstGeom prst="rect">
            <a:avLst/>
          </a:prstGeom>
          <a:noFill/>
          <a:ln w="9525">
            <a:noFill/>
            <a:miter lim="800000"/>
            <a:headEnd/>
            <a:tailEnd/>
          </a:ln>
        </p:spPr>
        <p:txBody>
          <a:bodyPr vert="horz" wrap="square" lIns="92958" tIns="46479" rIns="92958" bIns="4647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p:cNvSpPr>
            <a:spLocks noGrp="1" noChangeArrowheads="1"/>
          </p:cNvSpPr>
          <p:nvPr>
            <p:ph type="ftr" sz="quarter" idx="4"/>
          </p:nvPr>
        </p:nvSpPr>
        <p:spPr bwMode="auto">
          <a:xfrm>
            <a:off x="0" y="8819515"/>
            <a:ext cx="3026833" cy="464185"/>
          </a:xfrm>
          <a:prstGeom prst="rect">
            <a:avLst/>
          </a:prstGeom>
          <a:noFill/>
          <a:ln w="9525">
            <a:noFill/>
            <a:miter lim="800000"/>
            <a:headEnd/>
            <a:tailEnd/>
          </a:ln>
        </p:spPr>
        <p:txBody>
          <a:bodyPr vert="horz" wrap="square" lIns="92958" tIns="46479" rIns="92958" bIns="46479" numCol="1" anchor="b" anchorCtr="0" compatLnSpc="1">
            <a:prstTxWarp prst="textNoShape">
              <a:avLst/>
            </a:prstTxWarp>
          </a:bodyPr>
          <a:lstStyle>
            <a:lvl1pPr>
              <a:defRPr sz="1200">
                <a:latin typeface="Arial" charset="0"/>
                <a:ea typeface="ＭＳ Ｐゴシック" charset="0"/>
                <a:cs typeface="ＭＳ Ｐゴシック" charset="0"/>
              </a:defRPr>
            </a:lvl1pPr>
          </a:lstStyle>
          <a:p>
            <a:pPr>
              <a:defRPr/>
            </a:pPr>
            <a:endParaRPr lang="en-US"/>
          </a:p>
        </p:txBody>
      </p:sp>
      <p:sp>
        <p:nvSpPr>
          <p:cNvPr id="6151" name="Rectangle 7"/>
          <p:cNvSpPr>
            <a:spLocks noGrp="1" noChangeArrowheads="1"/>
          </p:cNvSpPr>
          <p:nvPr>
            <p:ph type="sldNum" sz="quarter" idx="5"/>
          </p:nvPr>
        </p:nvSpPr>
        <p:spPr bwMode="auto">
          <a:xfrm>
            <a:off x="3958167" y="8819515"/>
            <a:ext cx="3026833" cy="464185"/>
          </a:xfrm>
          <a:prstGeom prst="rect">
            <a:avLst/>
          </a:prstGeom>
          <a:noFill/>
          <a:ln w="9525">
            <a:noFill/>
            <a:miter lim="800000"/>
            <a:headEnd/>
            <a:tailEnd/>
          </a:ln>
        </p:spPr>
        <p:txBody>
          <a:bodyPr vert="horz" wrap="square" lIns="92958" tIns="46479" rIns="92958" bIns="46479" numCol="1" anchor="b" anchorCtr="0" compatLnSpc="1">
            <a:prstTxWarp prst="textNoShape">
              <a:avLst/>
            </a:prstTxWarp>
          </a:bodyPr>
          <a:lstStyle>
            <a:lvl1pPr algn="r">
              <a:defRPr sz="1200"/>
            </a:lvl1pPr>
          </a:lstStyle>
          <a:p>
            <a:fld id="{B2CEE9FA-5614-47DC-B920-D15EC287305A}" type="slidenum">
              <a:rPr lang="en-US"/>
              <a:pPr/>
              <a:t>‹#›</a:t>
            </a:fld>
            <a:endParaRPr lang="en-US"/>
          </a:p>
        </p:txBody>
      </p:sp>
    </p:spTree>
    <p:extLst>
      <p:ext uri="{BB962C8B-B14F-4D97-AF65-F5344CB8AC3E}">
        <p14:creationId xmlns="" xmlns:p14="http://schemas.microsoft.com/office/powerpoint/2010/main" val="152036732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09" charset="0"/>
        <a:ea typeface="ＭＳ Ｐゴシック" pitchFamily="-109" charset="-128"/>
        <a:cs typeface="ＭＳ Ｐゴシック" pitchFamily="-109" charset="-128"/>
      </a:defRPr>
    </a:lvl1pPr>
    <a:lvl2pPr marL="457200" algn="l" rtl="0" eaLnBrk="0" fontAlgn="base" hangingPunct="0">
      <a:spcBef>
        <a:spcPct val="30000"/>
      </a:spcBef>
      <a:spcAft>
        <a:spcPct val="0"/>
      </a:spcAft>
      <a:defRPr sz="1200" kern="1200">
        <a:solidFill>
          <a:schemeClr val="tx1"/>
        </a:solidFill>
        <a:latin typeface="Arial" pitchFamily="-109" charset="0"/>
        <a:ea typeface="ＭＳ Ｐゴシック" pitchFamily="-109" charset="-128"/>
        <a:cs typeface="+mn-cs"/>
      </a:defRPr>
    </a:lvl2pPr>
    <a:lvl3pPr marL="914400" algn="l" rtl="0" eaLnBrk="0" fontAlgn="base" hangingPunct="0">
      <a:spcBef>
        <a:spcPct val="30000"/>
      </a:spcBef>
      <a:spcAft>
        <a:spcPct val="0"/>
      </a:spcAft>
      <a:defRPr sz="1200" kern="1200">
        <a:solidFill>
          <a:schemeClr val="tx1"/>
        </a:solidFill>
        <a:latin typeface="Arial" pitchFamily="-109" charset="0"/>
        <a:ea typeface="ＭＳ Ｐゴシック" pitchFamily="-109" charset="-128"/>
        <a:cs typeface="+mn-cs"/>
      </a:defRPr>
    </a:lvl3pPr>
    <a:lvl4pPr marL="1371600" algn="l" rtl="0" eaLnBrk="0" fontAlgn="base" hangingPunct="0">
      <a:spcBef>
        <a:spcPct val="30000"/>
      </a:spcBef>
      <a:spcAft>
        <a:spcPct val="0"/>
      </a:spcAft>
      <a:defRPr sz="1200" kern="1200">
        <a:solidFill>
          <a:schemeClr val="tx1"/>
        </a:solidFill>
        <a:latin typeface="Arial" pitchFamily="-109" charset="0"/>
        <a:ea typeface="ＭＳ Ｐゴシック" pitchFamily="-109" charset="-128"/>
        <a:cs typeface="+mn-cs"/>
      </a:defRPr>
    </a:lvl4pPr>
    <a:lvl5pPr marL="1828800" algn="l" rtl="0" eaLnBrk="0" fontAlgn="base" hangingPunct="0">
      <a:spcBef>
        <a:spcPct val="30000"/>
      </a:spcBef>
      <a:spcAft>
        <a:spcPct val="0"/>
      </a:spcAft>
      <a:defRPr sz="1200" kern="1200">
        <a:solidFill>
          <a:schemeClr val="tx1"/>
        </a:solidFill>
        <a:latin typeface="Arial" pitchFamily="-109" charset="0"/>
        <a:ea typeface="ＭＳ Ｐゴシック" pitchFamily="-109"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p:spPr>
        <p:txBody>
          <a:bodyPr/>
          <a:lstStyle/>
          <a:p>
            <a:fld id="{EB7F014B-37F9-4036-A36D-5D07F577E41F}" type="slidenum">
              <a:rPr lang="en-US"/>
              <a:pPr/>
              <a:t>1</a:t>
            </a:fld>
            <a:endParaRPr lang="en-US"/>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p:spPr>
        <p:txBody>
          <a:bodyPr/>
          <a:lstStyle/>
          <a:p>
            <a:pPr eaLnBrk="1" hangingPunct="1"/>
            <a:endParaRPr lang="en-US" smtClean="0">
              <a:latin typeface="Arial" pitchFamily="34" charset="0"/>
              <a:ea typeface="ＭＳ Ｐゴシック"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7"/>
          <p:cNvSpPr>
            <a:spLocks noGrp="1" noChangeArrowheads="1"/>
          </p:cNvSpPr>
          <p:nvPr>
            <p:ph type="sldNum" sz="quarter" idx="5"/>
          </p:nvPr>
        </p:nvSpPr>
        <p:spPr>
          <a:noFill/>
        </p:spPr>
        <p:txBody>
          <a:bodyPr/>
          <a:lstStyle/>
          <a:p>
            <a:fld id="{F961D0F9-F055-4E53-BFAF-39D4761FC880}" type="slidenum">
              <a:rPr lang="en-US">
                <a:latin typeface="Times New Roman" pitchFamily="18" charset="0"/>
              </a:rPr>
              <a:pPr/>
              <a:t>16</a:t>
            </a:fld>
            <a:endParaRPr lang="en-US">
              <a:latin typeface="Times New Roman" pitchFamily="18" charset="0"/>
            </a:endParaRPr>
          </a:p>
        </p:txBody>
      </p:sp>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7"/>
          <p:cNvSpPr>
            <a:spLocks noGrp="1" noChangeArrowheads="1"/>
          </p:cNvSpPr>
          <p:nvPr>
            <p:ph type="sldNum" sz="quarter" idx="5"/>
          </p:nvPr>
        </p:nvSpPr>
        <p:spPr>
          <a:noFill/>
        </p:spPr>
        <p:txBody>
          <a:bodyPr/>
          <a:lstStyle/>
          <a:p>
            <a:fld id="{F961D0F9-F055-4E53-BFAF-39D4761FC880}" type="slidenum">
              <a:rPr lang="en-US">
                <a:latin typeface="Times New Roman" pitchFamily="18" charset="0"/>
              </a:rPr>
              <a:pPr/>
              <a:t>17</a:t>
            </a:fld>
            <a:endParaRPr lang="en-US">
              <a:latin typeface="Times New Roman" pitchFamily="18" charset="0"/>
            </a:endParaRPr>
          </a:p>
        </p:txBody>
      </p:sp>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a:noFill/>
          <a:ln/>
        </p:spPr>
        <p:txBody>
          <a:bodyPr/>
          <a:lstStyle/>
          <a:p>
            <a:pPr eaLnBrk="1" hangingPunct="1"/>
            <a:r>
              <a:rPr lang="en-US" smtClean="0">
                <a:latin typeface="Arial" pitchFamily="34" charset="0"/>
                <a:ea typeface="ＭＳ Ｐゴシック" charset="-128"/>
              </a:rPr>
              <a:t>SALT triage is designed to be a national triage guideline.  It is simple to use and easy to remember.  It instructs providers to quickly group patients by their ability to follow commands and then to individual assess patients applying life saving interventions rapidly and then assigning each person a treatment or transport priority.</a:t>
            </a:r>
          </a:p>
          <a:p>
            <a:pPr eaLnBrk="1" hangingPunct="1"/>
            <a:endParaRPr lang="en-US" smtClean="0">
              <a:latin typeface="Arial" pitchFamily="34" charset="0"/>
              <a:ea typeface="ＭＳ Ｐゴシック"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a:spLocks noGrp="1" noChangeArrowheads="1"/>
          </p:cNvSpPr>
          <p:nvPr>
            <p:ph type="sldNum" sz="quarter" idx="5"/>
          </p:nvPr>
        </p:nvSpPr>
        <p:spPr>
          <a:noFill/>
        </p:spPr>
        <p:txBody>
          <a:bodyPr/>
          <a:lstStyle/>
          <a:p>
            <a:fld id="{AAE72204-6203-4B73-B5C0-9C75CBAE74CD}" type="slidenum">
              <a:rPr lang="en-US">
                <a:latin typeface="Times New Roman" pitchFamily="18" charset="0"/>
              </a:rPr>
              <a:pPr/>
              <a:t>22</a:t>
            </a:fld>
            <a:endParaRPr lang="en-US">
              <a:latin typeface="Times New Roman" pitchFamily="18" charset="0"/>
            </a:endParaRPr>
          </a:p>
        </p:txBody>
      </p:sp>
      <p:sp>
        <p:nvSpPr>
          <p:cNvPr id="71682" name="Rectangle 2"/>
          <p:cNvSpPr>
            <a:spLocks noGrp="1" noRot="1" noChangeAspect="1" noChangeArrowheads="1"/>
          </p:cNvSpPr>
          <p:nvPr>
            <p:ph type="sldImg"/>
          </p:nvPr>
        </p:nvSpPr>
        <p:spPr>
          <a:solidFill>
            <a:srgbClr val="FFFFFF"/>
          </a:solidFill>
          <a:ln/>
        </p:spPr>
      </p:sp>
      <p:sp>
        <p:nvSpPr>
          <p:cNvPr id="71683"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mtClean="0">
                <a:latin typeface="Arial" pitchFamily="34" charset="0"/>
                <a:ea typeface="ＭＳ Ｐゴシック" charset="-128"/>
              </a:rPr>
              <a:t>This schematic shows the full triage process.  We will break down each step of this process.  The key is to remember that you first Sort the patients globally by giving them voice commands.  Then you will individually asses the patients providing quick and simple life saving interventions and then assigning the patient a priority for treatment and/or transport.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44F73556-3DF1-4897-988E-AD617E7F8E62}" type="slidenum">
              <a:rPr lang="en-US"/>
              <a:pPr/>
              <a:t>23</a:t>
            </a:fld>
            <a:endParaRPr lang="en-US"/>
          </a:p>
        </p:txBody>
      </p:sp>
      <p:sp>
        <p:nvSpPr>
          <p:cNvPr id="47107" name="Rectangle 2"/>
          <p:cNvSpPr>
            <a:spLocks noGrp="1" noRot="1" noChangeAspect="1" noChangeArrowheads="1" noTextEdit="1"/>
          </p:cNvSpPr>
          <p:nvPr>
            <p:ph type="sldImg"/>
          </p:nvPr>
        </p:nvSpPr>
        <p:spPr>
          <a:solidFill>
            <a:srgbClr val="FFFFFF"/>
          </a:solidFill>
          <a:ln/>
        </p:spPr>
      </p:sp>
      <p:sp>
        <p:nvSpPr>
          <p:cNvPr id="47108"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mtClean="0">
                <a:latin typeface="Arial" charset="0"/>
              </a:rPr>
              <a:t>The goal of Global sorting is to quickly prioritize patients for individual assessment.  This will allow you to go first to those patients who are most likely to need immediate life saving interventions such as bleeding control.</a:t>
            </a:r>
          </a:p>
          <a:p>
            <a:pPr eaLnBrk="1" hangingPunct="1"/>
            <a:endParaRPr lang="en-US" smtClean="0">
              <a:latin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A91AE0B1-2133-4FBB-86B6-5F74BEA208A9}" type="slidenum">
              <a:rPr lang="en-US"/>
              <a:pPr/>
              <a:t>24</a:t>
            </a:fld>
            <a:endParaRPr lang="en-US"/>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xfrm>
            <a:off x="698500" y="4409758"/>
            <a:ext cx="5588000" cy="4177665"/>
          </a:xfrm>
          <a:noFill/>
          <a:ln/>
        </p:spPr>
        <p:txBody>
          <a:bodyPr/>
          <a:lstStyle/>
          <a:p>
            <a:pPr eaLnBrk="1" hangingPunct="1"/>
            <a:r>
              <a:rPr lang="en-US" smtClean="0">
                <a:latin typeface="Arial" charset="0"/>
              </a:rPr>
              <a:t>As you approach a scene with multiple patients your first step will be to give them a voice command. “Everyone who can hear me and needs help, move to some designated area”  Those who are able to move are then grouped and will be the last priority for individual assessment.</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139149A4-78DD-40A9-BE22-252AE70269EA}" type="slidenum">
              <a:rPr lang="en-US"/>
              <a:pPr/>
              <a:t>25</a:t>
            </a:fld>
            <a:endParaRPr lang="en-US"/>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xfrm>
            <a:off x="698500" y="4409758"/>
            <a:ext cx="5588000" cy="4177665"/>
          </a:xfrm>
          <a:noFill/>
          <a:ln/>
        </p:spPr>
        <p:txBody>
          <a:bodyPr/>
          <a:lstStyle/>
          <a:p>
            <a:pPr eaLnBrk="1" hangingPunct="1"/>
            <a:r>
              <a:rPr lang="en-US" smtClean="0">
                <a:latin typeface="Arial" charset="0"/>
              </a:rPr>
              <a:t>Next you will want to identify non-ambulatory patients who can follow commands or are making purposeful movements.  By saying “If you need help, wave your arm or move your leg and we will be there to help you in a few minutes”  Those who are moving purposefully are prioritized second for individual assessment.</a:t>
            </a:r>
          </a:p>
          <a:p>
            <a:pPr eaLnBrk="1" hangingPunct="1"/>
            <a:endParaRPr lang="en-US" smtClean="0">
              <a:latin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87BE4931-76B9-4E67-B4EF-603D00BCF996}" type="slidenum">
              <a:rPr lang="en-US"/>
              <a:pPr/>
              <a:t>29</a:t>
            </a:fld>
            <a:endParaRPr lang="en-US"/>
          </a:p>
        </p:txBody>
      </p:sp>
      <p:sp>
        <p:nvSpPr>
          <p:cNvPr id="50179" name="Rectangle 2"/>
          <p:cNvSpPr>
            <a:spLocks noGrp="1" noRot="1" noChangeAspect="1" noChangeArrowheads="1" noTextEdit="1"/>
          </p:cNvSpPr>
          <p:nvPr>
            <p:ph type="sldImg"/>
          </p:nvPr>
        </p:nvSpPr>
        <p:spPr>
          <a:solidFill>
            <a:srgbClr val="FFFFFF"/>
          </a:solidFill>
          <a:ln/>
        </p:spPr>
      </p:sp>
      <p:sp>
        <p:nvSpPr>
          <p:cNvPr id="5018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7"/>
          <p:cNvSpPr>
            <a:spLocks noGrp="1" noChangeArrowheads="1"/>
          </p:cNvSpPr>
          <p:nvPr>
            <p:ph type="sldNum" sz="quarter" idx="5"/>
          </p:nvPr>
        </p:nvSpPr>
        <p:spPr>
          <a:noFill/>
        </p:spPr>
        <p:txBody>
          <a:bodyPr/>
          <a:lstStyle/>
          <a:p>
            <a:fld id="{8CC012FE-1634-43C8-8F10-6314D1DC6D44}" type="slidenum">
              <a:rPr lang="en-US">
                <a:latin typeface="Times New Roman" pitchFamily="18" charset="0"/>
              </a:rPr>
              <a:pPr/>
              <a:t>31</a:t>
            </a:fld>
            <a:endParaRPr lang="en-US">
              <a:latin typeface="Times New Roman" pitchFamily="18" charset="0"/>
            </a:endParaRPr>
          </a:p>
        </p:txBody>
      </p:sp>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a:xfrm>
            <a:off x="698500" y="4409758"/>
            <a:ext cx="5588000" cy="4177665"/>
          </a:xfrm>
          <a:noFill/>
          <a:ln/>
        </p:spPr>
        <p:txBody>
          <a:bodyPr/>
          <a:lstStyle/>
          <a:p>
            <a:pPr eaLnBrk="1" hangingPunct="1"/>
            <a:r>
              <a:rPr lang="en-US" smtClean="0">
                <a:latin typeface="Arial" pitchFamily="34" charset="0"/>
                <a:ea typeface="ＭＳ Ｐゴシック" charset="-128"/>
              </a:rPr>
              <a:t>The answers to these questions will allow you to place the patient in one of the 5 categories shown here.  Each category is given a color code so that they can be recognized quickly.</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AA42B8B5-3254-4292-9356-B38EEBA185CA}" type="slidenum">
              <a:rPr lang="en-US"/>
              <a:pPr/>
              <a:t>32</a:t>
            </a:fld>
            <a:endParaRPr lang="en-US"/>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xfrm>
            <a:off x="698500" y="4409758"/>
            <a:ext cx="5588000" cy="4177665"/>
          </a:xfrm>
          <a:noFill/>
          <a:ln/>
        </p:spPr>
        <p:txBody>
          <a:bodyPr/>
          <a:lstStyle/>
          <a:p>
            <a:pPr eaLnBrk="1" hangingPunct="1"/>
            <a:endParaRPr lang="en-US" smtClean="0">
              <a:latin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6913E2F6-2178-4B81-B098-AF85268396E1}" type="slidenum">
              <a:rPr lang="en-US"/>
              <a:pPr/>
              <a:t>33</a:t>
            </a:fld>
            <a:endParaRPr lang="en-US"/>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xfrm>
            <a:off x="698500" y="4409758"/>
            <a:ext cx="5588000" cy="4177665"/>
          </a:xfrm>
          <a:noFill/>
          <a:ln/>
        </p:spPr>
        <p:txBody>
          <a:bodyPr/>
          <a:lstStyle/>
          <a:p>
            <a:pPr eaLnBrk="1" hangingPunct="1"/>
            <a:endParaRPr lang="en-US"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Haiti Earthquake – 2010</a:t>
            </a:r>
          </a:p>
          <a:p>
            <a:r>
              <a:rPr lang="en-US" dirty="0" smtClean="0"/>
              <a:t>Estimated</a:t>
            </a:r>
            <a:r>
              <a:rPr lang="en-US" baseline="0" dirty="0" smtClean="0"/>
              <a:t> 316,000 died and 300,000 injured</a:t>
            </a:r>
            <a:endParaRPr lang="en-US" dirty="0"/>
          </a:p>
        </p:txBody>
      </p:sp>
      <p:sp>
        <p:nvSpPr>
          <p:cNvPr id="4" name="Slide Number Placeholder 3"/>
          <p:cNvSpPr>
            <a:spLocks noGrp="1"/>
          </p:cNvSpPr>
          <p:nvPr>
            <p:ph type="sldNum" sz="quarter" idx="10"/>
          </p:nvPr>
        </p:nvSpPr>
        <p:spPr/>
        <p:txBody>
          <a:bodyPr/>
          <a:lstStyle/>
          <a:p>
            <a:fld id="{B2CEE9FA-5614-47DC-B920-D15EC287305A}" type="slidenum">
              <a:rPr lang="en-US" smtClean="0"/>
              <a:pPr/>
              <a:t>6</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D36E1557-D109-4048-B5C5-7756FF96091D}" type="slidenum">
              <a:rPr lang="en-US"/>
              <a:pPr/>
              <a:t>39</a:t>
            </a:fld>
            <a:endParaRPr lang="en-US"/>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xfrm>
            <a:off x="698500" y="4409758"/>
            <a:ext cx="5588000" cy="4177665"/>
          </a:xfrm>
          <a:noFill/>
          <a:ln/>
        </p:spPr>
        <p:txBody>
          <a:bodyPr/>
          <a:lstStyle/>
          <a:p>
            <a:pPr eaLnBrk="1" hangingPunct="1"/>
            <a:endParaRPr lang="en-US" smtClean="0">
              <a:latin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943C5BA2-A780-4689-B36F-9B06554DCB28}" type="slidenum">
              <a:rPr lang="en-US"/>
              <a:pPr/>
              <a:t>43</a:t>
            </a:fld>
            <a:endParaRPr lang="en-US"/>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xfrm>
            <a:off x="698500" y="4409758"/>
            <a:ext cx="5588000" cy="4177665"/>
          </a:xfrm>
          <a:noFill/>
          <a:ln/>
        </p:spPr>
        <p:txBody>
          <a:bodyPr/>
          <a:lstStyle/>
          <a:p>
            <a:pPr eaLnBrk="1" hangingPunct="1"/>
            <a:endParaRPr lang="en-US" smtClean="0">
              <a:latin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Slide Image Placeholder 1"/>
          <p:cNvSpPr>
            <a:spLocks noGrp="1" noRot="1" noChangeAspect="1"/>
          </p:cNvSpPr>
          <p:nvPr>
            <p:ph type="sldImg"/>
          </p:nvPr>
        </p:nvSpPr>
        <p:spPr>
          <a:ln/>
        </p:spPr>
      </p:sp>
      <p:sp>
        <p:nvSpPr>
          <p:cNvPr id="98306" name="Notes Placeholder 2"/>
          <p:cNvSpPr>
            <a:spLocks noGrp="1"/>
          </p:cNvSpPr>
          <p:nvPr>
            <p:ph type="body" idx="1"/>
          </p:nvPr>
        </p:nvSpPr>
        <p:spPr>
          <a:noFill/>
          <a:ln/>
        </p:spPr>
        <p:txBody>
          <a:bodyPr/>
          <a:lstStyle/>
          <a:p>
            <a:pPr eaLnBrk="1" hangingPunct="1"/>
            <a:endParaRPr lang="en-US" smtClean="0">
              <a:latin typeface="Arial" pitchFamily="34" charset="0"/>
              <a:ea typeface="ＭＳ Ｐゴシック" charset="-128"/>
            </a:endParaRPr>
          </a:p>
        </p:txBody>
      </p:sp>
      <p:sp>
        <p:nvSpPr>
          <p:cNvPr id="98307" name="Slide Number Placeholder 3"/>
          <p:cNvSpPr>
            <a:spLocks noGrp="1"/>
          </p:cNvSpPr>
          <p:nvPr>
            <p:ph type="sldNum" sz="quarter" idx="5"/>
          </p:nvPr>
        </p:nvSpPr>
        <p:spPr>
          <a:noFill/>
        </p:spPr>
        <p:txBody>
          <a:bodyPr/>
          <a:lstStyle/>
          <a:p>
            <a:fld id="{B02FA0F6-5FE0-4C26-B901-5A004B88F6C3}" type="slidenum">
              <a:rPr lang="en-US">
                <a:latin typeface="Times New Roman" pitchFamily="18" charset="0"/>
              </a:rPr>
              <a:pPr/>
              <a:t>53</a:t>
            </a:fld>
            <a:endParaRPr lang="en-US">
              <a:latin typeface="Times New Roman" pitchFamily="18"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7E940CC6-11A8-4938-85C4-4F09F65F1B3B}" type="slidenum">
              <a:rPr lang="en-US"/>
              <a:pPr/>
              <a:t>58</a:t>
            </a:fld>
            <a:endParaRPr lang="en-US"/>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xfrm>
            <a:off x="698500" y="4409758"/>
            <a:ext cx="5588000" cy="4177665"/>
          </a:xfrm>
          <a:noFill/>
          <a:ln/>
        </p:spPr>
        <p:txBody>
          <a:bodyPr/>
          <a:lstStyle/>
          <a:p>
            <a:pPr eaLnBrk="1" hangingPunct="1"/>
            <a:r>
              <a:rPr lang="en-US" smtClean="0">
                <a:latin typeface="Arial" charset="0"/>
              </a:rPr>
              <a:t>be prepared to respond on lightning strikes and cyanide.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Exercise</a:t>
            </a:r>
            <a:endParaRPr lang="en-US" dirty="0"/>
          </a:p>
        </p:txBody>
      </p:sp>
      <p:sp>
        <p:nvSpPr>
          <p:cNvPr id="4" name="Slide Number Placeholder 3"/>
          <p:cNvSpPr>
            <a:spLocks noGrp="1"/>
          </p:cNvSpPr>
          <p:nvPr>
            <p:ph type="sldNum" sz="quarter" idx="10"/>
          </p:nvPr>
        </p:nvSpPr>
        <p:spPr/>
        <p:txBody>
          <a:bodyPr/>
          <a:lstStyle/>
          <a:p>
            <a:fld id="{B2CEE9FA-5614-47DC-B920-D15EC287305A}" type="slidenum">
              <a:rPr lang="en-US" smtClean="0"/>
              <a:pPr/>
              <a:t>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Virginia Tech shooting</a:t>
            </a:r>
            <a:endParaRPr lang="en-US" dirty="0"/>
          </a:p>
        </p:txBody>
      </p:sp>
      <p:sp>
        <p:nvSpPr>
          <p:cNvPr id="4" name="Slide Number Placeholder 3"/>
          <p:cNvSpPr>
            <a:spLocks noGrp="1"/>
          </p:cNvSpPr>
          <p:nvPr>
            <p:ph type="sldNum" sz="quarter" idx="10"/>
          </p:nvPr>
        </p:nvSpPr>
        <p:spPr/>
        <p:txBody>
          <a:bodyPr/>
          <a:lstStyle/>
          <a:p>
            <a:fld id="{B2CEE9FA-5614-47DC-B920-D15EC287305A}" type="slidenum">
              <a:rPr lang="en-US" smtClean="0"/>
              <a:pPr/>
              <a:t>8</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Pakistan earthquake</a:t>
            </a:r>
            <a:endParaRPr lang="en-US" dirty="0"/>
          </a:p>
        </p:txBody>
      </p:sp>
      <p:sp>
        <p:nvSpPr>
          <p:cNvPr id="4" name="Slide Number Placeholder 3"/>
          <p:cNvSpPr>
            <a:spLocks noGrp="1"/>
          </p:cNvSpPr>
          <p:nvPr>
            <p:ph type="sldNum" sz="quarter" idx="10"/>
          </p:nvPr>
        </p:nvSpPr>
        <p:spPr/>
        <p:txBody>
          <a:bodyPr/>
          <a:lstStyle/>
          <a:p>
            <a:fld id="{B2CEE9FA-5614-47DC-B920-D15EC287305A}" type="slidenum">
              <a:rPr lang="en-US" smtClean="0"/>
              <a:pPr/>
              <a:t>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Boston Molasses Disaster of 1919</a:t>
            </a:r>
          </a:p>
          <a:p>
            <a:r>
              <a:rPr lang="en-US" dirty="0" smtClean="0"/>
              <a:t>21 killed, 150 injured</a:t>
            </a:r>
            <a:endParaRPr lang="en-US" dirty="0"/>
          </a:p>
        </p:txBody>
      </p:sp>
      <p:sp>
        <p:nvSpPr>
          <p:cNvPr id="4" name="Slide Number Placeholder 3"/>
          <p:cNvSpPr>
            <a:spLocks noGrp="1"/>
          </p:cNvSpPr>
          <p:nvPr>
            <p:ph type="sldNum" sz="quarter" idx="10"/>
          </p:nvPr>
        </p:nvSpPr>
        <p:spPr/>
        <p:txBody>
          <a:bodyPr/>
          <a:lstStyle/>
          <a:p>
            <a:fld id="{B2CEE9FA-5614-47DC-B920-D15EC287305A}" type="slidenum">
              <a:rPr lang="en-US" smtClean="0"/>
              <a:pPr/>
              <a:t>10</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96289CE7-77D7-49F0-A9AE-4B9F3135F2E1}" type="slidenum">
              <a:rPr lang="en-US"/>
              <a:pPr/>
              <a:t>12</a:t>
            </a:fld>
            <a:endParaRPr lang="en-US"/>
          </a:p>
        </p:txBody>
      </p:sp>
      <p:sp>
        <p:nvSpPr>
          <p:cNvPr id="26626" name="Rectangle 2"/>
          <p:cNvSpPr>
            <a:spLocks noGrp="1" noRot="1" noChangeAspect="1" noChangeArrowheads="1"/>
          </p:cNvSpPr>
          <p:nvPr>
            <p:ph type="sldImg"/>
          </p:nvPr>
        </p:nvSpPr>
        <p:spPr>
          <a:solidFill>
            <a:srgbClr val="FFFFFF"/>
          </a:solidFill>
          <a:ln/>
        </p:spPr>
      </p:sp>
      <p:sp>
        <p:nvSpPr>
          <p:cNvPr id="26627"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Arial" pitchFamily="34" charset="0"/>
              <a:ea typeface="ＭＳ Ｐゴシック"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p:spPr>
        <p:txBody>
          <a:bodyPr/>
          <a:lstStyle/>
          <a:p>
            <a:fld id="{7999D262-F828-41F2-8522-4F520633C2F5}" type="slidenum">
              <a:rPr lang="en-US"/>
              <a:pPr/>
              <a:t>14</a:t>
            </a:fld>
            <a:endParaRPr lang="en-US"/>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p:spPr>
        <p:txBody>
          <a:bodyPr/>
          <a:lstStyle/>
          <a:p>
            <a:endParaRPr lang="en-US" smtClean="0">
              <a:latin typeface="Arial" pitchFamily="34" charset="0"/>
              <a:ea typeface="ＭＳ Ｐゴシック"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7"/>
          <p:cNvSpPr>
            <a:spLocks noGrp="1" noChangeArrowheads="1"/>
          </p:cNvSpPr>
          <p:nvPr>
            <p:ph type="sldNum" sz="quarter" idx="5"/>
          </p:nvPr>
        </p:nvSpPr>
        <p:spPr>
          <a:noFill/>
        </p:spPr>
        <p:txBody>
          <a:bodyPr/>
          <a:lstStyle/>
          <a:p>
            <a:fld id="{0E6B9C9F-AF47-420C-B372-553E2A62C7A1}" type="slidenum">
              <a:rPr lang="en-US"/>
              <a:pPr/>
              <a:t>15</a:t>
            </a:fld>
            <a:endParaRPr lang="en-US"/>
          </a:p>
        </p:txBody>
      </p:sp>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a:noFill/>
          <a:ln/>
        </p:spPr>
        <p:txBody>
          <a:bodyPr/>
          <a:lstStyle/>
          <a:p>
            <a:endParaRPr lang="en-US" smtClean="0">
              <a:latin typeface="Arial" pitchFamily="34" charset="0"/>
              <a:ea typeface="ＭＳ Ｐゴシック"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pPr>
              <a:defRPr/>
            </a:pPr>
            <a:endParaRPr lang="en-US"/>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pPr>
              <a:defRPr/>
            </a:pPr>
            <a:endParaRPr lang="en-US"/>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90ABE039-077E-4445-A543-6D4CDF7B2FCC}" type="slidenum">
              <a:rPr lang="en-US" smtClean="0"/>
              <a:pPr/>
              <a:t>‹#›</a:t>
            </a:fld>
            <a:endParaRPr lang="en-US"/>
          </a:p>
        </p:txBody>
      </p:sp>
      <p:pic>
        <p:nvPicPr>
          <p:cNvPr id="10" name="Picture 4" descr="MMRSlogo"/>
          <p:cNvPicPr>
            <a:picLocks noChangeAspect="1" noChangeArrowheads="1"/>
          </p:cNvPicPr>
          <p:nvPr userDrawn="1"/>
        </p:nvPicPr>
        <p:blipFill>
          <a:blip r:embed="rId3"/>
          <a:srcRect/>
          <a:stretch>
            <a:fillRect/>
          </a:stretch>
        </p:blipFill>
        <p:spPr bwMode="auto">
          <a:xfrm>
            <a:off x="7594600" y="5384800"/>
            <a:ext cx="1549400" cy="1473200"/>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endParaRPr lang="en-US"/>
          </a:p>
        </p:txBody>
      </p:sp>
      <p:sp>
        <p:nvSpPr>
          <p:cNvPr id="5" name="Footer Placeholder 4"/>
          <p:cNvSpPr>
            <a:spLocks noGrp="1"/>
          </p:cNvSpPr>
          <p:nvPr>
            <p:ph type="ftr" sz="quarter" idx="11"/>
          </p:nvPr>
        </p:nvSpPr>
        <p:spPr/>
        <p:txBody>
          <a:bodyPr/>
          <a:lstStyle>
            <a:extLst/>
          </a:lstStyle>
          <a:p>
            <a:pPr>
              <a:defRPr/>
            </a:pPr>
            <a:endParaRPr lang="en-US"/>
          </a:p>
        </p:txBody>
      </p:sp>
      <p:sp>
        <p:nvSpPr>
          <p:cNvPr id="6" name="Slide Number Placeholder 5"/>
          <p:cNvSpPr>
            <a:spLocks noGrp="1"/>
          </p:cNvSpPr>
          <p:nvPr>
            <p:ph type="sldNum" sz="quarter" idx="12"/>
          </p:nvPr>
        </p:nvSpPr>
        <p:spPr/>
        <p:txBody>
          <a:bodyPr/>
          <a:lstStyle>
            <a:extLst/>
          </a:lstStyle>
          <a:p>
            <a:fld id="{01707940-B296-43DD-90EE-8450F777650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pPr>
              <a:defRPr/>
            </a:pPr>
            <a:endParaRPr lang="en-US"/>
          </a:p>
        </p:txBody>
      </p:sp>
      <p:sp>
        <p:nvSpPr>
          <p:cNvPr id="5" name="Footer Placeholder 4"/>
          <p:cNvSpPr>
            <a:spLocks noGrp="1"/>
          </p:cNvSpPr>
          <p:nvPr>
            <p:ph type="ftr" sz="quarter" idx="11"/>
          </p:nvPr>
        </p:nvSpPr>
        <p:spPr>
          <a:xfrm>
            <a:off x="457200" y="6556248"/>
            <a:ext cx="3657600" cy="228600"/>
          </a:xfrm>
        </p:spPr>
        <p:txBody>
          <a:bodyPr/>
          <a:lstStyle>
            <a:extLst/>
          </a:lstStyle>
          <a:p>
            <a:pPr>
              <a:defRPr/>
            </a:pPr>
            <a:endParaRPr lang="en-US"/>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90932E95-CA6B-4764-8FAF-570A3AE82C7D}"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1260357C-4260-4353-A9F3-A4D3E92CEC9D}" type="datetime1">
              <a:rPr lang="en-US"/>
              <a:pPr>
                <a:defRPr/>
              </a:pPr>
              <a:t>1/15/2013</a:t>
            </a:fld>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042BABE4-D82A-451C-8312-333BEE450B10}" type="slidenum">
              <a:rPr lang="en-US" altLang="en-US"/>
              <a:pPr>
                <a:defRPr/>
              </a:pPr>
              <a:t>‹#›</a:t>
            </a:fld>
            <a:endParaRPr lang="en-US" altLang="en-US"/>
          </a:p>
        </p:txBody>
      </p:sp>
    </p:spTree>
  </p:cSld>
  <p:clrMapOvr>
    <a:masterClrMapping/>
  </p:clrMapOvr>
  <p:transition>
    <p:zo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endParaRPr lang="en-US"/>
          </a:p>
        </p:txBody>
      </p:sp>
      <p:sp>
        <p:nvSpPr>
          <p:cNvPr id="5" name="Footer Placeholder 4"/>
          <p:cNvSpPr>
            <a:spLocks noGrp="1"/>
          </p:cNvSpPr>
          <p:nvPr>
            <p:ph type="ftr" sz="quarter" idx="11"/>
          </p:nvPr>
        </p:nvSpPr>
        <p:spPr/>
        <p:txBody>
          <a:bodyPr/>
          <a:lstStyle>
            <a:extLst/>
          </a:lstStyle>
          <a:p>
            <a:pPr>
              <a:defRPr/>
            </a:pPr>
            <a:endParaRPr lang="en-US"/>
          </a:p>
        </p:txBody>
      </p:sp>
      <p:sp>
        <p:nvSpPr>
          <p:cNvPr id="6" name="Slide Number Placeholder 5"/>
          <p:cNvSpPr>
            <a:spLocks noGrp="1"/>
          </p:cNvSpPr>
          <p:nvPr>
            <p:ph type="sldNum" sz="quarter" idx="12"/>
          </p:nvPr>
        </p:nvSpPr>
        <p:spPr/>
        <p:txBody>
          <a:bodyPr/>
          <a:lstStyle>
            <a:extLst/>
          </a:lstStyle>
          <a:p>
            <a:fld id="{720FC233-C977-4916-A375-BB9E4286F29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pPr>
              <a:defRPr/>
            </a:pPr>
            <a:endParaRPr lang="en-US"/>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pPr>
              <a:defRPr/>
            </a:pPr>
            <a:endParaRPr lang="en-US"/>
          </a:p>
        </p:txBody>
      </p:sp>
      <p:sp>
        <p:nvSpPr>
          <p:cNvPr id="6" name="Slide Number Placeholder 5"/>
          <p:cNvSpPr>
            <a:spLocks noGrp="1"/>
          </p:cNvSpPr>
          <p:nvPr>
            <p:ph type="sldNum" sz="quarter" idx="12"/>
          </p:nvPr>
        </p:nvSpPr>
        <p:spPr>
          <a:xfrm>
            <a:off x="6733952" y="6555112"/>
            <a:ext cx="588336" cy="228600"/>
          </a:xfrm>
        </p:spPr>
        <p:txBody>
          <a:bodyPr/>
          <a:lstStyle>
            <a:extLst/>
          </a:lstStyle>
          <a:p>
            <a:fld id="{2ADCC1C1-CC5A-483E-970A-CD94747BFA39}"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pPr>
              <a:defRPr/>
            </a:pPr>
            <a:endParaRPr lang="en-US"/>
          </a:p>
        </p:txBody>
      </p:sp>
      <p:sp>
        <p:nvSpPr>
          <p:cNvPr id="6" name="Footer Placeholder 5"/>
          <p:cNvSpPr>
            <a:spLocks noGrp="1"/>
          </p:cNvSpPr>
          <p:nvPr>
            <p:ph type="ftr" sz="quarter" idx="11"/>
          </p:nvPr>
        </p:nvSpPr>
        <p:spPr/>
        <p:txBody>
          <a:bodyPr/>
          <a:lstStyle>
            <a:extLst/>
          </a:lstStyle>
          <a:p>
            <a:pPr>
              <a:defRPr/>
            </a:pPr>
            <a:endParaRPr lang="en-US"/>
          </a:p>
        </p:txBody>
      </p:sp>
      <p:sp>
        <p:nvSpPr>
          <p:cNvPr id="7" name="Slide Number Placeholder 6"/>
          <p:cNvSpPr>
            <a:spLocks noGrp="1"/>
          </p:cNvSpPr>
          <p:nvPr>
            <p:ph type="sldNum" sz="quarter" idx="12"/>
          </p:nvPr>
        </p:nvSpPr>
        <p:spPr/>
        <p:txBody>
          <a:bodyPr/>
          <a:lstStyle>
            <a:extLst/>
          </a:lstStyle>
          <a:p>
            <a:fld id="{6837A300-DE44-415C-AE4E-3330FA9C4D5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pPr>
              <a:defRPr/>
            </a:pPr>
            <a:endParaRPr lang="en-US"/>
          </a:p>
        </p:txBody>
      </p:sp>
      <p:sp>
        <p:nvSpPr>
          <p:cNvPr id="8" name="Footer Placeholder 7"/>
          <p:cNvSpPr>
            <a:spLocks noGrp="1"/>
          </p:cNvSpPr>
          <p:nvPr>
            <p:ph type="ftr" sz="quarter" idx="11"/>
          </p:nvPr>
        </p:nvSpPr>
        <p:spPr/>
        <p:txBody>
          <a:bodyPr/>
          <a:lstStyle>
            <a:extLst/>
          </a:lstStyle>
          <a:p>
            <a:pPr>
              <a:defRPr/>
            </a:pPr>
            <a:endParaRPr lang="en-US"/>
          </a:p>
        </p:txBody>
      </p:sp>
      <p:sp>
        <p:nvSpPr>
          <p:cNvPr id="9" name="Slide Number Placeholder 8"/>
          <p:cNvSpPr>
            <a:spLocks noGrp="1"/>
          </p:cNvSpPr>
          <p:nvPr>
            <p:ph type="sldNum" sz="quarter" idx="12"/>
          </p:nvPr>
        </p:nvSpPr>
        <p:spPr/>
        <p:txBody>
          <a:bodyPr/>
          <a:lstStyle>
            <a:extLst/>
          </a:lstStyle>
          <a:p>
            <a:fld id="{1F54CE4E-5832-410A-9AD9-62B3FC4039A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pPr>
              <a:defRPr/>
            </a:pPr>
            <a:endParaRPr lang="en-US"/>
          </a:p>
        </p:txBody>
      </p:sp>
      <p:sp>
        <p:nvSpPr>
          <p:cNvPr id="4" name="Footer Placeholder 3"/>
          <p:cNvSpPr>
            <a:spLocks noGrp="1"/>
          </p:cNvSpPr>
          <p:nvPr>
            <p:ph type="ftr" sz="quarter" idx="11"/>
          </p:nvPr>
        </p:nvSpPr>
        <p:spPr/>
        <p:txBody>
          <a:bodyPr/>
          <a:lstStyle>
            <a:extLst/>
          </a:lstStyle>
          <a:p>
            <a:pPr>
              <a:defRPr/>
            </a:pPr>
            <a:endParaRPr lang="en-US"/>
          </a:p>
        </p:txBody>
      </p:sp>
      <p:sp>
        <p:nvSpPr>
          <p:cNvPr id="5" name="Slide Number Placeholder 4"/>
          <p:cNvSpPr>
            <a:spLocks noGrp="1"/>
          </p:cNvSpPr>
          <p:nvPr>
            <p:ph type="sldNum" sz="quarter" idx="12"/>
          </p:nvPr>
        </p:nvSpPr>
        <p:spPr/>
        <p:txBody>
          <a:bodyPr/>
          <a:lstStyle>
            <a:extLst/>
          </a:lstStyle>
          <a:p>
            <a:fld id="{705BC07C-FED2-48FE-A8DA-1713771F19C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pPr>
              <a:defRPr/>
            </a:pPr>
            <a:endParaRPr lang="en-US"/>
          </a:p>
        </p:txBody>
      </p:sp>
      <p:sp>
        <p:nvSpPr>
          <p:cNvPr id="3" name="Footer Placeholder 2"/>
          <p:cNvSpPr>
            <a:spLocks noGrp="1"/>
          </p:cNvSpPr>
          <p:nvPr>
            <p:ph type="ftr" sz="quarter" idx="11"/>
          </p:nvPr>
        </p:nvSpPr>
        <p:spPr/>
        <p:txBody>
          <a:bodyPr/>
          <a:lstStyle>
            <a:lvl1pPr>
              <a:defRPr>
                <a:solidFill>
                  <a:schemeClr val="tx2"/>
                </a:solidFill>
              </a:defRPr>
            </a:lvl1pPr>
            <a:extLst/>
          </a:lstStyle>
          <a:p>
            <a:pPr>
              <a:defRPr/>
            </a:pPr>
            <a:endParaRPr lang="en-US"/>
          </a:p>
        </p:txBody>
      </p:sp>
      <p:sp>
        <p:nvSpPr>
          <p:cNvPr id="4" name="Slide Number Placeholder 3"/>
          <p:cNvSpPr>
            <a:spLocks noGrp="1"/>
          </p:cNvSpPr>
          <p:nvPr>
            <p:ph type="sldNum" sz="quarter" idx="12"/>
          </p:nvPr>
        </p:nvSpPr>
        <p:spPr/>
        <p:txBody>
          <a:bodyPr/>
          <a:lstStyle>
            <a:extLst/>
          </a:lstStyle>
          <a:p>
            <a:fld id="{A113D26A-3923-4047-9191-4B3133A0A8C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pPr>
              <a:defRPr/>
            </a:pPr>
            <a:endParaRPr lang="en-US"/>
          </a:p>
        </p:txBody>
      </p:sp>
      <p:sp>
        <p:nvSpPr>
          <p:cNvPr id="6" name="Footer Placeholder 5"/>
          <p:cNvSpPr>
            <a:spLocks noGrp="1"/>
          </p:cNvSpPr>
          <p:nvPr>
            <p:ph type="ftr" sz="quarter" idx="11"/>
          </p:nvPr>
        </p:nvSpPr>
        <p:spPr/>
        <p:txBody>
          <a:bodyPr/>
          <a:lstStyle>
            <a:extLst/>
          </a:lstStyle>
          <a:p>
            <a:pPr>
              <a:defRPr/>
            </a:pPr>
            <a:endParaRPr lang="en-US"/>
          </a:p>
        </p:txBody>
      </p:sp>
      <p:sp>
        <p:nvSpPr>
          <p:cNvPr id="7" name="Slide Number Placeholder 6"/>
          <p:cNvSpPr>
            <a:spLocks noGrp="1"/>
          </p:cNvSpPr>
          <p:nvPr>
            <p:ph type="sldNum" sz="quarter" idx="12"/>
          </p:nvPr>
        </p:nvSpPr>
        <p:spPr/>
        <p:txBody>
          <a:bodyPr/>
          <a:lstStyle>
            <a:extLst/>
          </a:lstStyle>
          <a:p>
            <a:fld id="{5900735B-CBA3-4EED-9196-B2F56C213C1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pPr>
              <a:defRPr/>
            </a:pPr>
            <a:endParaRPr lang="en-US"/>
          </a:p>
        </p:txBody>
      </p:sp>
      <p:sp>
        <p:nvSpPr>
          <p:cNvPr id="6" name="Footer Placeholder 5"/>
          <p:cNvSpPr>
            <a:spLocks noGrp="1"/>
          </p:cNvSpPr>
          <p:nvPr>
            <p:ph type="ftr" sz="quarter" idx="11"/>
          </p:nvPr>
        </p:nvSpPr>
        <p:spPr/>
        <p:txBody>
          <a:bodyPr/>
          <a:lstStyle>
            <a:extLst/>
          </a:lstStyle>
          <a:p>
            <a:pPr>
              <a:defRPr/>
            </a:pPr>
            <a:endParaRPr lang="en-US"/>
          </a:p>
        </p:txBody>
      </p:sp>
      <p:sp>
        <p:nvSpPr>
          <p:cNvPr id="7" name="Slide Number Placeholder 6"/>
          <p:cNvSpPr>
            <a:spLocks noGrp="1"/>
          </p:cNvSpPr>
          <p:nvPr>
            <p:ph type="sldNum" sz="quarter" idx="12"/>
          </p:nvPr>
        </p:nvSpPr>
        <p:spPr/>
        <p:txBody>
          <a:bodyPr/>
          <a:lstStyle>
            <a:extLst/>
          </a:lstStyle>
          <a:p>
            <a:fld id="{18FD6D23-6163-4D0B-B407-F54FC21C8796}" type="slidenum">
              <a:rPr lang="en-US" smtClean="0"/>
              <a:pPr/>
              <a:t>‹#›</a:t>
            </a:fld>
            <a:endParaRPr lang="en-US"/>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4">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pPr>
              <a:defRPr/>
            </a:pPr>
            <a:endParaRPr lang="en-US"/>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pPr>
              <a:defRPr/>
            </a:pPr>
            <a:endParaRPr lang="en-US"/>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D58D8228-DBEE-4FFE-84F9-0691981B7156}" type="slidenum">
              <a:rPr lang="en-US" smtClean="0"/>
              <a:pPr/>
              <a:t>‹#›</a:t>
            </a:fld>
            <a:endParaRPr lang="en-US"/>
          </a:p>
        </p:txBody>
      </p:sp>
      <p:pic>
        <p:nvPicPr>
          <p:cNvPr id="8" name="Picture 4" descr="MMRSlogo"/>
          <p:cNvPicPr>
            <a:picLocks noChangeAspect="1" noChangeArrowheads="1"/>
          </p:cNvPicPr>
          <p:nvPr userDrawn="1"/>
        </p:nvPicPr>
        <p:blipFill>
          <a:blip r:embed="rId15"/>
          <a:srcRect/>
          <a:stretch>
            <a:fillRect/>
          </a:stretch>
        </p:blipFill>
        <p:spPr bwMode="auto">
          <a:xfrm>
            <a:off x="7594600" y="5384800"/>
            <a:ext cx="1549400" cy="14732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332" r:id="rId1"/>
    <p:sldLayoutId id="2147484333" r:id="rId2"/>
    <p:sldLayoutId id="2147484334" r:id="rId3"/>
    <p:sldLayoutId id="2147484335" r:id="rId4"/>
    <p:sldLayoutId id="2147484336" r:id="rId5"/>
    <p:sldLayoutId id="2147484337" r:id="rId6"/>
    <p:sldLayoutId id="2147484338" r:id="rId7"/>
    <p:sldLayoutId id="2147484339" r:id="rId8"/>
    <p:sldLayoutId id="2147484340" r:id="rId9"/>
    <p:sldLayoutId id="2147484341" r:id="rId10"/>
    <p:sldLayoutId id="2147484342" r:id="rId11"/>
    <p:sldLayoutId id="2147484343" r:id="rId12"/>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3200" b="1"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800" b="1"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800" b="1"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800" b="1"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2400" b="1"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oleObject" Target="../embeddings/Microsoft_Office_Word_97_-_2003_Document1.doc"/></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oleObject" Target="../embeddings/Microsoft_Office_Word_97_-_2003_Document2.doc"/></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oleObject" Target="../embeddings/Microsoft_Office_Word_97_-_2003_Document3.doc"/></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Microsoft_Office_Word_97_-_2003_Document4.doc"/><Relationship Id="rId2" Type="http://schemas.openxmlformats.org/officeDocument/2006/relationships/slideLayout" Target="../slideLayouts/slideLayout12.xml"/><Relationship Id="rId1" Type="http://schemas.openxmlformats.org/officeDocument/2006/relationships/vmlDrawing" Target="../drawings/vmlDrawing4.v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http://www.swsahs.nsw.gov.au/"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124200" y="1143000"/>
            <a:ext cx="5486400" cy="1447800"/>
          </a:xfrm>
        </p:spPr>
        <p:txBody>
          <a:bodyPr/>
          <a:lstStyle/>
          <a:p>
            <a:pPr algn="ctr"/>
            <a:r>
              <a:rPr lang="en-US" sz="4000" dirty="0" smtClean="0">
                <a:effectLst>
                  <a:outerShdw blurRad="38100" dist="38100" dir="2700000" algn="tl">
                    <a:srgbClr val="0064E2"/>
                  </a:outerShdw>
                </a:effectLst>
                <a:ea typeface="ＭＳ Ｐゴシック" charset="-128"/>
              </a:rPr>
              <a:t>Guidelines for Mass Casualty Triage</a:t>
            </a:r>
          </a:p>
        </p:txBody>
      </p:sp>
      <p:sp>
        <p:nvSpPr>
          <p:cNvPr id="2051" name="Rectangle 3"/>
          <p:cNvSpPr>
            <a:spLocks noGrp="1" noChangeArrowheads="1"/>
          </p:cNvSpPr>
          <p:nvPr>
            <p:ph type="subTitle" idx="1"/>
          </p:nvPr>
        </p:nvSpPr>
        <p:spPr>
          <a:xfrm>
            <a:off x="1371600" y="3276600"/>
            <a:ext cx="6172200" cy="3200400"/>
          </a:xfrm>
        </p:spPr>
        <p:txBody>
          <a:bodyPr>
            <a:normAutofit/>
          </a:bodyPr>
          <a:lstStyle/>
          <a:p>
            <a:pPr>
              <a:lnSpc>
                <a:spcPct val="80000"/>
              </a:lnSpc>
            </a:pPr>
            <a:endParaRPr lang="en-US" sz="2200" dirty="0" smtClean="0">
              <a:solidFill>
                <a:srgbClr val="FFFFFF"/>
              </a:solidFill>
              <a:effectLst>
                <a:outerShdw blurRad="38100" dist="38100" dir="2700000" algn="tl">
                  <a:srgbClr val="0064E2"/>
                </a:outerShdw>
              </a:effectLst>
              <a:ea typeface="ＭＳ Ｐゴシック" charset="-128"/>
            </a:endParaRPr>
          </a:p>
          <a:p>
            <a:pPr>
              <a:lnSpc>
                <a:spcPct val="80000"/>
              </a:lnSpc>
            </a:pPr>
            <a:r>
              <a:rPr lang="en-US" sz="2200" dirty="0" smtClean="0">
                <a:solidFill>
                  <a:srgbClr val="FFFFFF"/>
                </a:solidFill>
                <a:effectLst>
                  <a:outerShdw blurRad="38100" dist="38100" dir="2700000" algn="tl">
                    <a:srgbClr val="0064E2"/>
                  </a:outerShdw>
                </a:effectLst>
                <a:ea typeface="ＭＳ Ｐゴシック" charset="-128"/>
              </a:rPr>
              <a:t>James E Brown MD MMM EMT-P</a:t>
            </a:r>
          </a:p>
          <a:p>
            <a:pPr>
              <a:lnSpc>
                <a:spcPct val="80000"/>
              </a:lnSpc>
            </a:pPr>
            <a:r>
              <a:rPr lang="en-US" sz="2200" dirty="0" smtClean="0">
                <a:solidFill>
                  <a:srgbClr val="FFFFFF"/>
                </a:solidFill>
                <a:effectLst>
                  <a:outerShdw blurRad="38100" dist="38100" dir="2700000" algn="tl">
                    <a:srgbClr val="0064E2"/>
                  </a:outerShdw>
                </a:effectLst>
                <a:ea typeface="ＭＳ Ｐゴシック" charset="-128"/>
              </a:rPr>
              <a:t>Chairman</a:t>
            </a:r>
          </a:p>
          <a:p>
            <a:pPr>
              <a:lnSpc>
                <a:spcPct val="80000"/>
              </a:lnSpc>
            </a:pPr>
            <a:r>
              <a:rPr lang="en-US" sz="2200" dirty="0" smtClean="0">
                <a:solidFill>
                  <a:srgbClr val="FFFFFF"/>
                </a:solidFill>
                <a:effectLst>
                  <a:outerShdw blurRad="38100" dist="38100" dir="2700000" algn="tl">
                    <a:srgbClr val="0064E2"/>
                  </a:outerShdw>
                </a:effectLst>
                <a:ea typeface="ＭＳ Ｐゴシック" charset="-128"/>
              </a:rPr>
              <a:t>Department of Emergency Medicine</a:t>
            </a:r>
          </a:p>
          <a:p>
            <a:pPr>
              <a:lnSpc>
                <a:spcPct val="80000"/>
              </a:lnSpc>
            </a:pPr>
            <a:r>
              <a:rPr lang="en-US" sz="2200" dirty="0" smtClean="0">
                <a:solidFill>
                  <a:srgbClr val="FFFFFF"/>
                </a:solidFill>
                <a:effectLst>
                  <a:outerShdw blurRad="38100" dist="38100" dir="2700000" algn="tl">
                    <a:srgbClr val="0064E2"/>
                  </a:outerShdw>
                </a:effectLst>
                <a:ea typeface="ＭＳ Ｐゴシック" charset="-128"/>
              </a:rPr>
              <a:t> Wright State University</a:t>
            </a:r>
          </a:p>
          <a:p>
            <a:pPr>
              <a:lnSpc>
                <a:spcPct val="80000"/>
              </a:lnSpc>
            </a:pPr>
            <a:endParaRPr lang="en-US" dirty="0" smtClean="0">
              <a:effectLst>
                <a:outerShdw blurRad="38100" dist="38100" dir="2700000" algn="tl">
                  <a:srgbClr val="0064E2"/>
                </a:outerShdw>
              </a:effectLst>
              <a:ea typeface="ＭＳ Ｐゴシック" charset="-128"/>
            </a:endParaRPr>
          </a:p>
          <a:p>
            <a:pPr>
              <a:lnSpc>
                <a:spcPct val="80000"/>
              </a:lnSpc>
            </a:pPr>
            <a:r>
              <a:rPr lang="en-US" sz="2200" dirty="0" smtClean="0">
                <a:solidFill>
                  <a:srgbClr val="FFFFFF"/>
                </a:solidFill>
                <a:effectLst>
                  <a:outerShdw blurRad="38100" dist="38100" dir="2700000" algn="tl">
                    <a:srgbClr val="0064E2"/>
                  </a:outerShdw>
                </a:effectLst>
                <a:ea typeface="ＭＳ Ｐゴシック" charset="-128"/>
              </a:rPr>
              <a:t>David N Gerstner, EMT-P</a:t>
            </a:r>
          </a:p>
          <a:p>
            <a:pPr>
              <a:lnSpc>
                <a:spcPct val="80000"/>
              </a:lnSpc>
            </a:pPr>
            <a:r>
              <a:rPr lang="en-US" dirty="0" smtClean="0">
                <a:effectLst>
                  <a:outerShdw blurRad="38100" dist="38100" dir="2700000" algn="tl">
                    <a:srgbClr val="0064E2"/>
                  </a:outerShdw>
                </a:effectLst>
                <a:ea typeface="ＭＳ Ｐゴシック" charset="-128"/>
              </a:rPr>
              <a:t>MMRS Program Manager</a:t>
            </a:r>
          </a:p>
          <a:p>
            <a:pPr>
              <a:lnSpc>
                <a:spcPct val="80000"/>
              </a:lnSpc>
            </a:pPr>
            <a:r>
              <a:rPr lang="en-US" sz="2200" dirty="0" smtClean="0">
                <a:solidFill>
                  <a:srgbClr val="FFFFFF"/>
                </a:solidFill>
                <a:effectLst>
                  <a:outerShdw blurRad="38100" dist="38100" dir="2700000" algn="tl">
                    <a:srgbClr val="0064E2"/>
                  </a:outerShdw>
                </a:effectLst>
                <a:ea typeface="ＭＳ Ｐゴシック" charset="-128"/>
              </a:rPr>
              <a:t>Dayton Fire Department</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endParaRPr lang="en-US" smtClean="0"/>
          </a:p>
        </p:txBody>
      </p:sp>
      <p:sp>
        <p:nvSpPr>
          <p:cNvPr id="16387" name="Rectangle 3"/>
          <p:cNvSpPr>
            <a:spLocks noGrp="1" noChangeArrowheads="1"/>
          </p:cNvSpPr>
          <p:nvPr>
            <p:ph type="body" idx="1"/>
          </p:nvPr>
        </p:nvSpPr>
        <p:spPr/>
        <p:txBody>
          <a:bodyPr/>
          <a:lstStyle/>
          <a:p>
            <a:pPr eaLnBrk="1" hangingPunct="1"/>
            <a:endParaRPr lang="en-US" smtClean="0"/>
          </a:p>
        </p:txBody>
      </p:sp>
      <p:pic>
        <p:nvPicPr>
          <p:cNvPr id="16388" name="Picture 4" descr="BostonMolassesDisaster"/>
          <p:cNvPicPr>
            <a:picLocks noChangeAspect="1" noChangeArrowheads="1"/>
          </p:cNvPicPr>
          <p:nvPr/>
        </p:nvPicPr>
        <p:blipFill>
          <a:blip r:embed="rId3"/>
          <a:srcRect/>
          <a:stretch>
            <a:fillRect/>
          </a:stretch>
        </p:blipFill>
        <p:spPr bwMode="auto">
          <a:xfrm>
            <a:off x="457200" y="157057"/>
            <a:ext cx="8229600" cy="6545579"/>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5"/>
          <p:cNvSpPr>
            <a:spLocks noGrp="1"/>
          </p:cNvSpPr>
          <p:nvPr>
            <p:ph type="sldNum" sz="quarter" idx="12"/>
          </p:nvPr>
        </p:nvSpPr>
        <p:spPr>
          <a:xfrm>
            <a:off x="6553200" y="6248400"/>
            <a:ext cx="2133600" cy="457200"/>
          </a:xfrm>
          <a:noFill/>
        </p:spPr>
        <p:txBody>
          <a:bodyPr/>
          <a:lstStyle/>
          <a:p>
            <a:fld id="{FEBE3962-C445-400C-B447-0045472E6287}" type="slidenum">
              <a:rPr lang="en-US">
                <a:latin typeface="Verdana" pitchFamily="34" charset="0"/>
              </a:rPr>
              <a:pPr/>
              <a:t>11</a:t>
            </a:fld>
            <a:endParaRPr lang="en-US">
              <a:latin typeface="Verdana" pitchFamily="34" charset="0"/>
            </a:endParaRPr>
          </a:p>
        </p:txBody>
      </p:sp>
      <p:sp>
        <p:nvSpPr>
          <p:cNvPr id="18435" name="Rectangle 5"/>
          <p:cNvSpPr>
            <a:spLocks noGrp="1" noChangeArrowheads="1"/>
          </p:cNvSpPr>
          <p:nvPr>
            <p:ph type="title"/>
          </p:nvPr>
        </p:nvSpPr>
        <p:spPr/>
        <p:txBody>
          <a:bodyPr/>
          <a:lstStyle/>
          <a:p>
            <a:pPr eaLnBrk="1" hangingPunct="1"/>
            <a:r>
              <a:rPr lang="en-US" smtClean="0"/>
              <a:t>Development of SALT</a:t>
            </a:r>
          </a:p>
        </p:txBody>
      </p:sp>
      <p:sp>
        <p:nvSpPr>
          <p:cNvPr id="18436" name="Rectangle 6"/>
          <p:cNvSpPr>
            <a:spLocks noGrp="1" noChangeArrowheads="1"/>
          </p:cNvSpPr>
          <p:nvPr>
            <p:ph type="body" idx="1"/>
          </p:nvPr>
        </p:nvSpPr>
        <p:spPr/>
        <p:txBody>
          <a:bodyPr>
            <a:normAutofit lnSpcReduction="10000"/>
          </a:bodyPr>
          <a:lstStyle/>
          <a:p>
            <a:pPr eaLnBrk="1" hangingPunct="1"/>
            <a:r>
              <a:rPr lang="en-US" dirty="0" smtClean="0"/>
              <a:t>Part of CDC sponsored project to develop national standard for mass casualty triage </a:t>
            </a:r>
          </a:p>
          <a:p>
            <a:pPr eaLnBrk="1" hangingPunct="1"/>
            <a:r>
              <a:rPr lang="en-US" dirty="0" smtClean="0"/>
              <a:t>Assembled list of current triage methods</a:t>
            </a:r>
          </a:p>
          <a:p>
            <a:pPr lvl="1" eaLnBrk="1" hangingPunct="1"/>
            <a:r>
              <a:rPr lang="en-US" dirty="0" smtClean="0"/>
              <a:t>Research evidence</a:t>
            </a:r>
          </a:p>
          <a:p>
            <a:pPr lvl="1" eaLnBrk="1" hangingPunct="1"/>
            <a:r>
              <a:rPr lang="en-US" dirty="0" smtClean="0"/>
              <a:t>Practical experience</a:t>
            </a:r>
          </a:p>
          <a:p>
            <a:r>
              <a:rPr lang="en-US" dirty="0" smtClean="0"/>
              <a:t>Compared features of each system</a:t>
            </a:r>
          </a:p>
          <a:p>
            <a:pPr eaLnBrk="1" hangingPunct="1"/>
            <a:r>
              <a:rPr lang="en-US" dirty="0" smtClean="0"/>
              <a:t>No one system supported by evidence</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85800" y="304800"/>
            <a:ext cx="7773988" cy="1143000"/>
          </a:xfrm>
        </p:spPr>
        <p:txBody>
          <a:bodyPr>
            <a:normAutofit fontScale="90000"/>
          </a:bodyPr>
          <a:lstStyle/>
          <a:p>
            <a:pPr eaLnBrk="1" hangingPunct="1"/>
            <a:r>
              <a:rPr lang="en-US" dirty="0" smtClean="0">
                <a:effectLst>
                  <a:outerShdw blurRad="38100" dist="38100" dir="2700000" algn="tl">
                    <a:srgbClr val="0064E2"/>
                  </a:outerShdw>
                </a:effectLst>
                <a:ea typeface="ＭＳ Ｐゴシック" charset="-128"/>
              </a:rPr>
              <a:t>Triage Systems reviewed by </a:t>
            </a:r>
            <a:r>
              <a:rPr lang="en-US" dirty="0" err="1" smtClean="0">
                <a:effectLst>
                  <a:outerShdw blurRad="38100" dist="38100" dir="2700000" algn="tl">
                    <a:srgbClr val="0064E2"/>
                  </a:outerShdw>
                </a:effectLst>
                <a:ea typeface="ＭＳ Ｐゴシック" charset="-128"/>
              </a:rPr>
              <a:t>Cdc</a:t>
            </a:r>
            <a:endParaRPr lang="en-US" dirty="0" smtClean="0">
              <a:effectLst>
                <a:outerShdw blurRad="38100" dist="38100" dir="2700000" algn="tl">
                  <a:srgbClr val="0064E2"/>
                </a:outerShdw>
              </a:effectLst>
              <a:ea typeface="ＭＳ Ｐゴシック" charset="-128"/>
            </a:endParaRPr>
          </a:p>
        </p:txBody>
      </p:sp>
      <p:sp>
        <p:nvSpPr>
          <p:cNvPr id="10243" name="Rectangle 3"/>
          <p:cNvSpPr>
            <a:spLocks noGrp="1" noChangeArrowheads="1"/>
          </p:cNvSpPr>
          <p:nvPr>
            <p:ph idx="1"/>
          </p:nvPr>
        </p:nvSpPr>
        <p:spPr>
          <a:xfrm>
            <a:off x="914400" y="1676400"/>
            <a:ext cx="7773987" cy="4802188"/>
          </a:xfrm>
        </p:spPr>
        <p:txBody>
          <a:bodyPr/>
          <a:lstStyle/>
          <a:p>
            <a:pPr eaLnBrk="1" hangingPunct="1">
              <a:lnSpc>
                <a:spcPct val="70000"/>
              </a:lnSpc>
              <a:buFont typeface="Wingdings" charset="0"/>
              <a:buChar char=""/>
              <a:defRPr/>
            </a:pPr>
            <a:r>
              <a:rPr lang="en-US" sz="2800" dirty="0" err="1">
                <a:effectLst>
                  <a:outerShdw blurRad="38100" dist="38100" dir="2700000" algn="tl">
                    <a:srgbClr val="0064E2"/>
                  </a:outerShdw>
                </a:effectLst>
                <a:ea typeface="ＭＳ Ｐゴシック" charset="0"/>
                <a:cs typeface="ＭＳ Ｐゴシック" charset="0"/>
              </a:rPr>
              <a:t>CareFlight</a:t>
            </a:r>
            <a:endParaRPr lang="en-US" sz="2800" dirty="0">
              <a:effectLst>
                <a:outerShdw blurRad="38100" dist="38100" dir="2700000" algn="tl">
                  <a:srgbClr val="0064E2"/>
                </a:outerShdw>
              </a:effectLst>
              <a:ea typeface="ＭＳ Ｐゴシック" charset="0"/>
              <a:cs typeface="ＭＳ Ｐゴシック" charset="0"/>
            </a:endParaRPr>
          </a:p>
          <a:p>
            <a:pPr eaLnBrk="1" hangingPunct="1">
              <a:lnSpc>
                <a:spcPct val="70000"/>
              </a:lnSpc>
              <a:buFont typeface="Wingdings" charset="0"/>
              <a:buChar char=""/>
              <a:defRPr/>
            </a:pPr>
            <a:r>
              <a:rPr lang="en-US" sz="2800" dirty="0">
                <a:effectLst>
                  <a:outerShdw blurRad="38100" dist="38100" dir="2700000" algn="tl">
                    <a:srgbClr val="0064E2"/>
                  </a:outerShdw>
                </a:effectLst>
                <a:ea typeface="ＭＳ Ｐゴシック" charset="0"/>
                <a:cs typeface="ＭＳ Ｐゴシック" charset="0"/>
              </a:rPr>
              <a:t>French Red Plan or ORSEC </a:t>
            </a:r>
          </a:p>
          <a:p>
            <a:pPr eaLnBrk="1" hangingPunct="1">
              <a:lnSpc>
                <a:spcPct val="70000"/>
              </a:lnSpc>
              <a:buFont typeface="Wingdings" charset="0"/>
              <a:buChar char=""/>
              <a:defRPr/>
            </a:pPr>
            <a:r>
              <a:rPr lang="en-US" sz="2800" dirty="0">
                <a:effectLst>
                  <a:outerShdw blurRad="38100" dist="38100" dir="2700000" algn="tl">
                    <a:srgbClr val="0064E2"/>
                  </a:outerShdw>
                </a:effectLst>
                <a:ea typeface="ＭＳ Ｐゴシック" charset="0"/>
                <a:cs typeface="ＭＳ Ｐゴシック" charset="0"/>
              </a:rPr>
              <a:t>Glasgow Coma Scale </a:t>
            </a:r>
          </a:p>
          <a:p>
            <a:pPr eaLnBrk="1" hangingPunct="1">
              <a:lnSpc>
                <a:spcPct val="70000"/>
              </a:lnSpc>
              <a:buFont typeface="Wingdings" charset="0"/>
              <a:buChar char=""/>
              <a:defRPr/>
            </a:pPr>
            <a:r>
              <a:rPr lang="en-US" sz="2800" dirty="0" err="1">
                <a:effectLst>
                  <a:outerShdw blurRad="38100" dist="38100" dir="2700000" algn="tl">
                    <a:srgbClr val="0064E2"/>
                  </a:outerShdw>
                </a:effectLst>
                <a:ea typeface="ＭＳ Ｐゴシック" charset="0"/>
                <a:cs typeface="ＭＳ Ｐゴシック" charset="0"/>
              </a:rPr>
              <a:t>Homebush</a:t>
            </a:r>
            <a:endParaRPr lang="en-US" sz="2800" dirty="0">
              <a:effectLst>
                <a:outerShdw blurRad="38100" dist="38100" dir="2700000" algn="tl">
                  <a:srgbClr val="0064E2"/>
                </a:outerShdw>
              </a:effectLst>
              <a:ea typeface="ＭＳ Ｐゴシック" charset="0"/>
              <a:cs typeface="ＭＳ Ｐゴシック" charset="0"/>
            </a:endParaRPr>
          </a:p>
          <a:p>
            <a:pPr eaLnBrk="1" hangingPunct="1">
              <a:lnSpc>
                <a:spcPct val="70000"/>
              </a:lnSpc>
              <a:buFont typeface="Wingdings" charset="0"/>
              <a:buChar char=""/>
              <a:defRPr/>
            </a:pPr>
            <a:r>
              <a:rPr lang="en-US" sz="2800" dirty="0">
                <a:effectLst>
                  <a:outerShdw blurRad="38100" dist="38100" dir="2700000" algn="tl">
                    <a:srgbClr val="0064E2"/>
                  </a:outerShdw>
                </a:effectLst>
                <a:ea typeface="ＭＳ Ｐゴシック" charset="0"/>
                <a:cs typeface="ＭＳ Ｐゴシック" charset="0"/>
              </a:rPr>
              <a:t>Italian CESIRA </a:t>
            </a:r>
          </a:p>
          <a:p>
            <a:pPr eaLnBrk="1" hangingPunct="1">
              <a:lnSpc>
                <a:spcPct val="70000"/>
              </a:lnSpc>
              <a:buFont typeface="Wingdings" charset="0"/>
              <a:buChar char=""/>
              <a:defRPr/>
            </a:pPr>
            <a:r>
              <a:rPr lang="en-US" sz="2800" dirty="0" err="1">
                <a:effectLst>
                  <a:outerShdw blurRad="38100" dist="38100" dir="2700000" algn="tl">
                    <a:srgbClr val="0064E2"/>
                  </a:outerShdw>
                </a:effectLst>
                <a:ea typeface="ＭＳ Ｐゴシック" charset="0"/>
                <a:cs typeface="ＭＳ Ｐゴシック" charset="0"/>
              </a:rPr>
              <a:t>JumpSTART</a:t>
            </a:r>
            <a:r>
              <a:rPr lang="en-US" sz="2800" dirty="0">
                <a:effectLst>
                  <a:outerShdw blurRad="38100" dist="38100" dir="2700000" algn="tl">
                    <a:srgbClr val="0064E2"/>
                  </a:outerShdw>
                </a:effectLst>
                <a:ea typeface="ＭＳ Ｐゴシック" charset="0"/>
                <a:cs typeface="ＭＳ Ｐゴシック" charset="0"/>
              </a:rPr>
              <a:t> (pediatric)</a:t>
            </a:r>
          </a:p>
          <a:p>
            <a:pPr eaLnBrk="1" hangingPunct="1">
              <a:lnSpc>
                <a:spcPct val="70000"/>
              </a:lnSpc>
              <a:buFont typeface="Wingdings" charset="0"/>
              <a:buChar char=""/>
              <a:defRPr/>
            </a:pPr>
            <a:r>
              <a:rPr lang="en-US" sz="2800" dirty="0">
                <a:effectLst>
                  <a:outerShdw blurRad="38100" dist="38100" dir="2700000" algn="tl">
                    <a:srgbClr val="0064E2"/>
                  </a:outerShdw>
                </a:effectLst>
                <a:ea typeface="ＭＳ Ｐゴシック" charset="0"/>
                <a:cs typeface="ＭＳ Ｐゴシック" charset="0"/>
              </a:rPr>
              <a:t>MASS</a:t>
            </a:r>
          </a:p>
          <a:p>
            <a:pPr eaLnBrk="1" hangingPunct="1">
              <a:lnSpc>
                <a:spcPct val="70000"/>
              </a:lnSpc>
              <a:buFont typeface="Wingdings" charset="0"/>
              <a:buChar char=""/>
              <a:defRPr/>
            </a:pPr>
            <a:r>
              <a:rPr lang="en-US" sz="2800" dirty="0">
                <a:effectLst>
                  <a:outerShdw blurRad="38100" dist="38100" dir="2700000" algn="tl">
                    <a:srgbClr val="0064E2"/>
                  </a:outerShdw>
                </a:effectLst>
                <a:ea typeface="ＭＳ Ｐゴシック" charset="0"/>
                <a:cs typeface="ＭＳ Ｐゴシック" charset="0"/>
              </a:rPr>
              <a:t>Military/NATO Triage</a:t>
            </a:r>
          </a:p>
          <a:p>
            <a:pPr eaLnBrk="1" hangingPunct="1">
              <a:lnSpc>
                <a:spcPct val="70000"/>
              </a:lnSpc>
              <a:buFont typeface="Wingdings" charset="0"/>
              <a:buChar char=""/>
              <a:defRPr/>
            </a:pPr>
            <a:r>
              <a:rPr lang="en-US" sz="2800" dirty="0">
                <a:effectLst>
                  <a:outerShdw blurRad="38100" dist="38100" dir="2700000" algn="tl">
                    <a:srgbClr val="0064E2"/>
                  </a:outerShdw>
                </a:effectLst>
                <a:ea typeface="ＭＳ Ｐゴシック" charset="0"/>
                <a:cs typeface="ＭＳ Ｐゴシック" charset="0"/>
              </a:rPr>
              <a:t>Sacco</a:t>
            </a:r>
          </a:p>
          <a:p>
            <a:pPr eaLnBrk="1" hangingPunct="1">
              <a:lnSpc>
                <a:spcPct val="70000"/>
              </a:lnSpc>
              <a:buFont typeface="Wingdings" charset="0"/>
              <a:buChar char=""/>
              <a:defRPr/>
            </a:pPr>
            <a:r>
              <a:rPr lang="en-US" sz="2800" dirty="0">
                <a:effectLst>
                  <a:outerShdw blurRad="38100" dist="38100" dir="2700000" algn="tl">
                    <a:srgbClr val="0064E2"/>
                  </a:outerShdw>
                </a:effectLst>
                <a:ea typeface="ＭＳ Ｐゴシック" charset="0"/>
                <a:cs typeface="ＭＳ Ｐゴシック" charset="0"/>
              </a:rPr>
              <a:t>START (Simple Triage and Rapid Treatment) </a:t>
            </a:r>
          </a:p>
          <a:p>
            <a:pPr eaLnBrk="1" hangingPunct="1">
              <a:lnSpc>
                <a:spcPct val="70000"/>
              </a:lnSpc>
              <a:buFont typeface="Wingdings" charset="0"/>
              <a:buChar char=""/>
              <a:defRPr/>
            </a:pPr>
            <a:r>
              <a:rPr lang="en-US" sz="2800" dirty="0">
                <a:effectLst>
                  <a:outerShdw blurRad="38100" dist="38100" dir="2700000" algn="tl">
                    <a:srgbClr val="0064E2"/>
                  </a:outerShdw>
                </a:effectLst>
                <a:ea typeface="ＭＳ Ｐゴシック" charset="0"/>
                <a:cs typeface="ＭＳ Ｐゴシック" charset="0"/>
              </a:rPr>
              <a:t>Triage Sieve</a:t>
            </a:r>
          </a:p>
          <a:p>
            <a:pPr eaLnBrk="1" hangingPunct="1">
              <a:lnSpc>
                <a:spcPct val="70000"/>
              </a:lnSpc>
              <a:buFont typeface="Wingdings" charset="0"/>
              <a:buChar char=""/>
              <a:defRPr/>
            </a:pPr>
            <a:endParaRPr lang="en-US" sz="1700" dirty="0">
              <a:effectLst>
                <a:outerShdw blurRad="38100" dist="38100" dir="2700000" algn="tl">
                  <a:srgbClr val="0064E2"/>
                </a:outerShdw>
              </a:effectLst>
              <a:ea typeface="ＭＳ Ｐゴシック" charset="0"/>
              <a:cs typeface="ＭＳ Ｐゴシック"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smtClean="0"/>
              <a:t>Development Process</a:t>
            </a:r>
          </a:p>
        </p:txBody>
      </p:sp>
      <p:sp>
        <p:nvSpPr>
          <p:cNvPr id="19459" name="Rectangle 3"/>
          <p:cNvSpPr>
            <a:spLocks noGrp="1" noChangeArrowheads="1"/>
          </p:cNvSpPr>
          <p:nvPr>
            <p:ph type="body" idx="1"/>
          </p:nvPr>
        </p:nvSpPr>
        <p:spPr/>
        <p:txBody>
          <a:bodyPr>
            <a:normAutofit lnSpcReduction="10000"/>
          </a:bodyPr>
          <a:lstStyle/>
          <a:p>
            <a:pPr eaLnBrk="1" hangingPunct="1"/>
            <a:r>
              <a:rPr lang="en-US" dirty="0" smtClean="0"/>
              <a:t>Compared features of each system</a:t>
            </a:r>
          </a:p>
          <a:p>
            <a:pPr eaLnBrk="1" hangingPunct="1"/>
            <a:r>
              <a:rPr lang="en-US" dirty="0" smtClean="0"/>
              <a:t>Developed SALT Triage Guideline using best of all systems</a:t>
            </a:r>
          </a:p>
          <a:p>
            <a:pPr eaLnBrk="1" hangingPunct="1"/>
            <a:r>
              <a:rPr lang="en-US" dirty="0" smtClean="0"/>
              <a:t>Sort – Assess – Life Saving Interventions – Treatment/Transport</a:t>
            </a:r>
          </a:p>
          <a:p>
            <a:pPr eaLnBrk="1" hangingPunct="1"/>
            <a:r>
              <a:rPr lang="en-US" dirty="0" smtClean="0"/>
              <a:t>Based on best evidence available</a:t>
            </a:r>
          </a:p>
          <a:p>
            <a:pPr eaLnBrk="1" hangingPunct="1"/>
            <a:r>
              <a:rPr lang="en-US" dirty="0" smtClean="0"/>
              <a:t>Concept endorsed by: ACEP, ACS-COT, ATS, NAEMSP, NDLSEC, STIPDA, FICEMS</a:t>
            </a:r>
          </a:p>
          <a:p>
            <a:pPr eaLnBrk="1" hangingPunct="1"/>
            <a:endParaRPr lang="en-US" dirty="0" smtClean="0"/>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normAutofit/>
          </a:bodyPr>
          <a:lstStyle/>
          <a:p>
            <a:r>
              <a:rPr lang="en-US" dirty="0" smtClean="0">
                <a:effectLst>
                  <a:outerShdw blurRad="38100" dist="38100" dir="2700000" algn="tl">
                    <a:srgbClr val="0064E2"/>
                  </a:outerShdw>
                </a:effectLst>
                <a:ea typeface="ＭＳ Ｐゴシック" charset="-128"/>
              </a:rPr>
              <a:t>Why change from START?</a:t>
            </a:r>
          </a:p>
        </p:txBody>
      </p:sp>
      <p:sp>
        <p:nvSpPr>
          <p:cNvPr id="46083" name="Rectangle 3"/>
          <p:cNvSpPr>
            <a:spLocks noGrp="1" noChangeArrowheads="1"/>
          </p:cNvSpPr>
          <p:nvPr>
            <p:ph idx="1"/>
          </p:nvPr>
        </p:nvSpPr>
        <p:spPr/>
        <p:txBody>
          <a:bodyPr>
            <a:normAutofit/>
          </a:bodyPr>
          <a:lstStyle/>
          <a:p>
            <a:pPr>
              <a:lnSpc>
                <a:spcPct val="90000"/>
              </a:lnSpc>
              <a:buFont typeface="Wingdings" charset="0"/>
              <a:buChar char=""/>
              <a:defRPr/>
            </a:pPr>
            <a:r>
              <a:rPr lang="en-US" dirty="0" smtClean="0">
                <a:effectLst>
                  <a:outerShdw blurRad="38100" dist="38100" dir="2700000" algn="tl">
                    <a:srgbClr val="0064E2"/>
                  </a:outerShdw>
                </a:effectLst>
                <a:ea typeface="ＭＳ Ｐゴシック" charset="0"/>
                <a:cs typeface="ＭＳ Ｐゴシック" charset="0"/>
              </a:rPr>
              <a:t>60 seconds/patient is far too slow</a:t>
            </a:r>
            <a:endParaRPr lang="en-US" dirty="0">
              <a:effectLst>
                <a:outerShdw blurRad="38100" dist="38100" dir="2700000" algn="tl">
                  <a:srgbClr val="0064E2"/>
                </a:outerShdw>
              </a:effectLst>
              <a:ea typeface="ＭＳ Ｐゴシック" charset="0"/>
              <a:cs typeface="ＭＳ Ｐゴシック" charset="0"/>
            </a:endParaRPr>
          </a:p>
          <a:p>
            <a:pPr>
              <a:lnSpc>
                <a:spcPct val="90000"/>
              </a:lnSpc>
              <a:buFont typeface="Wingdings" charset="0"/>
              <a:buChar char=""/>
              <a:defRPr/>
            </a:pPr>
            <a:r>
              <a:rPr lang="en-US" dirty="0" smtClean="0">
                <a:effectLst>
                  <a:outerShdw blurRad="38100" dist="38100" dir="2700000" algn="tl">
                    <a:srgbClr val="0064E2"/>
                  </a:outerShdw>
                </a:effectLst>
                <a:ea typeface="ＭＳ Ｐゴシック" charset="0"/>
                <a:cs typeface="ＭＳ Ｐゴシック" charset="0"/>
              </a:rPr>
              <a:t>Physiologic criteria never validated</a:t>
            </a:r>
          </a:p>
          <a:p>
            <a:pPr>
              <a:lnSpc>
                <a:spcPct val="90000"/>
              </a:lnSpc>
              <a:buFont typeface="Wingdings" charset="0"/>
              <a:buChar char=""/>
              <a:defRPr/>
            </a:pPr>
            <a:r>
              <a:rPr lang="en-US" dirty="0" smtClean="0">
                <a:effectLst>
                  <a:outerShdw blurRad="38100" dist="38100" dir="2700000" algn="tl">
                    <a:srgbClr val="0064E2"/>
                  </a:outerShdw>
                </a:effectLst>
                <a:ea typeface="ＭＳ Ｐゴシック" charset="0"/>
                <a:cs typeface="ＭＳ Ｐゴシック" charset="0"/>
              </a:rPr>
              <a:t>Real world use limited and suggests system not used even if taught due to assessment time</a:t>
            </a:r>
          </a:p>
          <a:p>
            <a:pPr>
              <a:lnSpc>
                <a:spcPct val="90000"/>
              </a:lnSpc>
              <a:buFont typeface="Wingdings" charset="0"/>
              <a:buChar char=""/>
              <a:defRPr/>
            </a:pPr>
            <a:r>
              <a:rPr lang="en-US" dirty="0" smtClean="0">
                <a:effectLst>
                  <a:outerShdw blurRad="38100" dist="38100" dir="2700000" algn="tl">
                    <a:srgbClr val="0064E2"/>
                  </a:outerShdw>
                </a:effectLst>
                <a:ea typeface="ＭＳ Ｐゴシック" charset="0"/>
                <a:cs typeface="ＭＳ Ｐゴシック" charset="0"/>
              </a:rPr>
              <a:t>Assessment process may delay LSI for those who are distant from initial assessment location</a:t>
            </a:r>
          </a:p>
          <a:p>
            <a:pPr>
              <a:lnSpc>
                <a:spcPct val="90000"/>
              </a:lnSpc>
              <a:buFont typeface="Wingdings" charset="0"/>
              <a:buChar char=""/>
              <a:defRPr/>
            </a:pPr>
            <a:r>
              <a:rPr lang="en-US" dirty="0" smtClean="0">
                <a:effectLst>
                  <a:outerShdw blurRad="38100" dist="38100" dir="2700000" algn="tl">
                    <a:srgbClr val="0064E2"/>
                  </a:outerShdw>
                </a:effectLst>
                <a:ea typeface="ＭＳ Ｐゴシック" charset="0"/>
                <a:cs typeface="ＭＳ Ｐゴシック" charset="0"/>
              </a:rPr>
              <a:t>Lack of expectant category</a:t>
            </a:r>
            <a:endParaRPr lang="en-US" dirty="0">
              <a:effectLst>
                <a:outerShdw blurRad="38100" dist="38100" dir="2700000" algn="tl">
                  <a:srgbClr val="0064E2"/>
                </a:outerShdw>
              </a:effectLst>
              <a:ea typeface="ＭＳ Ｐゴシック" charset="0"/>
              <a:cs typeface="ＭＳ Ｐゴシック"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990600" y="381000"/>
            <a:ext cx="6172200" cy="914400"/>
          </a:xfrm>
        </p:spPr>
        <p:txBody>
          <a:bodyPr/>
          <a:lstStyle/>
          <a:p>
            <a:r>
              <a:rPr lang="en-US" dirty="0" smtClean="0">
                <a:effectLst>
                  <a:outerShdw blurRad="38100" dist="38100" dir="2700000" algn="tl">
                    <a:srgbClr val="0064E2"/>
                  </a:outerShdw>
                </a:effectLst>
                <a:ea typeface="ＭＳ Ｐゴシック" charset="-128"/>
              </a:rPr>
              <a:t>Consensus Findings</a:t>
            </a:r>
          </a:p>
        </p:txBody>
      </p:sp>
      <p:sp>
        <p:nvSpPr>
          <p:cNvPr id="84995" name="Rectangle 3"/>
          <p:cNvSpPr>
            <a:spLocks noGrp="1" noChangeArrowheads="1"/>
          </p:cNvSpPr>
          <p:nvPr>
            <p:ph idx="1"/>
          </p:nvPr>
        </p:nvSpPr>
        <p:spPr/>
        <p:txBody>
          <a:bodyPr>
            <a:normAutofit/>
          </a:bodyPr>
          <a:lstStyle/>
          <a:p>
            <a:pPr>
              <a:lnSpc>
                <a:spcPct val="60000"/>
              </a:lnSpc>
            </a:pPr>
            <a:r>
              <a:rPr lang="en-US" sz="2800" dirty="0" smtClean="0">
                <a:effectLst>
                  <a:outerShdw blurRad="38100" dist="38100" dir="2700000" algn="tl">
                    <a:srgbClr val="0064E2"/>
                  </a:outerShdw>
                </a:effectLst>
                <a:ea typeface="ＭＳ Ｐゴシック" charset="-128"/>
              </a:rPr>
              <a:t>Global Sorting</a:t>
            </a:r>
          </a:p>
          <a:p>
            <a:pPr>
              <a:lnSpc>
                <a:spcPct val="60000"/>
              </a:lnSpc>
            </a:pPr>
            <a:endParaRPr lang="en-US" sz="2800" dirty="0" smtClean="0">
              <a:effectLst>
                <a:outerShdw blurRad="38100" dist="38100" dir="2700000" algn="tl">
                  <a:srgbClr val="0064E2"/>
                </a:outerShdw>
              </a:effectLst>
              <a:ea typeface="ＭＳ Ｐゴシック" charset="-128"/>
            </a:endParaRPr>
          </a:p>
          <a:p>
            <a:pPr>
              <a:lnSpc>
                <a:spcPct val="60000"/>
              </a:lnSpc>
            </a:pPr>
            <a:r>
              <a:rPr lang="en-US" sz="2800" dirty="0" smtClean="0">
                <a:effectLst>
                  <a:outerShdw blurRad="38100" dist="38100" dir="2700000" algn="tl">
                    <a:srgbClr val="0064E2"/>
                  </a:outerShdw>
                </a:effectLst>
                <a:ea typeface="ＭＳ Ｐゴシック" charset="-128"/>
              </a:rPr>
              <a:t>Focus on Life Saving Interventions</a:t>
            </a:r>
          </a:p>
          <a:p>
            <a:pPr>
              <a:lnSpc>
                <a:spcPct val="60000"/>
              </a:lnSpc>
            </a:pPr>
            <a:endParaRPr lang="en-US" sz="2800" dirty="0" smtClean="0">
              <a:effectLst>
                <a:outerShdw blurRad="38100" dist="38100" dir="2700000" algn="tl">
                  <a:srgbClr val="0064E2"/>
                </a:outerShdw>
              </a:effectLst>
              <a:ea typeface="ＭＳ Ｐゴシック" charset="-128"/>
            </a:endParaRPr>
          </a:p>
          <a:p>
            <a:pPr>
              <a:lnSpc>
                <a:spcPct val="60000"/>
              </a:lnSpc>
            </a:pPr>
            <a:r>
              <a:rPr lang="en-US" sz="2800" dirty="0" smtClean="0">
                <a:effectLst>
                  <a:outerShdw blurRad="38100" dist="38100" dir="2700000" algn="tl">
                    <a:srgbClr val="0064E2"/>
                  </a:outerShdw>
                </a:effectLst>
                <a:ea typeface="ＭＳ Ｐゴシック" charset="-128"/>
              </a:rPr>
              <a:t>Best evidence supports use of Mental Status, and Systolic BP as triage criteria</a:t>
            </a:r>
          </a:p>
          <a:p>
            <a:pPr>
              <a:lnSpc>
                <a:spcPct val="60000"/>
              </a:lnSpc>
            </a:pPr>
            <a:endParaRPr lang="en-US" sz="2800" dirty="0" smtClean="0">
              <a:effectLst>
                <a:outerShdw blurRad="38100" dist="38100" dir="2700000" algn="tl">
                  <a:srgbClr val="0064E2"/>
                </a:outerShdw>
              </a:effectLst>
              <a:ea typeface="ＭＳ Ｐゴシック" charset="-128"/>
            </a:endParaRPr>
          </a:p>
          <a:p>
            <a:pPr>
              <a:lnSpc>
                <a:spcPct val="60000"/>
              </a:lnSpc>
            </a:pPr>
            <a:r>
              <a:rPr lang="en-US" sz="2800" dirty="0" smtClean="0">
                <a:effectLst>
                  <a:outerShdw blurRad="38100" dist="38100" dir="2700000" algn="tl">
                    <a:srgbClr val="0064E2"/>
                  </a:outerShdw>
                </a:effectLst>
                <a:ea typeface="ＭＳ Ｐゴシック" charset="-128"/>
              </a:rPr>
              <a:t>Simple</a:t>
            </a:r>
          </a:p>
          <a:p>
            <a:pPr>
              <a:lnSpc>
                <a:spcPct val="60000"/>
              </a:lnSpc>
            </a:pPr>
            <a:endParaRPr lang="en-US" sz="2800" dirty="0" smtClean="0">
              <a:effectLst>
                <a:outerShdw blurRad="38100" dist="38100" dir="2700000" algn="tl">
                  <a:srgbClr val="0064E2"/>
                </a:outerShdw>
              </a:effectLst>
              <a:ea typeface="ＭＳ Ｐゴシック" charset="-128"/>
            </a:endParaRPr>
          </a:p>
          <a:p>
            <a:pPr>
              <a:lnSpc>
                <a:spcPct val="60000"/>
              </a:lnSpc>
            </a:pPr>
            <a:r>
              <a:rPr lang="en-US" sz="2800" dirty="0" smtClean="0">
                <a:effectLst>
                  <a:outerShdw blurRad="38100" dist="38100" dir="2700000" algn="tl">
                    <a:srgbClr val="0064E2"/>
                  </a:outerShdw>
                </a:effectLst>
                <a:ea typeface="ＭＳ Ｐゴシック" charset="-128"/>
              </a:rPr>
              <a:t>Rapid</a:t>
            </a:r>
          </a:p>
          <a:p>
            <a:pPr>
              <a:lnSpc>
                <a:spcPct val="60000"/>
              </a:lnSpc>
            </a:pPr>
            <a:endParaRPr lang="en-US" sz="2800" dirty="0" smtClean="0">
              <a:effectLst>
                <a:outerShdw blurRad="38100" dist="38100" dir="2700000" algn="tl">
                  <a:srgbClr val="0064E2"/>
                </a:outerShdw>
              </a:effectLst>
              <a:ea typeface="ＭＳ Ｐゴシック" charset="-128"/>
            </a:endParaRPr>
          </a:p>
          <a:p>
            <a:pPr>
              <a:lnSpc>
                <a:spcPct val="60000"/>
              </a:lnSpc>
            </a:pPr>
            <a:r>
              <a:rPr lang="en-US" sz="2800" dirty="0" smtClean="0">
                <a:effectLst>
                  <a:outerShdw blurRad="38100" dist="38100" dir="2700000" algn="tl">
                    <a:srgbClr val="0064E2"/>
                  </a:outerShdw>
                </a:effectLst>
                <a:ea typeface="ＭＳ Ｐゴシック" charset="-128"/>
              </a:rPr>
              <a:t>Inexpensive </a:t>
            </a:r>
          </a:p>
          <a:p>
            <a:pPr>
              <a:lnSpc>
                <a:spcPct val="60000"/>
              </a:lnSpc>
            </a:pPr>
            <a:endParaRPr lang="en-US" sz="2800" dirty="0" smtClean="0">
              <a:effectLst>
                <a:outerShdw blurRad="38100" dist="38100" dir="2700000" algn="tl">
                  <a:srgbClr val="0064E2"/>
                </a:outerShdw>
              </a:effectLst>
              <a:ea typeface="ＭＳ Ｐゴシック" charset="-128"/>
            </a:endParaRPr>
          </a:p>
          <a:p>
            <a:pPr>
              <a:lnSpc>
                <a:spcPct val="60000"/>
              </a:lnSpc>
            </a:pPr>
            <a:r>
              <a:rPr lang="en-US" sz="2800" dirty="0" smtClean="0">
                <a:effectLst>
                  <a:outerShdw blurRad="38100" dist="38100" dir="2700000" algn="tl">
                    <a:srgbClr val="0064E2"/>
                  </a:outerShdw>
                </a:effectLst>
                <a:ea typeface="ＭＳ Ｐゴシック" charset="-128"/>
              </a:rPr>
              <a:t>Use NATO triage categories plus dead</a:t>
            </a:r>
          </a:p>
          <a:p>
            <a:pPr>
              <a:lnSpc>
                <a:spcPct val="60000"/>
              </a:lnSpc>
            </a:pPr>
            <a:endParaRPr lang="en-US" sz="2400" dirty="0" smtClean="0">
              <a:effectLst>
                <a:outerShdw blurRad="38100" dist="38100" dir="2700000" algn="tl">
                  <a:srgbClr val="0064E2"/>
                </a:outerShdw>
              </a:effectLst>
              <a:ea typeface="ＭＳ Ｐゴシック" charset="-128"/>
            </a:endParaRPr>
          </a:p>
          <a:p>
            <a:pPr>
              <a:lnSpc>
                <a:spcPct val="60000"/>
              </a:lnSpc>
            </a:pPr>
            <a:endParaRPr lang="en-US" sz="2400" dirty="0" smtClean="0">
              <a:effectLst>
                <a:outerShdw blurRad="38100" dist="38100" dir="2700000" algn="tl">
                  <a:srgbClr val="0064E2"/>
                </a:outerShdw>
              </a:effectLst>
              <a:ea typeface="ＭＳ Ｐゴシック" charset="-128"/>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7"/>
          <p:cNvSpPr>
            <a:spLocks noGrp="1" noChangeArrowheads="1"/>
          </p:cNvSpPr>
          <p:nvPr>
            <p:ph type="title"/>
          </p:nvPr>
        </p:nvSpPr>
        <p:spPr>
          <a:xfrm>
            <a:off x="457200" y="277813"/>
            <a:ext cx="8229600" cy="788987"/>
          </a:xfrm>
        </p:spPr>
        <p:txBody>
          <a:bodyPr anchor="b"/>
          <a:lstStyle/>
          <a:p>
            <a:pPr eaLnBrk="1" hangingPunct="1"/>
            <a:r>
              <a:rPr lang="en-US" sz="4300" smtClean="0">
                <a:effectLst>
                  <a:outerShdw blurRad="38100" dist="38100" dir="2700000" algn="tl">
                    <a:srgbClr val="0064E2"/>
                  </a:outerShdw>
                </a:effectLst>
                <a:ea typeface="ＭＳ Ｐゴシック" charset="-128"/>
              </a:rPr>
              <a:t>SALT Triage</a:t>
            </a:r>
          </a:p>
        </p:txBody>
      </p:sp>
      <p:sp>
        <p:nvSpPr>
          <p:cNvPr id="28676" name="Rectangle 8"/>
          <p:cNvSpPr>
            <a:spLocks noGrp="1" noChangeArrowheads="1"/>
          </p:cNvSpPr>
          <p:nvPr>
            <p:ph idx="1"/>
          </p:nvPr>
        </p:nvSpPr>
        <p:spPr/>
        <p:txBody>
          <a:bodyPr/>
          <a:lstStyle/>
          <a:p>
            <a:pPr eaLnBrk="1" hangingPunct="1"/>
            <a:r>
              <a:rPr lang="en-US" smtClean="0">
                <a:effectLst>
                  <a:outerShdw blurRad="38100" dist="38100" dir="2700000" algn="tl">
                    <a:srgbClr val="0064E2"/>
                  </a:outerShdw>
                </a:effectLst>
                <a:ea typeface="ＭＳ Ｐゴシック" charset="-128"/>
              </a:rPr>
              <a:t>Sort – Assess – Life Saving Interventions – Treatment/Transport</a:t>
            </a:r>
          </a:p>
          <a:p>
            <a:pPr eaLnBrk="1" hangingPunct="1"/>
            <a:r>
              <a:rPr lang="en-US" smtClean="0">
                <a:effectLst>
                  <a:outerShdw blurRad="38100" dist="38100" dir="2700000" algn="tl">
                    <a:srgbClr val="0064E2"/>
                  </a:outerShdw>
                </a:effectLst>
                <a:ea typeface="ＭＳ Ｐゴシック" charset="-128"/>
              </a:rPr>
              <a:t>Simple</a:t>
            </a:r>
          </a:p>
          <a:p>
            <a:pPr eaLnBrk="1" hangingPunct="1"/>
            <a:r>
              <a:rPr lang="en-US" smtClean="0">
                <a:effectLst>
                  <a:outerShdw blurRad="38100" dist="38100" dir="2700000" algn="tl">
                    <a:srgbClr val="0064E2"/>
                  </a:outerShdw>
                </a:effectLst>
                <a:ea typeface="ＭＳ Ｐゴシック" charset="-128"/>
              </a:rPr>
              <a:t>Easy to remember</a:t>
            </a:r>
          </a:p>
          <a:p>
            <a:pPr eaLnBrk="1" hangingPunct="1"/>
            <a:r>
              <a:rPr lang="en-US" smtClean="0">
                <a:effectLst>
                  <a:outerShdw blurRad="38100" dist="38100" dir="2700000" algn="tl">
                    <a:srgbClr val="0064E2"/>
                  </a:outerShdw>
                </a:effectLst>
                <a:ea typeface="ＭＳ Ｐゴシック" charset="-128"/>
              </a:rPr>
              <a:t>Groups large numbers of patients together quickly</a:t>
            </a:r>
          </a:p>
          <a:p>
            <a:pPr eaLnBrk="1" hangingPunct="1"/>
            <a:r>
              <a:rPr lang="en-US" smtClean="0">
                <a:effectLst>
                  <a:outerShdw blurRad="38100" dist="38100" dir="2700000" algn="tl">
                    <a:srgbClr val="0064E2"/>
                  </a:outerShdw>
                </a:effectLst>
                <a:ea typeface="ＭＳ Ｐゴシック" charset="-128"/>
              </a:rPr>
              <a:t>Applies rapid life-saving interventions early</a:t>
            </a:r>
          </a:p>
          <a:p>
            <a:pPr eaLnBrk="1" hangingPunct="1"/>
            <a:endParaRPr lang="en-US" smtClean="0">
              <a:effectLst>
                <a:outerShdw blurRad="38100" dist="38100" dir="2700000" algn="tl">
                  <a:srgbClr val="0064E2"/>
                </a:outerShdw>
              </a:effectLst>
              <a:ea typeface="ＭＳ Ｐゴシック" charset="-128"/>
            </a:endParaRPr>
          </a:p>
        </p:txBody>
      </p:sp>
      <p:sp>
        <p:nvSpPr>
          <p:cNvPr id="68609" name="Slide Number Placeholder 5"/>
          <p:cNvSpPr>
            <a:spLocks noGrp="1"/>
          </p:cNvSpPr>
          <p:nvPr>
            <p:ph type="sldNum" sz="quarter" idx="12"/>
          </p:nvPr>
        </p:nvSpPr>
        <p:spPr bwMode="auto">
          <a:xfrm>
            <a:off x="6553200" y="6248400"/>
            <a:ext cx="2133600" cy="457200"/>
          </a:xfrm>
          <a:noFill/>
          <a:ln>
            <a:miter lim="800000"/>
            <a:headEnd/>
            <a:tailEnd/>
          </a:ln>
        </p:spPr>
        <p:txBody>
          <a:bodyPr/>
          <a:lstStyle/>
          <a:p>
            <a:fld id="{8BA1AEE9-24EC-48A1-8915-940BEECCA28C}" type="slidenum">
              <a:rPr lang="en-US">
                <a:latin typeface="Verdana" pitchFamily="34" charset="0"/>
              </a:rPr>
              <a:pPr/>
              <a:t>16</a:t>
            </a:fld>
            <a:endParaRPr lang="en-US">
              <a:latin typeface="Verdana" pitchFamily="34" charset="0"/>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7"/>
          <p:cNvSpPr>
            <a:spLocks noGrp="1" noChangeArrowheads="1"/>
          </p:cNvSpPr>
          <p:nvPr>
            <p:ph type="title"/>
          </p:nvPr>
        </p:nvSpPr>
        <p:spPr>
          <a:xfrm>
            <a:off x="457200" y="277813"/>
            <a:ext cx="8229600" cy="788987"/>
          </a:xfrm>
        </p:spPr>
        <p:txBody>
          <a:bodyPr anchor="b"/>
          <a:lstStyle/>
          <a:p>
            <a:pPr eaLnBrk="1" hangingPunct="1"/>
            <a:r>
              <a:rPr lang="en-US" sz="4300" smtClean="0">
                <a:effectLst>
                  <a:outerShdw blurRad="38100" dist="38100" dir="2700000" algn="tl">
                    <a:srgbClr val="0064E2"/>
                  </a:outerShdw>
                </a:effectLst>
                <a:ea typeface="ＭＳ Ｐゴシック" charset="-128"/>
              </a:rPr>
              <a:t>SALT Triage</a:t>
            </a:r>
          </a:p>
        </p:txBody>
      </p:sp>
      <p:sp>
        <p:nvSpPr>
          <p:cNvPr id="28676" name="Rectangle 8"/>
          <p:cNvSpPr>
            <a:spLocks noGrp="1" noChangeArrowheads="1"/>
          </p:cNvSpPr>
          <p:nvPr>
            <p:ph idx="1"/>
          </p:nvPr>
        </p:nvSpPr>
        <p:spPr/>
        <p:txBody>
          <a:bodyPr/>
          <a:lstStyle/>
          <a:p>
            <a:pPr eaLnBrk="1" hangingPunct="1"/>
            <a:r>
              <a:rPr lang="en-US" dirty="0" smtClean="0">
                <a:effectLst>
                  <a:outerShdw blurRad="38100" dist="38100" dir="2700000" algn="tl">
                    <a:srgbClr val="0064E2"/>
                  </a:outerShdw>
                </a:effectLst>
                <a:ea typeface="ＭＳ Ｐゴシック" charset="-128"/>
              </a:rPr>
              <a:t>Can be used whenever number of patients exceeds treatment or transport resources</a:t>
            </a:r>
          </a:p>
          <a:p>
            <a:pPr eaLnBrk="1" hangingPunct="1"/>
            <a:r>
              <a:rPr lang="en-US" dirty="0" smtClean="0">
                <a:effectLst>
                  <a:outerShdw blurRad="38100" dist="38100" dir="2700000" algn="tl">
                    <a:srgbClr val="0064E2"/>
                  </a:outerShdw>
                </a:effectLst>
                <a:ea typeface="ＭＳ Ｐゴシック" charset="-128"/>
              </a:rPr>
              <a:t>Same process (except one LSI) for adult and </a:t>
            </a:r>
            <a:r>
              <a:rPr lang="en-US" dirty="0" err="1" smtClean="0">
                <a:effectLst>
                  <a:outerShdw blurRad="38100" dist="38100" dir="2700000" algn="tl">
                    <a:srgbClr val="0064E2"/>
                  </a:outerShdw>
                </a:effectLst>
                <a:ea typeface="ＭＳ Ｐゴシック" charset="-128"/>
              </a:rPr>
              <a:t>peds</a:t>
            </a:r>
            <a:endParaRPr lang="en-US" dirty="0" smtClean="0">
              <a:effectLst>
                <a:outerShdw blurRad="38100" dist="38100" dir="2700000" algn="tl">
                  <a:srgbClr val="0064E2"/>
                </a:outerShdw>
              </a:effectLst>
              <a:ea typeface="ＭＳ Ｐゴシック" charset="-128"/>
            </a:endParaRPr>
          </a:p>
          <a:p>
            <a:pPr eaLnBrk="1" hangingPunct="1"/>
            <a:endParaRPr lang="en-US" dirty="0" smtClean="0">
              <a:effectLst>
                <a:outerShdw blurRad="38100" dist="38100" dir="2700000" algn="tl">
                  <a:srgbClr val="0064E2"/>
                </a:outerShdw>
              </a:effectLst>
              <a:ea typeface="ＭＳ Ｐゴシック" charset="-128"/>
            </a:endParaRPr>
          </a:p>
          <a:p>
            <a:pPr eaLnBrk="1" hangingPunct="1"/>
            <a:endParaRPr lang="en-US" dirty="0" smtClean="0">
              <a:effectLst>
                <a:outerShdw blurRad="38100" dist="38100" dir="2700000" algn="tl">
                  <a:srgbClr val="0064E2"/>
                </a:outerShdw>
              </a:effectLst>
              <a:ea typeface="ＭＳ Ｐゴシック" charset="-128"/>
            </a:endParaRPr>
          </a:p>
        </p:txBody>
      </p:sp>
      <p:sp>
        <p:nvSpPr>
          <p:cNvPr id="68609" name="Slide Number Placeholder 5"/>
          <p:cNvSpPr>
            <a:spLocks noGrp="1"/>
          </p:cNvSpPr>
          <p:nvPr>
            <p:ph type="sldNum" sz="quarter" idx="12"/>
          </p:nvPr>
        </p:nvSpPr>
        <p:spPr bwMode="auto">
          <a:xfrm>
            <a:off x="6553200" y="6248400"/>
            <a:ext cx="2133600" cy="457200"/>
          </a:xfrm>
          <a:noFill/>
          <a:ln>
            <a:miter lim="800000"/>
            <a:headEnd/>
            <a:tailEnd/>
          </a:ln>
        </p:spPr>
        <p:txBody>
          <a:bodyPr/>
          <a:lstStyle/>
          <a:p>
            <a:fld id="{8BA1AEE9-24EC-48A1-8915-940BEECCA28C}" type="slidenum">
              <a:rPr lang="en-US">
                <a:latin typeface="Verdana" pitchFamily="34" charset="0"/>
              </a:rPr>
              <a:pPr/>
              <a:t>17</a:t>
            </a:fld>
            <a:endParaRPr lang="en-US">
              <a:latin typeface="Verdana" pitchFamily="34" charset="0"/>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SALT/MCI General Principles</a:t>
            </a:r>
            <a:endParaRPr lang="en-US" dirty="0"/>
          </a:p>
        </p:txBody>
      </p:sp>
      <p:sp>
        <p:nvSpPr>
          <p:cNvPr id="3" name="Content Placeholder 2"/>
          <p:cNvSpPr>
            <a:spLocks noGrp="1"/>
          </p:cNvSpPr>
          <p:nvPr>
            <p:ph idx="1"/>
          </p:nvPr>
        </p:nvSpPr>
        <p:spPr/>
        <p:txBody>
          <a:bodyPr>
            <a:normAutofit lnSpcReduction="10000"/>
          </a:bodyPr>
          <a:lstStyle/>
          <a:p>
            <a:r>
              <a:rPr lang="en-US" dirty="0" smtClean="0"/>
              <a:t>Move as quickly as possible</a:t>
            </a:r>
          </a:p>
          <a:p>
            <a:r>
              <a:rPr lang="en-US" dirty="0" smtClean="0"/>
              <a:t>Begin transports of red patients as soon as feasible, BUT don’t neglect processes (triage, allocation of patients to hospitals, command, etc.)</a:t>
            </a:r>
          </a:p>
          <a:p>
            <a:r>
              <a:rPr lang="en-US" dirty="0" smtClean="0"/>
              <a:t>Triage Ribbons 1</a:t>
            </a:r>
            <a:r>
              <a:rPr lang="en-US" baseline="30000" dirty="0" smtClean="0"/>
              <a:t>st</a:t>
            </a:r>
            <a:r>
              <a:rPr lang="en-US" dirty="0" smtClean="0"/>
              <a:t>, then Tags at CCP or </a:t>
            </a:r>
            <a:r>
              <a:rPr lang="en-US" smtClean="0"/>
              <a:t>Transport Area</a:t>
            </a:r>
            <a:endParaRPr lang="en-US" dirty="0" smtClean="0"/>
          </a:p>
          <a:p>
            <a:r>
              <a:rPr lang="en-US" dirty="0" smtClean="0"/>
              <a:t>Over-triage can be as harmful as under-triage</a:t>
            </a:r>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924800" cy="822960"/>
          </a:xfrm>
        </p:spPr>
        <p:txBody>
          <a:bodyPr>
            <a:noAutofit/>
          </a:bodyPr>
          <a:lstStyle/>
          <a:p>
            <a:r>
              <a:rPr lang="en-US" sz="3600" dirty="0" smtClean="0"/>
              <a:t>TRANSPORT </a:t>
            </a:r>
            <a:r>
              <a:rPr lang="en-US" sz="3600" dirty="0" smtClean="0"/>
              <a:t>Group/Unit)</a:t>
            </a:r>
            <a:endParaRPr lang="en-US" sz="3600" dirty="0"/>
          </a:p>
        </p:txBody>
      </p:sp>
      <p:sp>
        <p:nvSpPr>
          <p:cNvPr id="3" name="Content Placeholder 2"/>
          <p:cNvSpPr>
            <a:spLocks noGrp="1"/>
          </p:cNvSpPr>
          <p:nvPr>
            <p:ph idx="1"/>
          </p:nvPr>
        </p:nvSpPr>
        <p:spPr/>
        <p:txBody>
          <a:bodyPr>
            <a:normAutofit/>
          </a:bodyPr>
          <a:lstStyle/>
          <a:p>
            <a:r>
              <a:rPr lang="en-US" dirty="0" smtClean="0"/>
              <a:t>Crucial to overall success in MCI</a:t>
            </a:r>
          </a:p>
          <a:p>
            <a:r>
              <a:rPr lang="en-US" dirty="0" smtClean="0"/>
              <a:t>Must ensure secondary triage prior to transport</a:t>
            </a:r>
          </a:p>
          <a:p>
            <a:r>
              <a:rPr lang="en-US" dirty="0" smtClean="0"/>
              <a:t>Must ensure triage tag application prior to transport</a:t>
            </a:r>
          </a:p>
          <a:p>
            <a:r>
              <a:rPr lang="en-US" dirty="0" smtClean="0"/>
              <a:t>Responsible (with Treatment Group) for assigning priorities for transport</a:t>
            </a:r>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smtClean="0"/>
              <a:t>Objectives</a:t>
            </a:r>
          </a:p>
        </p:txBody>
      </p:sp>
      <p:sp>
        <p:nvSpPr>
          <p:cNvPr id="8195" name="Rectangle 3"/>
          <p:cNvSpPr>
            <a:spLocks noGrp="1" noChangeArrowheads="1"/>
          </p:cNvSpPr>
          <p:nvPr>
            <p:ph idx="1"/>
          </p:nvPr>
        </p:nvSpPr>
        <p:spPr/>
        <p:txBody>
          <a:bodyPr/>
          <a:lstStyle/>
          <a:p>
            <a:pPr eaLnBrk="1" hangingPunct="1"/>
            <a:r>
              <a:rPr lang="en-US" dirty="0" smtClean="0">
                <a:cs typeface="Times New Roman" pitchFamily="18" charset="0"/>
              </a:rPr>
              <a:t>Discuss differences between daily &amp; disaster triage </a:t>
            </a:r>
            <a:endParaRPr lang="en-US" dirty="0" smtClean="0"/>
          </a:p>
          <a:p>
            <a:pPr eaLnBrk="1" hangingPunct="1"/>
            <a:r>
              <a:rPr lang="en-US" dirty="0" smtClean="0"/>
              <a:t>Understand the SALT mass casualty triage method</a:t>
            </a:r>
          </a:p>
          <a:p>
            <a:pPr eaLnBrk="1" hangingPunct="1"/>
            <a:r>
              <a:rPr lang="en-US" dirty="0" smtClean="0"/>
              <a:t>Prepare for GMVEMSC Standing Orders Skill Evaluation</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7848600" cy="822960"/>
          </a:xfrm>
        </p:spPr>
        <p:txBody>
          <a:bodyPr>
            <a:normAutofit/>
          </a:bodyPr>
          <a:lstStyle/>
          <a:p>
            <a:r>
              <a:rPr lang="en-US" smtClean="0"/>
              <a:t>TRANSPORT </a:t>
            </a:r>
            <a:r>
              <a:rPr lang="en-US" smtClean="0"/>
              <a:t>Group/Unit</a:t>
            </a:r>
            <a:endParaRPr lang="en-US" dirty="0"/>
          </a:p>
        </p:txBody>
      </p:sp>
      <p:sp>
        <p:nvSpPr>
          <p:cNvPr id="3" name="Content Placeholder 2"/>
          <p:cNvSpPr>
            <a:spLocks noGrp="1"/>
          </p:cNvSpPr>
          <p:nvPr>
            <p:ph idx="1"/>
          </p:nvPr>
        </p:nvSpPr>
        <p:spPr/>
        <p:txBody>
          <a:bodyPr>
            <a:normAutofit/>
          </a:bodyPr>
          <a:lstStyle/>
          <a:p>
            <a:r>
              <a:rPr lang="en-US" dirty="0" smtClean="0"/>
              <a:t>Must ensure appropriate hospital allocations</a:t>
            </a:r>
          </a:p>
          <a:p>
            <a:pPr lvl="1"/>
            <a:r>
              <a:rPr lang="en-US" dirty="0" smtClean="0">
                <a:solidFill>
                  <a:srgbClr val="FF0000"/>
                </a:solidFill>
                <a:effectLst>
                  <a:outerShdw blurRad="38100" dist="38100" dir="2700000" algn="tl">
                    <a:srgbClr val="000000">
                      <a:alpha val="43137"/>
                    </a:srgbClr>
                  </a:outerShdw>
                </a:effectLst>
              </a:rPr>
              <a:t>Do NOT relocate the disaster to the hospital!!</a:t>
            </a:r>
          </a:p>
          <a:p>
            <a:pPr lvl="1"/>
            <a:r>
              <a:rPr lang="en-US" dirty="0" smtClean="0">
                <a:solidFill>
                  <a:srgbClr val="FF0000"/>
                </a:solidFill>
                <a:effectLst>
                  <a:outerShdw blurRad="38100" dist="38100" dir="2700000" algn="tl">
                    <a:srgbClr val="000000">
                      <a:alpha val="43137"/>
                    </a:srgbClr>
                  </a:outerShdw>
                </a:effectLst>
              </a:rPr>
              <a:t>Use non-Trauma Center and more distant hospitals as needed</a:t>
            </a:r>
          </a:p>
          <a:p>
            <a:r>
              <a:rPr lang="en-US" dirty="0" smtClean="0"/>
              <a:t>Consider use of RHNS</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Orange ribbons</a:t>
            </a:r>
            <a:endParaRPr lang="en-US" dirty="0"/>
          </a:p>
        </p:txBody>
      </p:sp>
      <p:sp>
        <p:nvSpPr>
          <p:cNvPr id="3" name="Content Placeholder 2"/>
          <p:cNvSpPr>
            <a:spLocks noGrp="1"/>
          </p:cNvSpPr>
          <p:nvPr>
            <p:ph idx="1"/>
          </p:nvPr>
        </p:nvSpPr>
        <p:spPr/>
        <p:txBody>
          <a:bodyPr/>
          <a:lstStyle/>
          <a:p>
            <a:r>
              <a:rPr lang="en-US" sz="3200" dirty="0" smtClean="0"/>
              <a:t>Indicate contaminated patients</a:t>
            </a:r>
          </a:p>
          <a:p>
            <a:r>
              <a:rPr lang="en-US" sz="3200" dirty="0" smtClean="0"/>
              <a:t>Remove during </a:t>
            </a:r>
            <a:r>
              <a:rPr lang="en-US" sz="3200" dirty="0" err="1" smtClean="0"/>
              <a:t>decon</a:t>
            </a:r>
            <a:endParaRPr lang="en-US" sz="3200" dirty="0" smtClean="0"/>
          </a:p>
          <a:p>
            <a:pPr lvl="1"/>
            <a:r>
              <a:rPr lang="en-US" sz="2800" dirty="0" smtClean="0"/>
              <a:t>EMS always has responsibility for performing primary decontamination prior to transport</a:t>
            </a:r>
          </a:p>
          <a:p>
            <a:pPr lvl="1"/>
            <a:r>
              <a:rPr lang="en-US" sz="2800" dirty="0" smtClean="0"/>
              <a:t>ALWAYS notify hospital of contaminated patients</a:t>
            </a:r>
          </a:p>
          <a:p>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0657" name="Object 2"/>
          <p:cNvGraphicFramePr>
            <a:graphicFrameLocks noChangeAspect="1"/>
          </p:cNvGraphicFramePr>
          <p:nvPr/>
        </p:nvGraphicFramePr>
        <p:xfrm>
          <a:off x="0" y="19050"/>
          <a:ext cx="8991600" cy="6935788"/>
        </p:xfrm>
        <a:graphic>
          <a:graphicData uri="http://schemas.openxmlformats.org/presentationml/2006/ole">
            <p:oleObj spid="_x0000_s70660" name="Document" r:id="rId4" imgW="4690080" imgH="3620520" progId="Word.Document.8">
              <p:embed/>
            </p:oleObj>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Slide Number Placeholder 5"/>
          <p:cNvSpPr>
            <a:spLocks noGrp="1"/>
          </p:cNvSpPr>
          <p:nvPr>
            <p:ph type="sldNum" sz="quarter" idx="12"/>
          </p:nvPr>
        </p:nvSpPr>
        <p:spPr>
          <a:xfrm>
            <a:off x="6553200" y="6248400"/>
            <a:ext cx="2133600" cy="457200"/>
          </a:xfrm>
          <a:noFill/>
        </p:spPr>
        <p:txBody>
          <a:bodyPr/>
          <a:lstStyle/>
          <a:p>
            <a:fld id="{20C981B9-A558-4061-98AC-64789E7039D9}" type="slidenum">
              <a:rPr lang="en-US">
                <a:latin typeface="Verdana" pitchFamily="34" charset="0"/>
              </a:rPr>
              <a:pPr/>
              <a:t>23</a:t>
            </a:fld>
            <a:endParaRPr lang="en-US">
              <a:latin typeface="Verdana" pitchFamily="34" charset="0"/>
            </a:endParaRPr>
          </a:p>
        </p:txBody>
      </p:sp>
      <p:sp>
        <p:nvSpPr>
          <p:cNvPr id="2052" name="Rectangle 4"/>
          <p:cNvSpPr>
            <a:spLocks noGrp="1" noChangeArrowheads="1"/>
          </p:cNvSpPr>
          <p:nvPr>
            <p:ph type="ctrTitle"/>
          </p:nvPr>
        </p:nvSpPr>
        <p:spPr/>
        <p:txBody>
          <a:bodyPr anchor="b"/>
          <a:lstStyle/>
          <a:p>
            <a:pPr eaLnBrk="1" hangingPunct="1"/>
            <a:r>
              <a:rPr lang="en-US" smtClean="0"/>
              <a:t>STEP 1: Global Sorting</a:t>
            </a:r>
          </a:p>
        </p:txBody>
      </p:sp>
      <p:graphicFrame>
        <p:nvGraphicFramePr>
          <p:cNvPr id="34822" name="Object 6"/>
          <p:cNvGraphicFramePr>
            <a:graphicFrameLocks noChangeAspect="1"/>
          </p:cNvGraphicFramePr>
          <p:nvPr/>
        </p:nvGraphicFramePr>
        <p:xfrm>
          <a:off x="0" y="19050"/>
          <a:ext cx="8991600" cy="6935788"/>
        </p:xfrm>
        <a:graphic>
          <a:graphicData uri="http://schemas.openxmlformats.org/presentationml/2006/ole">
            <p:oleObj spid="_x0000_s104450" name="Document" r:id="rId4" imgW="4706112" imgH="3630168" progId="Word.Document.8">
              <p:embed/>
            </p:oleObj>
          </a:graphicData>
        </a:graphic>
      </p:graphicFrame>
      <p:sp>
        <p:nvSpPr>
          <p:cNvPr id="34823" name="Oval 7"/>
          <p:cNvSpPr>
            <a:spLocks noChangeArrowheads="1"/>
          </p:cNvSpPr>
          <p:nvPr/>
        </p:nvSpPr>
        <p:spPr bwMode="auto">
          <a:xfrm>
            <a:off x="533400" y="228600"/>
            <a:ext cx="6934200" cy="2362200"/>
          </a:xfrm>
          <a:prstGeom prst="ellipse">
            <a:avLst/>
          </a:prstGeom>
          <a:noFill/>
          <a:ln w="38100" algn="ctr">
            <a:solidFill>
              <a:srgbClr val="FF0000"/>
            </a:solidFill>
            <a:round/>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4822"/>
                                        </p:tgtEl>
                                        <p:attrNameLst>
                                          <p:attrName>style.visibility</p:attrName>
                                        </p:attrNameLst>
                                      </p:cBhvr>
                                      <p:to>
                                        <p:strVal val="visible"/>
                                      </p:to>
                                    </p:set>
                                    <p:anim calcmode="lin" valueType="num">
                                      <p:cBhvr additive="base">
                                        <p:cTn id="7" dur="500" fill="hold"/>
                                        <p:tgtEl>
                                          <p:spTgt spid="34822"/>
                                        </p:tgtEl>
                                        <p:attrNameLst>
                                          <p:attrName>ppt_x</p:attrName>
                                        </p:attrNameLst>
                                      </p:cBhvr>
                                      <p:tavLst>
                                        <p:tav tm="0">
                                          <p:val>
                                            <p:strVal val="#ppt_x"/>
                                          </p:val>
                                        </p:tav>
                                        <p:tav tm="100000">
                                          <p:val>
                                            <p:strVal val="#ppt_x"/>
                                          </p:val>
                                        </p:tav>
                                      </p:tavLst>
                                    </p:anim>
                                    <p:anim calcmode="lin" valueType="num">
                                      <p:cBhvr additive="base">
                                        <p:cTn id="8" dur="500" fill="hold"/>
                                        <p:tgtEl>
                                          <p:spTgt spid="3482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4823"/>
                                        </p:tgtEl>
                                        <p:attrNameLst>
                                          <p:attrName>style.visibility</p:attrName>
                                        </p:attrNameLst>
                                      </p:cBhvr>
                                      <p:to>
                                        <p:strVal val="visible"/>
                                      </p:to>
                                    </p:set>
                                    <p:anim calcmode="lin" valueType="num">
                                      <p:cBhvr additive="base">
                                        <p:cTn id="13" dur="500" fill="hold"/>
                                        <p:tgtEl>
                                          <p:spTgt spid="34823"/>
                                        </p:tgtEl>
                                        <p:attrNameLst>
                                          <p:attrName>ppt_x</p:attrName>
                                        </p:attrNameLst>
                                      </p:cBhvr>
                                      <p:tavLst>
                                        <p:tav tm="0">
                                          <p:val>
                                            <p:strVal val="#ppt_x"/>
                                          </p:val>
                                        </p:tav>
                                        <p:tav tm="100000">
                                          <p:val>
                                            <p:strVal val="#ppt_x"/>
                                          </p:val>
                                        </p:tav>
                                      </p:tavLst>
                                    </p:anim>
                                    <p:anim calcmode="lin" valueType="num">
                                      <p:cBhvr additive="base">
                                        <p:cTn id="14" dur="500" fill="hold"/>
                                        <p:tgtEl>
                                          <p:spTgt spid="348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5"/>
          <p:cNvSpPr>
            <a:spLocks noGrp="1"/>
          </p:cNvSpPr>
          <p:nvPr>
            <p:ph type="sldNum" sz="quarter" idx="12"/>
          </p:nvPr>
        </p:nvSpPr>
        <p:spPr>
          <a:xfrm>
            <a:off x="6553200" y="6248400"/>
            <a:ext cx="2133600" cy="457200"/>
          </a:xfrm>
          <a:noFill/>
        </p:spPr>
        <p:txBody>
          <a:bodyPr/>
          <a:lstStyle/>
          <a:p>
            <a:fld id="{4B2ECFA2-F4C2-482C-94A8-67750EC379B0}" type="slidenum">
              <a:rPr lang="en-US">
                <a:latin typeface="Verdana" pitchFamily="34" charset="0"/>
              </a:rPr>
              <a:pPr/>
              <a:t>24</a:t>
            </a:fld>
            <a:endParaRPr lang="en-US">
              <a:latin typeface="Verdana" pitchFamily="34" charset="0"/>
            </a:endParaRPr>
          </a:p>
        </p:txBody>
      </p:sp>
      <p:sp>
        <p:nvSpPr>
          <p:cNvPr id="21507" name="Rectangle 4"/>
          <p:cNvSpPr>
            <a:spLocks noGrp="1" noChangeArrowheads="1"/>
          </p:cNvSpPr>
          <p:nvPr>
            <p:ph type="title"/>
          </p:nvPr>
        </p:nvSpPr>
        <p:spPr>
          <a:xfrm>
            <a:off x="457200" y="277813"/>
            <a:ext cx="8229600" cy="865187"/>
          </a:xfrm>
        </p:spPr>
        <p:txBody>
          <a:bodyPr anchor="b"/>
          <a:lstStyle/>
          <a:p>
            <a:pPr eaLnBrk="1" hangingPunct="1"/>
            <a:r>
              <a:rPr lang="en-US" smtClean="0"/>
              <a:t>Global Sorting: Action 1</a:t>
            </a:r>
          </a:p>
        </p:txBody>
      </p:sp>
      <p:sp>
        <p:nvSpPr>
          <p:cNvPr id="21508" name="Rectangle 5"/>
          <p:cNvSpPr>
            <a:spLocks noGrp="1" noChangeArrowheads="1"/>
          </p:cNvSpPr>
          <p:nvPr>
            <p:ph type="body" idx="1"/>
          </p:nvPr>
        </p:nvSpPr>
        <p:spPr/>
        <p:txBody>
          <a:bodyPr/>
          <a:lstStyle/>
          <a:p>
            <a:pPr eaLnBrk="1" hangingPunct="1"/>
            <a:r>
              <a:rPr lang="en-US" b="1" smtClean="0"/>
              <a:t>Action:</a:t>
            </a:r>
          </a:p>
          <a:p>
            <a:pPr lvl="1" eaLnBrk="1" hangingPunct="1"/>
            <a:r>
              <a:rPr lang="en-US" sz="2400" smtClean="0"/>
              <a:t>“Everyone who can hear me please move to [designated area] and we will help you”</a:t>
            </a:r>
          </a:p>
          <a:p>
            <a:pPr lvl="2" eaLnBrk="1" hangingPunct="1"/>
            <a:r>
              <a:rPr lang="en-US" sz="2500" smtClean="0"/>
              <a:t>Use loud speaker if available</a:t>
            </a:r>
          </a:p>
          <a:p>
            <a:pPr eaLnBrk="1" hangingPunct="1"/>
            <a:r>
              <a:rPr lang="en-US" b="1" smtClean="0"/>
              <a:t>Goal:</a:t>
            </a:r>
          </a:p>
          <a:p>
            <a:pPr lvl="1" eaLnBrk="1" hangingPunct="1"/>
            <a:r>
              <a:rPr lang="en-US" sz="2400" smtClean="0"/>
              <a:t>Group ambulatory patients using voice commands</a:t>
            </a:r>
          </a:p>
          <a:p>
            <a:pPr eaLnBrk="1" hangingPunct="1"/>
            <a:r>
              <a:rPr lang="en-US" b="1" smtClean="0"/>
              <a:t>Result:</a:t>
            </a:r>
          </a:p>
          <a:p>
            <a:pPr lvl="1" eaLnBrk="1" hangingPunct="1"/>
            <a:r>
              <a:rPr lang="en-US" sz="2400" smtClean="0"/>
              <a:t>Those who follow this command - last priority for individual assessment</a:t>
            </a: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5"/>
          <p:cNvSpPr>
            <a:spLocks noGrp="1"/>
          </p:cNvSpPr>
          <p:nvPr>
            <p:ph type="sldNum" sz="quarter" idx="12"/>
          </p:nvPr>
        </p:nvSpPr>
        <p:spPr>
          <a:xfrm>
            <a:off x="6553200" y="6248400"/>
            <a:ext cx="2133600" cy="457200"/>
          </a:xfrm>
          <a:noFill/>
        </p:spPr>
        <p:txBody>
          <a:bodyPr/>
          <a:lstStyle/>
          <a:p>
            <a:fld id="{52ED471D-7E9D-4E7E-A8F0-4DA552F1E7A0}" type="slidenum">
              <a:rPr lang="en-US">
                <a:latin typeface="Verdana" pitchFamily="34" charset="0"/>
              </a:rPr>
              <a:pPr/>
              <a:t>25</a:t>
            </a:fld>
            <a:endParaRPr lang="en-US">
              <a:latin typeface="Verdana" pitchFamily="34" charset="0"/>
            </a:endParaRPr>
          </a:p>
        </p:txBody>
      </p:sp>
      <p:sp>
        <p:nvSpPr>
          <p:cNvPr id="22531" name="Rectangle 4"/>
          <p:cNvSpPr>
            <a:spLocks noGrp="1" noChangeArrowheads="1"/>
          </p:cNvSpPr>
          <p:nvPr>
            <p:ph type="title"/>
          </p:nvPr>
        </p:nvSpPr>
        <p:spPr>
          <a:xfrm>
            <a:off x="457200" y="277813"/>
            <a:ext cx="8229600" cy="865187"/>
          </a:xfrm>
        </p:spPr>
        <p:txBody>
          <a:bodyPr anchor="b"/>
          <a:lstStyle/>
          <a:p>
            <a:pPr eaLnBrk="1" hangingPunct="1"/>
            <a:r>
              <a:rPr lang="en-US" smtClean="0"/>
              <a:t>Global Sorting: Action 2</a:t>
            </a:r>
          </a:p>
        </p:txBody>
      </p:sp>
      <p:sp>
        <p:nvSpPr>
          <p:cNvPr id="22532" name="Rectangle 5"/>
          <p:cNvSpPr>
            <a:spLocks noGrp="1" noChangeArrowheads="1"/>
          </p:cNvSpPr>
          <p:nvPr>
            <p:ph type="body" idx="1"/>
          </p:nvPr>
        </p:nvSpPr>
        <p:spPr/>
        <p:txBody>
          <a:bodyPr/>
          <a:lstStyle/>
          <a:p>
            <a:pPr eaLnBrk="1" hangingPunct="1"/>
            <a:r>
              <a:rPr lang="en-US" b="1" smtClean="0"/>
              <a:t>Action:</a:t>
            </a:r>
          </a:p>
          <a:p>
            <a:pPr lvl="1" eaLnBrk="1" hangingPunct="1"/>
            <a:r>
              <a:rPr lang="en-US" sz="2400" smtClean="0"/>
              <a:t>“If you need help, wave your arm or move your leg and we will be there to help you in a few minutes” </a:t>
            </a:r>
          </a:p>
          <a:p>
            <a:pPr eaLnBrk="1" hangingPunct="1"/>
            <a:r>
              <a:rPr lang="en-US" b="1" smtClean="0"/>
              <a:t>Goal:</a:t>
            </a:r>
          </a:p>
          <a:p>
            <a:pPr lvl="1" eaLnBrk="1" hangingPunct="1"/>
            <a:r>
              <a:rPr lang="en-US" sz="2400" smtClean="0"/>
              <a:t>Identify non-ambulatory patients who can follow commands or make purposeful movements</a:t>
            </a:r>
          </a:p>
          <a:p>
            <a:pPr eaLnBrk="1" hangingPunct="1"/>
            <a:r>
              <a:rPr lang="en-US" b="1" smtClean="0"/>
              <a:t>Result:</a:t>
            </a:r>
          </a:p>
          <a:p>
            <a:pPr lvl="1" eaLnBrk="1" hangingPunct="1"/>
            <a:r>
              <a:rPr lang="en-US" sz="2400" smtClean="0"/>
              <a:t>Those who follow this command - second priority for individual assessment</a:t>
            </a: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5"/>
          <p:cNvSpPr>
            <a:spLocks noGrp="1"/>
          </p:cNvSpPr>
          <p:nvPr>
            <p:ph type="sldNum" sz="quarter" idx="12"/>
          </p:nvPr>
        </p:nvSpPr>
        <p:spPr>
          <a:xfrm>
            <a:off x="6553200" y="6248400"/>
            <a:ext cx="2133600" cy="457200"/>
          </a:xfrm>
          <a:noFill/>
        </p:spPr>
        <p:txBody>
          <a:bodyPr/>
          <a:lstStyle/>
          <a:p>
            <a:fld id="{828CA4E2-B381-447A-A9E3-319A95621686}" type="slidenum">
              <a:rPr lang="en-US">
                <a:latin typeface="Verdana" pitchFamily="34" charset="0"/>
              </a:rPr>
              <a:pPr/>
              <a:t>26</a:t>
            </a:fld>
            <a:endParaRPr lang="en-US">
              <a:latin typeface="Verdana" pitchFamily="34" charset="0"/>
            </a:endParaRPr>
          </a:p>
        </p:txBody>
      </p:sp>
      <p:sp>
        <p:nvSpPr>
          <p:cNvPr id="23555" name="Rectangle 2"/>
          <p:cNvSpPr>
            <a:spLocks noGrp="1" noChangeArrowheads="1"/>
          </p:cNvSpPr>
          <p:nvPr>
            <p:ph type="title"/>
          </p:nvPr>
        </p:nvSpPr>
        <p:spPr>
          <a:xfrm>
            <a:off x="457200" y="277813"/>
            <a:ext cx="8229600" cy="788987"/>
          </a:xfrm>
        </p:spPr>
        <p:txBody>
          <a:bodyPr anchor="b"/>
          <a:lstStyle/>
          <a:p>
            <a:pPr eaLnBrk="1" hangingPunct="1"/>
            <a:r>
              <a:rPr lang="en-US" smtClean="0"/>
              <a:t>Global Sorting Result</a:t>
            </a:r>
          </a:p>
        </p:txBody>
      </p:sp>
      <p:sp>
        <p:nvSpPr>
          <p:cNvPr id="23556" name="Rectangle 3"/>
          <p:cNvSpPr>
            <a:spLocks noGrp="1" noChangeArrowheads="1"/>
          </p:cNvSpPr>
          <p:nvPr>
            <p:ph type="body" idx="1"/>
          </p:nvPr>
        </p:nvSpPr>
        <p:spPr/>
        <p:txBody>
          <a:bodyPr>
            <a:normAutofit/>
          </a:bodyPr>
          <a:lstStyle/>
          <a:p>
            <a:pPr eaLnBrk="1" hangingPunct="1"/>
            <a:r>
              <a:rPr lang="en-US" dirty="0" smtClean="0"/>
              <a:t>Casualties are now prioritized for individual assessment</a:t>
            </a:r>
          </a:p>
          <a:p>
            <a:pPr lvl="1" eaLnBrk="1" hangingPunct="1"/>
            <a:r>
              <a:rPr lang="en-US" dirty="0" smtClean="0"/>
              <a:t>Priority 1:  Still, and those with obvious life threat</a:t>
            </a:r>
          </a:p>
          <a:p>
            <a:pPr lvl="1" eaLnBrk="1" hangingPunct="1"/>
            <a:r>
              <a:rPr lang="en-US" dirty="0" smtClean="0"/>
              <a:t>Priority 2:  Waving/purposeful movements</a:t>
            </a:r>
          </a:p>
          <a:p>
            <a:pPr lvl="1" eaLnBrk="1" hangingPunct="1"/>
            <a:r>
              <a:rPr lang="en-US" dirty="0" smtClean="0"/>
              <a:t>Priority 3:  Walking</a:t>
            </a:r>
          </a:p>
          <a:p>
            <a:pPr lvl="1" eaLnBrk="1" hangingPunct="1"/>
            <a:endParaRPr lang="en-US" dirty="0" smtClean="0"/>
          </a:p>
          <a:p>
            <a:pPr lvl="1" eaLnBrk="1" hangingPunct="1"/>
            <a:endParaRPr lang="en-US" dirty="0" smtClean="0"/>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5"/>
          <p:cNvSpPr>
            <a:spLocks noGrp="1"/>
          </p:cNvSpPr>
          <p:nvPr>
            <p:ph type="sldNum" sz="quarter" idx="12"/>
          </p:nvPr>
        </p:nvSpPr>
        <p:spPr>
          <a:xfrm>
            <a:off x="6553200" y="6248400"/>
            <a:ext cx="2133600" cy="457200"/>
          </a:xfrm>
          <a:noFill/>
        </p:spPr>
        <p:txBody>
          <a:bodyPr/>
          <a:lstStyle/>
          <a:p>
            <a:fld id="{828CA4E2-B381-447A-A9E3-319A95621686}" type="slidenum">
              <a:rPr lang="en-US">
                <a:latin typeface="Verdana" pitchFamily="34" charset="0"/>
              </a:rPr>
              <a:pPr/>
              <a:t>27</a:t>
            </a:fld>
            <a:endParaRPr lang="en-US">
              <a:latin typeface="Verdana" pitchFamily="34" charset="0"/>
            </a:endParaRPr>
          </a:p>
        </p:txBody>
      </p:sp>
      <p:sp>
        <p:nvSpPr>
          <p:cNvPr id="23555" name="Rectangle 2"/>
          <p:cNvSpPr>
            <a:spLocks noGrp="1" noChangeArrowheads="1"/>
          </p:cNvSpPr>
          <p:nvPr>
            <p:ph type="title"/>
          </p:nvPr>
        </p:nvSpPr>
        <p:spPr>
          <a:xfrm>
            <a:off x="457200" y="277813"/>
            <a:ext cx="8229600" cy="788987"/>
          </a:xfrm>
        </p:spPr>
        <p:txBody>
          <a:bodyPr anchor="b"/>
          <a:lstStyle/>
          <a:p>
            <a:pPr eaLnBrk="1" hangingPunct="1"/>
            <a:r>
              <a:rPr lang="en-US" smtClean="0"/>
              <a:t>Global Sorting Result</a:t>
            </a:r>
          </a:p>
        </p:txBody>
      </p:sp>
      <p:sp>
        <p:nvSpPr>
          <p:cNvPr id="23556" name="Rectangle 3"/>
          <p:cNvSpPr>
            <a:spLocks noGrp="1" noChangeArrowheads="1"/>
          </p:cNvSpPr>
          <p:nvPr>
            <p:ph type="body" idx="1"/>
          </p:nvPr>
        </p:nvSpPr>
        <p:spPr/>
        <p:txBody>
          <a:bodyPr>
            <a:normAutofit/>
          </a:bodyPr>
          <a:lstStyle/>
          <a:p>
            <a:r>
              <a:rPr lang="en-US" sz="2800" dirty="0" smtClean="0"/>
              <a:t>Lots of possibilities could cause lack of response to Global Sorting:</a:t>
            </a:r>
          </a:p>
          <a:p>
            <a:pPr lvl="1"/>
            <a:r>
              <a:rPr lang="en-US" sz="2500" dirty="0" smtClean="0"/>
              <a:t>Mom could walk with an unconscious child</a:t>
            </a:r>
          </a:p>
          <a:p>
            <a:pPr lvl="1"/>
            <a:r>
              <a:rPr lang="en-US" sz="2500" dirty="0" smtClean="0"/>
              <a:t>Husband may refuse to leave wife’s side</a:t>
            </a:r>
          </a:p>
          <a:p>
            <a:pPr lvl="1"/>
            <a:r>
              <a:rPr lang="en-US" sz="2500" dirty="0" smtClean="0"/>
              <a:t>Patient with AMI may walk</a:t>
            </a:r>
          </a:p>
          <a:p>
            <a:endParaRPr lang="en-US" sz="2800" dirty="0" smtClean="0"/>
          </a:p>
          <a:p>
            <a:r>
              <a:rPr lang="en-US" sz="2800" dirty="0" smtClean="0"/>
              <a:t>Global Sort is merely first step</a:t>
            </a:r>
          </a:p>
          <a:p>
            <a:pPr lvl="1"/>
            <a:r>
              <a:rPr lang="en-US" sz="2500" dirty="0" smtClean="0"/>
              <a:t>ALL must be individually assessed as soon as possible.</a:t>
            </a:r>
          </a:p>
          <a:p>
            <a:pPr lvl="1" eaLnBrk="1" hangingPunct="1"/>
            <a:endParaRPr lang="en-US" dirty="0" smtClean="0"/>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5"/>
          <p:cNvSpPr>
            <a:spLocks noGrp="1"/>
          </p:cNvSpPr>
          <p:nvPr>
            <p:ph type="sldNum" sz="quarter" idx="12"/>
          </p:nvPr>
        </p:nvSpPr>
        <p:spPr>
          <a:xfrm>
            <a:off x="6553200" y="6248400"/>
            <a:ext cx="2133600" cy="457200"/>
          </a:xfrm>
          <a:noFill/>
        </p:spPr>
        <p:txBody>
          <a:bodyPr/>
          <a:lstStyle/>
          <a:p>
            <a:fld id="{828CA4E2-B381-447A-A9E3-319A95621686}" type="slidenum">
              <a:rPr lang="en-US">
                <a:latin typeface="Verdana" pitchFamily="34" charset="0"/>
              </a:rPr>
              <a:pPr/>
              <a:t>28</a:t>
            </a:fld>
            <a:endParaRPr lang="en-US">
              <a:latin typeface="Verdana" pitchFamily="34" charset="0"/>
            </a:endParaRPr>
          </a:p>
        </p:txBody>
      </p:sp>
      <p:sp>
        <p:nvSpPr>
          <p:cNvPr id="23555" name="Rectangle 2"/>
          <p:cNvSpPr>
            <a:spLocks noGrp="1" noChangeArrowheads="1"/>
          </p:cNvSpPr>
          <p:nvPr>
            <p:ph type="title"/>
          </p:nvPr>
        </p:nvSpPr>
        <p:spPr>
          <a:xfrm>
            <a:off x="457200" y="277813"/>
            <a:ext cx="8229600" cy="788987"/>
          </a:xfrm>
        </p:spPr>
        <p:txBody>
          <a:bodyPr anchor="b"/>
          <a:lstStyle/>
          <a:p>
            <a:pPr eaLnBrk="1" hangingPunct="1"/>
            <a:r>
              <a:rPr lang="en-US" smtClean="0"/>
              <a:t>Global Sorting Result</a:t>
            </a:r>
          </a:p>
        </p:txBody>
      </p:sp>
      <p:sp>
        <p:nvSpPr>
          <p:cNvPr id="23556" name="Rectangle 3"/>
          <p:cNvSpPr>
            <a:spLocks noGrp="1" noChangeArrowheads="1"/>
          </p:cNvSpPr>
          <p:nvPr>
            <p:ph type="body" idx="1"/>
          </p:nvPr>
        </p:nvSpPr>
        <p:spPr/>
        <p:txBody>
          <a:bodyPr>
            <a:normAutofit lnSpcReduction="10000"/>
          </a:bodyPr>
          <a:lstStyle/>
          <a:p>
            <a:r>
              <a:rPr lang="en-US" dirty="0" smtClean="0"/>
              <a:t>Next step:</a:t>
            </a:r>
          </a:p>
          <a:p>
            <a:r>
              <a:rPr lang="en-US" dirty="0" smtClean="0"/>
              <a:t>Assess all non-ambulatory victims where they lie and provide the four LSIs as needed</a:t>
            </a:r>
          </a:p>
          <a:p>
            <a:pPr lvl="1"/>
            <a:r>
              <a:rPr lang="en-US" dirty="0" smtClean="0">
                <a:solidFill>
                  <a:srgbClr val="FF0000"/>
                </a:solidFill>
              </a:rPr>
              <a:t>Only</a:t>
            </a:r>
            <a:r>
              <a:rPr lang="en-US" dirty="0" smtClean="0"/>
              <a:t> if within your Scope of Practice, training, authorization</a:t>
            </a:r>
          </a:p>
          <a:p>
            <a:pPr lvl="1"/>
            <a:r>
              <a:rPr lang="en-US" dirty="0" smtClean="0">
                <a:solidFill>
                  <a:srgbClr val="FF0000"/>
                </a:solidFill>
              </a:rPr>
              <a:t>Only</a:t>
            </a:r>
            <a:r>
              <a:rPr lang="en-US" dirty="0" smtClean="0"/>
              <a:t> if you have the equipment readily available (e.g., you would not return to the rig to get an NPA)</a:t>
            </a:r>
          </a:p>
          <a:p>
            <a:pPr lvl="0"/>
            <a:r>
              <a:rPr lang="en-US" dirty="0" smtClean="0"/>
              <a:t>Triage as quickly as possible</a:t>
            </a:r>
          </a:p>
          <a:p>
            <a:endParaRPr lang="en-US" dirty="0" smtClean="0"/>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Slide Number Placeholder 5"/>
          <p:cNvSpPr>
            <a:spLocks noGrp="1"/>
          </p:cNvSpPr>
          <p:nvPr>
            <p:ph type="sldNum" sz="quarter" idx="12"/>
          </p:nvPr>
        </p:nvSpPr>
        <p:spPr>
          <a:xfrm>
            <a:off x="6553200" y="6248400"/>
            <a:ext cx="2133600" cy="457200"/>
          </a:xfrm>
          <a:noFill/>
        </p:spPr>
        <p:txBody>
          <a:bodyPr/>
          <a:lstStyle/>
          <a:p>
            <a:fld id="{5D86615E-90DB-45B8-BF7A-7017693C79F6}" type="slidenum">
              <a:rPr lang="en-US">
                <a:latin typeface="Verdana" pitchFamily="34" charset="0"/>
              </a:rPr>
              <a:pPr/>
              <a:t>29</a:t>
            </a:fld>
            <a:endParaRPr lang="en-US">
              <a:latin typeface="Verdana" pitchFamily="34" charset="0"/>
            </a:endParaRPr>
          </a:p>
        </p:txBody>
      </p:sp>
      <p:sp>
        <p:nvSpPr>
          <p:cNvPr id="3076" name="Rectangle 6"/>
          <p:cNvSpPr>
            <a:spLocks noGrp="1" noChangeArrowheads="1"/>
          </p:cNvSpPr>
          <p:nvPr>
            <p:ph type="title" idx="4294967295"/>
          </p:nvPr>
        </p:nvSpPr>
        <p:spPr>
          <a:xfrm>
            <a:off x="457200" y="457200"/>
            <a:ext cx="8229600" cy="1143000"/>
          </a:xfrm>
        </p:spPr>
        <p:txBody>
          <a:bodyPr anchor="b">
            <a:normAutofit fontScale="90000"/>
          </a:bodyPr>
          <a:lstStyle/>
          <a:p>
            <a:pPr eaLnBrk="1" hangingPunct="1"/>
            <a:r>
              <a:rPr lang="en-US" sz="3800" smtClean="0"/>
              <a:t>Step 2: Individual Assessment -- Lifesaving Interventions</a:t>
            </a:r>
          </a:p>
        </p:txBody>
      </p:sp>
      <p:sp>
        <p:nvSpPr>
          <p:cNvPr id="41988" name="Rectangle 7"/>
          <p:cNvSpPr>
            <a:spLocks noGrp="1" noChangeArrowheads="1"/>
          </p:cNvSpPr>
          <p:nvPr>
            <p:ph type="body" idx="4294967295"/>
          </p:nvPr>
        </p:nvSpPr>
        <p:spPr/>
        <p:txBody>
          <a:bodyPr/>
          <a:lstStyle/>
          <a:p>
            <a:pPr eaLnBrk="1" hangingPunct="1"/>
            <a:r>
              <a:rPr lang="en-US" smtClean="0"/>
              <a:t>Provide Lifesaving Interventions </a:t>
            </a:r>
          </a:p>
          <a:p>
            <a:pPr lvl="1" eaLnBrk="1" hangingPunct="1"/>
            <a:r>
              <a:rPr lang="en-US" smtClean="0"/>
              <a:t>Control major hemorrhage </a:t>
            </a:r>
          </a:p>
          <a:p>
            <a:pPr lvl="1" eaLnBrk="1" hangingPunct="1"/>
            <a:r>
              <a:rPr lang="en-US" smtClean="0"/>
              <a:t>Open airway if not breathing</a:t>
            </a:r>
          </a:p>
          <a:p>
            <a:pPr lvl="2" eaLnBrk="1" hangingPunct="1"/>
            <a:r>
              <a:rPr lang="en-US" sz="2500" smtClean="0"/>
              <a:t>If child, consider giving 2 rescue breaths</a:t>
            </a:r>
          </a:p>
          <a:p>
            <a:pPr lvl="1" eaLnBrk="1" hangingPunct="1"/>
            <a:r>
              <a:rPr lang="en-US" smtClean="0"/>
              <a:t>Chest needle decompression </a:t>
            </a:r>
          </a:p>
          <a:p>
            <a:pPr lvl="1" eaLnBrk="1" hangingPunct="1"/>
            <a:r>
              <a:rPr lang="en-US" smtClean="0"/>
              <a:t>Auto injector antidotes</a:t>
            </a:r>
          </a:p>
          <a:p>
            <a:pPr lvl="2" eaLnBrk="1" hangingPunct="1"/>
            <a:endParaRPr lang="en-US" sz="2500" smtClean="0"/>
          </a:p>
          <a:p>
            <a:pPr eaLnBrk="1" hangingPunct="1"/>
            <a:endParaRPr lang="en-US" smtClean="0"/>
          </a:p>
        </p:txBody>
      </p:sp>
      <p:graphicFrame>
        <p:nvGraphicFramePr>
          <p:cNvPr id="41989" name="Object 5"/>
          <p:cNvGraphicFramePr>
            <a:graphicFrameLocks noChangeAspect="1"/>
          </p:cNvGraphicFramePr>
          <p:nvPr/>
        </p:nvGraphicFramePr>
        <p:xfrm>
          <a:off x="0" y="0"/>
          <a:ext cx="8991600" cy="6935788"/>
        </p:xfrm>
        <a:graphic>
          <a:graphicData uri="http://schemas.openxmlformats.org/presentationml/2006/ole">
            <p:oleObj spid="_x0000_s105474" name="Document" r:id="rId4" imgW="4706112" imgH="3630168" progId="Word.Document.8">
              <p:embed/>
            </p:oleObj>
          </a:graphicData>
        </a:graphic>
      </p:graphicFrame>
      <p:sp>
        <p:nvSpPr>
          <p:cNvPr id="41990" name="Oval 6"/>
          <p:cNvSpPr>
            <a:spLocks noChangeArrowheads="1"/>
          </p:cNvSpPr>
          <p:nvPr/>
        </p:nvSpPr>
        <p:spPr bwMode="auto">
          <a:xfrm>
            <a:off x="0" y="3124200"/>
            <a:ext cx="2743200" cy="2514600"/>
          </a:xfrm>
          <a:prstGeom prst="ellipse">
            <a:avLst/>
          </a:prstGeom>
          <a:noFill/>
          <a:ln w="38100" algn="ctr">
            <a:solidFill>
              <a:srgbClr val="FF0000"/>
            </a:solidFill>
            <a:round/>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1989"/>
                                        </p:tgtEl>
                                        <p:attrNameLst>
                                          <p:attrName>style.visibility</p:attrName>
                                        </p:attrNameLst>
                                      </p:cBhvr>
                                      <p:to>
                                        <p:strVal val="visible"/>
                                      </p:to>
                                    </p:set>
                                    <p:anim calcmode="lin" valueType="num">
                                      <p:cBhvr additive="base">
                                        <p:cTn id="7" dur="500" fill="hold"/>
                                        <p:tgtEl>
                                          <p:spTgt spid="41989"/>
                                        </p:tgtEl>
                                        <p:attrNameLst>
                                          <p:attrName>ppt_x</p:attrName>
                                        </p:attrNameLst>
                                      </p:cBhvr>
                                      <p:tavLst>
                                        <p:tav tm="0">
                                          <p:val>
                                            <p:strVal val="#ppt_x"/>
                                          </p:val>
                                        </p:tav>
                                        <p:tav tm="100000">
                                          <p:val>
                                            <p:strVal val="#ppt_x"/>
                                          </p:val>
                                        </p:tav>
                                      </p:tavLst>
                                    </p:anim>
                                    <p:anim calcmode="lin" valueType="num">
                                      <p:cBhvr additive="base">
                                        <p:cTn id="8" dur="500" fill="hold"/>
                                        <p:tgtEl>
                                          <p:spTgt spid="4198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1990"/>
                                        </p:tgtEl>
                                        <p:attrNameLst>
                                          <p:attrName>style.visibility</p:attrName>
                                        </p:attrNameLst>
                                      </p:cBhvr>
                                      <p:to>
                                        <p:strVal val="visible"/>
                                      </p:to>
                                    </p:set>
                                    <p:anim calcmode="lin" valueType="num">
                                      <p:cBhvr additive="base">
                                        <p:cTn id="13" dur="500" fill="hold"/>
                                        <p:tgtEl>
                                          <p:spTgt spid="41990"/>
                                        </p:tgtEl>
                                        <p:attrNameLst>
                                          <p:attrName>ppt_x</p:attrName>
                                        </p:attrNameLst>
                                      </p:cBhvr>
                                      <p:tavLst>
                                        <p:tav tm="0">
                                          <p:val>
                                            <p:strVal val="#ppt_x"/>
                                          </p:val>
                                        </p:tav>
                                        <p:tav tm="100000">
                                          <p:val>
                                            <p:strVal val="#ppt_x"/>
                                          </p:val>
                                        </p:tav>
                                      </p:tavLst>
                                    </p:anim>
                                    <p:anim calcmode="lin" valueType="num">
                                      <p:cBhvr additive="base">
                                        <p:cTn id="14" dur="500" fill="hold"/>
                                        <p:tgtEl>
                                          <p:spTgt spid="4199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grpId="1" nodeType="clickEffect">
                                  <p:stCondLst>
                                    <p:cond delay="0"/>
                                  </p:stCondLst>
                                  <p:childTnLst>
                                    <p:anim calcmode="lin" valueType="num">
                                      <p:cBhvr additive="base">
                                        <p:cTn id="18" dur="500"/>
                                        <p:tgtEl>
                                          <p:spTgt spid="41990"/>
                                        </p:tgtEl>
                                        <p:attrNameLst>
                                          <p:attrName>ppt_x</p:attrName>
                                        </p:attrNameLst>
                                      </p:cBhvr>
                                      <p:tavLst>
                                        <p:tav tm="0">
                                          <p:val>
                                            <p:strVal val="ppt_x"/>
                                          </p:val>
                                        </p:tav>
                                        <p:tav tm="100000">
                                          <p:val>
                                            <p:strVal val="ppt_x"/>
                                          </p:val>
                                        </p:tav>
                                      </p:tavLst>
                                    </p:anim>
                                    <p:anim calcmode="lin" valueType="num">
                                      <p:cBhvr additive="base">
                                        <p:cTn id="19" dur="500"/>
                                        <p:tgtEl>
                                          <p:spTgt spid="41990"/>
                                        </p:tgtEl>
                                        <p:attrNameLst>
                                          <p:attrName>ppt_y</p:attrName>
                                        </p:attrNameLst>
                                      </p:cBhvr>
                                      <p:tavLst>
                                        <p:tav tm="0">
                                          <p:val>
                                            <p:strVal val="ppt_y"/>
                                          </p:val>
                                        </p:tav>
                                        <p:tav tm="100000">
                                          <p:val>
                                            <p:strVal val="1+ppt_h/2"/>
                                          </p:val>
                                        </p:tav>
                                      </p:tavLst>
                                    </p:anim>
                                    <p:set>
                                      <p:cBhvr>
                                        <p:cTn id="20" dur="1" fill="hold">
                                          <p:stCondLst>
                                            <p:cond delay="499"/>
                                          </p:stCondLst>
                                        </p:cTn>
                                        <p:tgtEl>
                                          <p:spTgt spid="41990"/>
                                        </p:tgtEl>
                                        <p:attrNameLst>
                                          <p:attrName>style.visibility</p:attrName>
                                        </p:attrNameLst>
                                      </p:cBhvr>
                                      <p:to>
                                        <p:strVal val="hidden"/>
                                      </p:to>
                                    </p:set>
                                  </p:childTnLst>
                                </p:cTn>
                              </p:par>
                              <p:par>
                                <p:cTn id="21" presetID="2" presetClass="exit" presetSubtype="4" fill="hold" nodeType="withEffect">
                                  <p:stCondLst>
                                    <p:cond delay="0"/>
                                  </p:stCondLst>
                                  <p:childTnLst>
                                    <p:anim calcmode="lin" valueType="num">
                                      <p:cBhvr additive="base">
                                        <p:cTn id="22" dur="500"/>
                                        <p:tgtEl>
                                          <p:spTgt spid="41989"/>
                                        </p:tgtEl>
                                        <p:attrNameLst>
                                          <p:attrName>ppt_x</p:attrName>
                                        </p:attrNameLst>
                                      </p:cBhvr>
                                      <p:tavLst>
                                        <p:tav tm="0">
                                          <p:val>
                                            <p:strVal val="ppt_x"/>
                                          </p:val>
                                        </p:tav>
                                        <p:tav tm="100000">
                                          <p:val>
                                            <p:strVal val="ppt_x"/>
                                          </p:val>
                                        </p:tav>
                                      </p:tavLst>
                                    </p:anim>
                                    <p:anim calcmode="lin" valueType="num">
                                      <p:cBhvr additive="base">
                                        <p:cTn id="23" dur="500"/>
                                        <p:tgtEl>
                                          <p:spTgt spid="41989"/>
                                        </p:tgtEl>
                                        <p:attrNameLst>
                                          <p:attrName>ppt_y</p:attrName>
                                        </p:attrNameLst>
                                      </p:cBhvr>
                                      <p:tavLst>
                                        <p:tav tm="0">
                                          <p:val>
                                            <p:strVal val="ppt_y"/>
                                          </p:val>
                                        </p:tav>
                                        <p:tav tm="100000">
                                          <p:val>
                                            <p:strVal val="1+ppt_h/2"/>
                                          </p:val>
                                        </p:tav>
                                      </p:tavLst>
                                    </p:anim>
                                    <p:set>
                                      <p:cBhvr>
                                        <p:cTn id="24" dur="1" fill="hold">
                                          <p:stCondLst>
                                            <p:cond delay="499"/>
                                          </p:stCondLst>
                                        </p:cTn>
                                        <p:tgtEl>
                                          <p:spTgt spid="41989"/>
                                        </p:tgtEl>
                                        <p:attrNameLst>
                                          <p:attrName>style.visibility</p:attrName>
                                        </p:attrNameLst>
                                      </p:cBhvr>
                                      <p:to>
                                        <p:strVal val="hidden"/>
                                      </p:to>
                                    </p:set>
                                  </p:childTnLst>
                                </p:cTn>
                              </p:par>
                              <p:par>
                                <p:cTn id="25" presetID="2" presetClass="entr" presetSubtype="4" fill="hold" grpId="0" nodeType="withEffect">
                                  <p:stCondLst>
                                    <p:cond delay="0"/>
                                  </p:stCondLst>
                                  <p:childTnLst>
                                    <p:set>
                                      <p:cBhvr>
                                        <p:cTn id="26" dur="1" fill="hold">
                                          <p:stCondLst>
                                            <p:cond delay="0"/>
                                          </p:stCondLst>
                                        </p:cTn>
                                        <p:tgtEl>
                                          <p:spTgt spid="41988">
                                            <p:txEl>
                                              <p:pRg st="0" end="0"/>
                                            </p:txEl>
                                          </p:spTgt>
                                        </p:tgtEl>
                                        <p:attrNameLst>
                                          <p:attrName>style.visibility</p:attrName>
                                        </p:attrNameLst>
                                      </p:cBhvr>
                                      <p:to>
                                        <p:strVal val="visible"/>
                                      </p:to>
                                    </p:set>
                                    <p:anim calcmode="lin" valueType="num">
                                      <p:cBhvr additive="base">
                                        <p:cTn id="27" dur="500" fill="hold"/>
                                        <p:tgtEl>
                                          <p:spTgt spid="41988">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1988">
                                            <p:txEl>
                                              <p:pRg st="0" end="0"/>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1988">
                                            <p:txEl>
                                              <p:pRg st="1" end="1"/>
                                            </p:txEl>
                                          </p:spTgt>
                                        </p:tgtEl>
                                        <p:attrNameLst>
                                          <p:attrName>style.visibility</p:attrName>
                                        </p:attrNameLst>
                                      </p:cBhvr>
                                      <p:to>
                                        <p:strVal val="visible"/>
                                      </p:to>
                                    </p:set>
                                    <p:anim calcmode="lin" valueType="num">
                                      <p:cBhvr additive="base">
                                        <p:cTn id="31" dur="500" fill="hold"/>
                                        <p:tgtEl>
                                          <p:spTgt spid="41988">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1988">
                                            <p:txEl>
                                              <p:pRg st="1" end="1"/>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41988">
                                            <p:txEl>
                                              <p:pRg st="2" end="2"/>
                                            </p:txEl>
                                          </p:spTgt>
                                        </p:tgtEl>
                                        <p:attrNameLst>
                                          <p:attrName>style.visibility</p:attrName>
                                        </p:attrNameLst>
                                      </p:cBhvr>
                                      <p:to>
                                        <p:strVal val="visible"/>
                                      </p:to>
                                    </p:set>
                                    <p:anim calcmode="lin" valueType="num">
                                      <p:cBhvr additive="base">
                                        <p:cTn id="35" dur="500" fill="hold"/>
                                        <p:tgtEl>
                                          <p:spTgt spid="41988">
                                            <p:txEl>
                                              <p:pRg st="2" end="2"/>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1988">
                                            <p:txEl>
                                              <p:pRg st="2" end="2"/>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41988">
                                            <p:txEl>
                                              <p:pRg st="3" end="3"/>
                                            </p:txEl>
                                          </p:spTgt>
                                        </p:tgtEl>
                                        <p:attrNameLst>
                                          <p:attrName>style.visibility</p:attrName>
                                        </p:attrNameLst>
                                      </p:cBhvr>
                                      <p:to>
                                        <p:strVal val="visible"/>
                                      </p:to>
                                    </p:set>
                                    <p:anim calcmode="lin" valueType="num">
                                      <p:cBhvr additive="base">
                                        <p:cTn id="39" dur="500" fill="hold"/>
                                        <p:tgtEl>
                                          <p:spTgt spid="41988">
                                            <p:txEl>
                                              <p:pRg st="3" end="3"/>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41988">
                                            <p:txEl>
                                              <p:pRg st="3" end="3"/>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41988">
                                            <p:txEl>
                                              <p:pRg st="4" end="4"/>
                                            </p:txEl>
                                          </p:spTgt>
                                        </p:tgtEl>
                                        <p:attrNameLst>
                                          <p:attrName>style.visibility</p:attrName>
                                        </p:attrNameLst>
                                      </p:cBhvr>
                                      <p:to>
                                        <p:strVal val="visible"/>
                                      </p:to>
                                    </p:set>
                                    <p:anim calcmode="lin" valueType="num">
                                      <p:cBhvr additive="base">
                                        <p:cTn id="43" dur="500" fill="hold"/>
                                        <p:tgtEl>
                                          <p:spTgt spid="41988">
                                            <p:txEl>
                                              <p:pRg st="4" end="4"/>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1988">
                                            <p:txEl>
                                              <p:pRg st="4" end="4"/>
                                            </p:tx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41988">
                                            <p:txEl>
                                              <p:pRg st="5" end="5"/>
                                            </p:txEl>
                                          </p:spTgt>
                                        </p:tgtEl>
                                        <p:attrNameLst>
                                          <p:attrName>style.visibility</p:attrName>
                                        </p:attrNameLst>
                                      </p:cBhvr>
                                      <p:to>
                                        <p:strVal val="visible"/>
                                      </p:to>
                                    </p:set>
                                    <p:anim calcmode="lin" valueType="num">
                                      <p:cBhvr additive="base">
                                        <p:cTn id="47" dur="500" fill="hold"/>
                                        <p:tgtEl>
                                          <p:spTgt spid="41988">
                                            <p:txEl>
                                              <p:pRg st="5" end="5"/>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41988">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8" grpId="0" build="p"/>
      <p:bldP spid="41990" grpId="0" animBg="1"/>
      <p:bldP spid="41990"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smtClean="0"/>
              <a:t>What is Triage?</a:t>
            </a:r>
          </a:p>
        </p:txBody>
      </p:sp>
      <p:sp>
        <p:nvSpPr>
          <p:cNvPr id="9219" name="Rectangle 3"/>
          <p:cNvSpPr>
            <a:spLocks noGrp="1" noChangeArrowheads="1"/>
          </p:cNvSpPr>
          <p:nvPr>
            <p:ph sz="quarter" idx="2"/>
          </p:nvPr>
        </p:nvSpPr>
        <p:spPr>
          <a:xfrm>
            <a:off x="304800" y="1676400"/>
            <a:ext cx="3520440" cy="4114800"/>
          </a:xfrm>
        </p:spPr>
        <p:txBody>
          <a:bodyPr/>
          <a:lstStyle/>
          <a:p>
            <a:pPr eaLnBrk="1" hangingPunct="1"/>
            <a:r>
              <a:rPr lang="en-US" dirty="0" smtClean="0"/>
              <a:t>French verb “</a:t>
            </a:r>
            <a:r>
              <a:rPr lang="en-US" dirty="0" err="1" smtClean="0"/>
              <a:t>trier</a:t>
            </a:r>
            <a:r>
              <a:rPr lang="en-US" dirty="0" smtClean="0"/>
              <a:t>” meaning “to sort”</a:t>
            </a:r>
          </a:p>
          <a:p>
            <a:pPr eaLnBrk="1" hangingPunct="1"/>
            <a:r>
              <a:rPr lang="en-US" dirty="0" smtClean="0"/>
              <a:t>Assign priority when resources limited</a:t>
            </a:r>
          </a:p>
          <a:p>
            <a:pPr lvl="1" eaLnBrk="1" hangingPunct="1"/>
            <a:r>
              <a:rPr lang="en-US" dirty="0" smtClean="0"/>
              <a:t>Someone has to go last</a:t>
            </a:r>
          </a:p>
          <a:p>
            <a:pPr eaLnBrk="1" hangingPunct="1"/>
            <a:r>
              <a:rPr lang="en-US" dirty="0" smtClean="0"/>
              <a:t>Greatest good for greatest number</a:t>
            </a:r>
          </a:p>
        </p:txBody>
      </p:sp>
      <p:sp>
        <p:nvSpPr>
          <p:cNvPr id="8" name="Content Placeholder 7"/>
          <p:cNvSpPr>
            <a:spLocks noGrp="1"/>
          </p:cNvSpPr>
          <p:nvPr>
            <p:ph sz="quarter" idx="4"/>
          </p:nvPr>
        </p:nvSpPr>
        <p:spPr/>
        <p:txBody>
          <a:bodyPr/>
          <a:lstStyle/>
          <a:p>
            <a:endParaRPr lang="en-US" dirty="0"/>
          </a:p>
        </p:txBody>
      </p:sp>
      <p:pic>
        <p:nvPicPr>
          <p:cNvPr id="9220" name="Picture 4" descr="Copy of military chemical attack"/>
          <p:cNvPicPr>
            <a:picLocks noChangeAspect="1" noChangeArrowheads="1"/>
          </p:cNvPicPr>
          <p:nvPr/>
        </p:nvPicPr>
        <p:blipFill>
          <a:blip r:embed="rId2"/>
          <a:srcRect/>
          <a:stretch>
            <a:fillRect/>
          </a:stretch>
        </p:blipFill>
        <p:spPr bwMode="auto">
          <a:xfrm>
            <a:off x="3915747" y="1905000"/>
            <a:ext cx="5228253" cy="3162770"/>
          </a:xfrm>
          <a:prstGeom prst="rect">
            <a:avLst/>
          </a:prstGeom>
          <a:noFill/>
          <a:ln w="38100">
            <a:solidFill>
              <a:srgbClr val="FF9900"/>
            </a:solidFill>
            <a:miter lim="800000"/>
            <a:headEnd/>
            <a:tailEnd/>
          </a:ln>
        </p:spPr>
      </p:pic>
      <p:sp>
        <p:nvSpPr>
          <p:cNvPr id="720901" name="Text Box 5"/>
          <p:cNvSpPr txBox="1">
            <a:spLocks noChangeArrowheads="1"/>
          </p:cNvSpPr>
          <p:nvPr/>
        </p:nvSpPr>
        <p:spPr bwMode="auto">
          <a:xfrm>
            <a:off x="4038600" y="5105400"/>
            <a:ext cx="3798888" cy="304800"/>
          </a:xfrm>
          <a:prstGeom prst="rect">
            <a:avLst/>
          </a:prstGeom>
          <a:noFill/>
          <a:ln w="38100">
            <a:noFill/>
            <a:miter lim="800000"/>
            <a:headEnd/>
            <a:tailEnd/>
          </a:ln>
          <a:effectLst/>
        </p:spPr>
        <p:txBody>
          <a:bodyPr>
            <a:spAutoFit/>
          </a:bodyPr>
          <a:lstStyle/>
          <a:p>
            <a:pPr marL="342900" indent="-342900" eaLnBrk="1" hangingPunct="1">
              <a:spcBef>
                <a:spcPct val="50000"/>
              </a:spcBef>
              <a:defRPr/>
            </a:pPr>
            <a:r>
              <a:rPr lang="en-US" sz="1400" dirty="0">
                <a:effectLst>
                  <a:outerShdw blurRad="38100" dist="38100" dir="2700000" algn="tl">
                    <a:srgbClr val="C0C0C0"/>
                  </a:outerShdw>
                </a:effectLst>
                <a:latin typeface="Arial" charset="0"/>
              </a:rPr>
              <a:t>Source: </a:t>
            </a:r>
            <a:r>
              <a:rPr lang="en-US" sz="1400" dirty="0" err="1">
                <a:effectLst>
                  <a:outerShdw blurRad="38100" dist="38100" dir="2700000" algn="tl">
                    <a:srgbClr val="C0C0C0"/>
                  </a:outerShdw>
                </a:effectLst>
                <a:latin typeface="Arial" charset="0"/>
              </a:rPr>
              <a:t>DoD</a:t>
            </a:r>
            <a:r>
              <a:rPr lang="en-US" sz="1400" dirty="0">
                <a:effectLst>
                  <a:outerShdw blurRad="38100" dist="38100" dir="2700000" algn="tl">
                    <a:srgbClr val="C0C0C0"/>
                  </a:outerShdw>
                </a:effectLst>
                <a:latin typeface="Arial" charset="0"/>
              </a:rPr>
              <a:t> Photo Library, Public Domain</a:t>
            </a: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Slide Number Placeholder 5"/>
          <p:cNvSpPr>
            <a:spLocks noGrp="1"/>
          </p:cNvSpPr>
          <p:nvPr>
            <p:ph type="sldNum" sz="quarter" idx="12"/>
          </p:nvPr>
        </p:nvSpPr>
        <p:spPr>
          <a:xfrm>
            <a:off x="6553200" y="6248400"/>
            <a:ext cx="2133600" cy="457200"/>
          </a:xfrm>
          <a:noFill/>
        </p:spPr>
        <p:txBody>
          <a:bodyPr/>
          <a:lstStyle/>
          <a:p>
            <a:fld id="{6BDEEEEC-AAC3-4885-BF36-609FB9CB20EE}" type="slidenum">
              <a:rPr lang="en-US">
                <a:latin typeface="Verdana" pitchFamily="34" charset="0"/>
              </a:rPr>
              <a:pPr/>
              <a:t>30</a:t>
            </a:fld>
            <a:endParaRPr lang="en-US">
              <a:latin typeface="Verdana" pitchFamily="34" charset="0"/>
            </a:endParaRPr>
          </a:p>
        </p:txBody>
      </p:sp>
      <p:sp>
        <p:nvSpPr>
          <p:cNvPr id="4100" name="Rectangle 4"/>
          <p:cNvSpPr>
            <a:spLocks noGrp="1" noChangeArrowheads="1"/>
          </p:cNvSpPr>
          <p:nvPr>
            <p:ph type="title"/>
          </p:nvPr>
        </p:nvSpPr>
        <p:spPr>
          <a:xfrm>
            <a:off x="457200" y="381000"/>
            <a:ext cx="8229600" cy="1139825"/>
          </a:xfrm>
        </p:spPr>
        <p:txBody>
          <a:bodyPr anchor="b">
            <a:normAutofit fontScale="90000"/>
          </a:bodyPr>
          <a:lstStyle/>
          <a:p>
            <a:pPr eaLnBrk="1" hangingPunct="1"/>
            <a:r>
              <a:rPr lang="en-US" smtClean="0"/>
              <a:t>Individual Assessment -- Assign Category</a:t>
            </a:r>
          </a:p>
        </p:txBody>
      </p:sp>
      <p:sp>
        <p:nvSpPr>
          <p:cNvPr id="44036" name="Rectangle 5"/>
          <p:cNvSpPr>
            <a:spLocks noGrp="1" noChangeArrowheads="1"/>
          </p:cNvSpPr>
          <p:nvPr>
            <p:ph type="body" sz="half" idx="1"/>
          </p:nvPr>
        </p:nvSpPr>
        <p:spPr>
          <a:xfrm>
            <a:off x="457200" y="1600200"/>
            <a:ext cx="8153400" cy="4530725"/>
          </a:xfrm>
        </p:spPr>
        <p:txBody>
          <a:bodyPr/>
          <a:lstStyle/>
          <a:p>
            <a:pPr eaLnBrk="1" hangingPunct="1">
              <a:defRPr/>
            </a:pPr>
            <a:r>
              <a:rPr lang="en-US" sz="2600" dirty="0" smtClean="0"/>
              <a:t>Triage Categories:</a:t>
            </a:r>
            <a:r>
              <a:rPr lang="en-US" sz="4100" b="1" dirty="0" smtClean="0">
                <a:solidFill>
                  <a:srgbClr val="FF0000"/>
                </a:solidFill>
                <a:effectLst>
                  <a:outerShdw blurRad="38100" dist="38100" dir="2700000" algn="tl">
                    <a:srgbClr val="C0C0C0"/>
                  </a:outerShdw>
                </a:effectLst>
              </a:rPr>
              <a:t> </a:t>
            </a:r>
          </a:p>
          <a:p>
            <a:pPr marL="38044438" lvl="1" indent="-37587238" eaLnBrk="1" hangingPunct="1">
              <a:buFont typeface="Wingdings" pitchFamily="2" charset="2"/>
              <a:buNone/>
              <a:defRPr/>
            </a:pPr>
            <a:r>
              <a:rPr lang="en-US" sz="3300" b="1" dirty="0" smtClean="0">
                <a:solidFill>
                  <a:srgbClr val="FF0000"/>
                </a:solidFill>
                <a:effectLst>
                  <a:outerShdw blurRad="38100" dist="38100" dir="2700000" algn="tl">
                    <a:srgbClr val="C0C0C0"/>
                  </a:outerShdw>
                </a:effectLst>
              </a:rPr>
              <a:t>Immediate</a:t>
            </a:r>
          </a:p>
          <a:p>
            <a:pPr marL="38044438" lvl="1" indent="-37587238" eaLnBrk="1" hangingPunct="1">
              <a:buFont typeface="Wingdings" pitchFamily="2" charset="2"/>
              <a:buNone/>
              <a:defRPr/>
            </a:pPr>
            <a:r>
              <a:rPr lang="en-US" sz="3300" b="1" dirty="0" smtClean="0">
                <a:solidFill>
                  <a:srgbClr val="FFFF00"/>
                </a:solidFill>
                <a:effectLst>
                  <a:outerShdw blurRad="38100" dist="38100" dir="2700000" algn="tl">
                    <a:srgbClr val="C0C0C0"/>
                  </a:outerShdw>
                </a:effectLst>
              </a:rPr>
              <a:t>Delayed</a:t>
            </a:r>
          </a:p>
          <a:p>
            <a:pPr marL="38044438" lvl="1" indent="-37587238" eaLnBrk="1" hangingPunct="1">
              <a:buFont typeface="Wingdings" pitchFamily="2" charset="2"/>
              <a:buNone/>
              <a:defRPr/>
            </a:pPr>
            <a:r>
              <a:rPr lang="en-US" sz="3300" b="1" dirty="0" smtClean="0">
                <a:solidFill>
                  <a:srgbClr val="00FF00"/>
                </a:solidFill>
                <a:effectLst>
                  <a:outerShdw blurRad="38100" dist="38100" dir="2700000" algn="tl">
                    <a:srgbClr val="C0C0C0"/>
                  </a:outerShdw>
                </a:effectLst>
              </a:rPr>
              <a:t>Minimal</a:t>
            </a:r>
          </a:p>
          <a:p>
            <a:pPr marL="38044438" lvl="1" indent="-37587238" eaLnBrk="1" hangingPunct="1">
              <a:buFont typeface="Wingdings" pitchFamily="2" charset="2"/>
              <a:buNone/>
              <a:defRPr/>
            </a:pPr>
            <a:r>
              <a:rPr lang="en-US" sz="3300" b="1" dirty="0" smtClean="0">
                <a:solidFill>
                  <a:srgbClr val="C0C0C0"/>
                </a:solidFill>
                <a:effectLst>
                  <a:outerShdw blurRad="38100" dist="38100" dir="2700000" algn="tl">
                    <a:srgbClr val="C0C0C0"/>
                  </a:outerShdw>
                </a:effectLst>
              </a:rPr>
              <a:t>Expectant</a:t>
            </a:r>
            <a:endParaRPr lang="en-US" sz="3200" dirty="0" smtClean="0"/>
          </a:p>
          <a:p>
            <a:pPr marL="38044438" lvl="1" indent="-37587238" eaLnBrk="1" hangingPunct="1">
              <a:buFont typeface="Wingdings" pitchFamily="2" charset="2"/>
              <a:buNone/>
              <a:defRPr/>
            </a:pPr>
            <a:r>
              <a:rPr lang="en-US" sz="3300" b="1" dirty="0" smtClean="0">
                <a:solidFill>
                  <a:srgbClr val="000000"/>
                </a:solidFill>
                <a:effectLst>
                  <a:outerShdw blurRad="38100" dist="38100" dir="2700000" algn="tl">
                    <a:srgbClr val="C0C0C0"/>
                  </a:outerShdw>
                </a:effectLst>
              </a:rPr>
              <a:t>Dead</a:t>
            </a:r>
          </a:p>
          <a:p>
            <a:pPr eaLnBrk="1" hangingPunct="1">
              <a:buFont typeface="Wingdings" pitchFamily="2" charset="2"/>
              <a:buNone/>
              <a:defRPr/>
            </a:pPr>
            <a:endParaRPr lang="en-US" sz="4100" b="1" dirty="0" smtClean="0">
              <a:solidFill>
                <a:srgbClr val="FF0000"/>
              </a:solidFill>
              <a:effectLst>
                <a:outerShdw blurRad="38100" dist="38100" dir="2700000" algn="tl">
                  <a:srgbClr val="C0C0C0"/>
                </a:outerShdw>
              </a:effectLst>
            </a:endParaRPr>
          </a:p>
          <a:p>
            <a:pPr eaLnBrk="1" hangingPunct="1">
              <a:defRPr/>
            </a:pPr>
            <a:endParaRPr lang="en-US" sz="2600" dirty="0" smtClean="0"/>
          </a:p>
        </p:txBody>
      </p:sp>
      <p:graphicFrame>
        <p:nvGraphicFramePr>
          <p:cNvPr id="44041" name="Object 9"/>
          <p:cNvGraphicFramePr>
            <a:graphicFrameLocks noChangeAspect="1"/>
          </p:cNvGraphicFramePr>
          <p:nvPr>
            <p:ph sz="half" idx="2"/>
          </p:nvPr>
        </p:nvGraphicFramePr>
        <p:xfrm>
          <a:off x="228600" y="0"/>
          <a:ext cx="8686800" cy="6702425"/>
        </p:xfrm>
        <a:graphic>
          <a:graphicData uri="http://schemas.openxmlformats.org/presentationml/2006/ole">
            <p:oleObj spid="_x0000_s106498" name="Document" r:id="rId3" imgW="4706112" imgH="3630168" progId="Word.Document.8">
              <p:embed/>
            </p:oleObj>
          </a:graphicData>
        </a:graphic>
      </p:graphicFrame>
      <p:sp>
        <p:nvSpPr>
          <p:cNvPr id="44043" name="Oval 11"/>
          <p:cNvSpPr>
            <a:spLocks noChangeArrowheads="1"/>
          </p:cNvSpPr>
          <p:nvPr/>
        </p:nvSpPr>
        <p:spPr bwMode="auto">
          <a:xfrm>
            <a:off x="2514600" y="2511425"/>
            <a:ext cx="6400800" cy="3886200"/>
          </a:xfrm>
          <a:prstGeom prst="ellipse">
            <a:avLst/>
          </a:prstGeom>
          <a:noFill/>
          <a:ln w="38100" algn="ctr">
            <a:solidFill>
              <a:srgbClr val="FF0000"/>
            </a:solidFill>
            <a:round/>
            <a:headEnd/>
            <a:tailEnd/>
          </a:ln>
        </p:spPr>
        <p:txBody>
          <a:bodyPr wrap="none" anchor="ctr"/>
          <a:lstStyle/>
          <a:p>
            <a:endParaRPr lang="en-US"/>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4041"/>
                                        </p:tgtEl>
                                        <p:attrNameLst>
                                          <p:attrName>style.visibility</p:attrName>
                                        </p:attrNameLst>
                                      </p:cBhvr>
                                      <p:to>
                                        <p:strVal val="visible"/>
                                      </p:to>
                                    </p:set>
                                    <p:anim calcmode="lin" valueType="num">
                                      <p:cBhvr additive="base">
                                        <p:cTn id="7" dur="500" fill="hold"/>
                                        <p:tgtEl>
                                          <p:spTgt spid="44041"/>
                                        </p:tgtEl>
                                        <p:attrNameLst>
                                          <p:attrName>ppt_x</p:attrName>
                                        </p:attrNameLst>
                                      </p:cBhvr>
                                      <p:tavLst>
                                        <p:tav tm="0">
                                          <p:val>
                                            <p:strVal val="#ppt_x"/>
                                          </p:val>
                                        </p:tav>
                                        <p:tav tm="100000">
                                          <p:val>
                                            <p:strVal val="#ppt_x"/>
                                          </p:val>
                                        </p:tav>
                                      </p:tavLst>
                                    </p:anim>
                                    <p:anim calcmode="lin" valueType="num">
                                      <p:cBhvr additive="base">
                                        <p:cTn id="8" dur="500" fill="hold"/>
                                        <p:tgtEl>
                                          <p:spTgt spid="4404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4043"/>
                                        </p:tgtEl>
                                        <p:attrNameLst>
                                          <p:attrName>style.visibility</p:attrName>
                                        </p:attrNameLst>
                                      </p:cBhvr>
                                      <p:to>
                                        <p:strVal val="visible"/>
                                      </p:to>
                                    </p:set>
                                    <p:anim calcmode="lin" valueType="num">
                                      <p:cBhvr additive="base">
                                        <p:cTn id="13" dur="500" fill="hold"/>
                                        <p:tgtEl>
                                          <p:spTgt spid="44043"/>
                                        </p:tgtEl>
                                        <p:attrNameLst>
                                          <p:attrName>ppt_x</p:attrName>
                                        </p:attrNameLst>
                                      </p:cBhvr>
                                      <p:tavLst>
                                        <p:tav tm="0">
                                          <p:val>
                                            <p:strVal val="#ppt_x"/>
                                          </p:val>
                                        </p:tav>
                                        <p:tav tm="100000">
                                          <p:val>
                                            <p:strVal val="#ppt_x"/>
                                          </p:val>
                                        </p:tav>
                                      </p:tavLst>
                                    </p:anim>
                                    <p:anim calcmode="lin" valueType="num">
                                      <p:cBhvr additive="base">
                                        <p:cTn id="14" dur="500" fill="hold"/>
                                        <p:tgtEl>
                                          <p:spTgt spid="4404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grpId="1" nodeType="clickEffect">
                                  <p:stCondLst>
                                    <p:cond delay="0"/>
                                  </p:stCondLst>
                                  <p:childTnLst>
                                    <p:anim calcmode="lin" valueType="num">
                                      <p:cBhvr additive="base">
                                        <p:cTn id="18" dur="500"/>
                                        <p:tgtEl>
                                          <p:spTgt spid="44043"/>
                                        </p:tgtEl>
                                        <p:attrNameLst>
                                          <p:attrName>ppt_x</p:attrName>
                                        </p:attrNameLst>
                                      </p:cBhvr>
                                      <p:tavLst>
                                        <p:tav tm="0">
                                          <p:val>
                                            <p:strVal val="ppt_x"/>
                                          </p:val>
                                        </p:tav>
                                        <p:tav tm="100000">
                                          <p:val>
                                            <p:strVal val="ppt_x"/>
                                          </p:val>
                                        </p:tav>
                                      </p:tavLst>
                                    </p:anim>
                                    <p:anim calcmode="lin" valueType="num">
                                      <p:cBhvr additive="base">
                                        <p:cTn id="19" dur="500"/>
                                        <p:tgtEl>
                                          <p:spTgt spid="44043"/>
                                        </p:tgtEl>
                                        <p:attrNameLst>
                                          <p:attrName>ppt_y</p:attrName>
                                        </p:attrNameLst>
                                      </p:cBhvr>
                                      <p:tavLst>
                                        <p:tav tm="0">
                                          <p:val>
                                            <p:strVal val="ppt_y"/>
                                          </p:val>
                                        </p:tav>
                                        <p:tav tm="100000">
                                          <p:val>
                                            <p:strVal val="1+ppt_h/2"/>
                                          </p:val>
                                        </p:tav>
                                      </p:tavLst>
                                    </p:anim>
                                    <p:set>
                                      <p:cBhvr>
                                        <p:cTn id="20" dur="1" fill="hold">
                                          <p:stCondLst>
                                            <p:cond delay="499"/>
                                          </p:stCondLst>
                                        </p:cTn>
                                        <p:tgtEl>
                                          <p:spTgt spid="44043"/>
                                        </p:tgtEl>
                                        <p:attrNameLst>
                                          <p:attrName>style.visibility</p:attrName>
                                        </p:attrNameLst>
                                      </p:cBhvr>
                                      <p:to>
                                        <p:strVal val="hidden"/>
                                      </p:to>
                                    </p:set>
                                  </p:childTnLst>
                                </p:cTn>
                              </p:par>
                              <p:par>
                                <p:cTn id="21" presetID="2" presetClass="exit" presetSubtype="4" fill="hold" nodeType="withEffect">
                                  <p:stCondLst>
                                    <p:cond delay="0"/>
                                  </p:stCondLst>
                                  <p:childTnLst>
                                    <p:anim calcmode="lin" valueType="num">
                                      <p:cBhvr additive="base">
                                        <p:cTn id="22" dur="500"/>
                                        <p:tgtEl>
                                          <p:spTgt spid="44041"/>
                                        </p:tgtEl>
                                        <p:attrNameLst>
                                          <p:attrName>ppt_x</p:attrName>
                                        </p:attrNameLst>
                                      </p:cBhvr>
                                      <p:tavLst>
                                        <p:tav tm="0">
                                          <p:val>
                                            <p:strVal val="ppt_x"/>
                                          </p:val>
                                        </p:tav>
                                        <p:tav tm="100000">
                                          <p:val>
                                            <p:strVal val="ppt_x"/>
                                          </p:val>
                                        </p:tav>
                                      </p:tavLst>
                                    </p:anim>
                                    <p:anim calcmode="lin" valueType="num">
                                      <p:cBhvr additive="base">
                                        <p:cTn id="23" dur="500"/>
                                        <p:tgtEl>
                                          <p:spTgt spid="44041"/>
                                        </p:tgtEl>
                                        <p:attrNameLst>
                                          <p:attrName>ppt_y</p:attrName>
                                        </p:attrNameLst>
                                      </p:cBhvr>
                                      <p:tavLst>
                                        <p:tav tm="0">
                                          <p:val>
                                            <p:strVal val="ppt_y"/>
                                          </p:val>
                                        </p:tav>
                                        <p:tav tm="100000">
                                          <p:val>
                                            <p:strVal val="1+ppt_h/2"/>
                                          </p:val>
                                        </p:tav>
                                      </p:tavLst>
                                    </p:anim>
                                    <p:set>
                                      <p:cBhvr>
                                        <p:cTn id="24" dur="1" fill="hold">
                                          <p:stCondLst>
                                            <p:cond delay="499"/>
                                          </p:stCondLst>
                                        </p:cTn>
                                        <p:tgtEl>
                                          <p:spTgt spid="44041"/>
                                        </p:tgtEl>
                                        <p:attrNameLst>
                                          <p:attrName>style.visibility</p:attrName>
                                        </p:attrNameLst>
                                      </p:cBhvr>
                                      <p:to>
                                        <p:strVal val="hidden"/>
                                      </p:to>
                                    </p:set>
                                  </p:childTnLst>
                                </p:cTn>
                              </p:par>
                              <p:par>
                                <p:cTn id="25" presetID="2" presetClass="entr" presetSubtype="4" fill="hold" grpId="0" nodeType="withEffect">
                                  <p:stCondLst>
                                    <p:cond delay="0"/>
                                  </p:stCondLst>
                                  <p:childTnLst>
                                    <p:set>
                                      <p:cBhvr>
                                        <p:cTn id="26" dur="1" fill="hold">
                                          <p:stCondLst>
                                            <p:cond delay="0"/>
                                          </p:stCondLst>
                                        </p:cTn>
                                        <p:tgtEl>
                                          <p:spTgt spid="44036">
                                            <p:txEl>
                                              <p:pRg st="0" end="0"/>
                                            </p:txEl>
                                          </p:spTgt>
                                        </p:tgtEl>
                                        <p:attrNameLst>
                                          <p:attrName>style.visibility</p:attrName>
                                        </p:attrNameLst>
                                      </p:cBhvr>
                                      <p:to>
                                        <p:strVal val="visible"/>
                                      </p:to>
                                    </p:set>
                                    <p:anim calcmode="lin" valueType="num">
                                      <p:cBhvr additive="base">
                                        <p:cTn id="27" dur="500" fill="hold"/>
                                        <p:tgtEl>
                                          <p:spTgt spid="44036">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4036">
                                            <p:txEl>
                                              <p:pRg st="0" end="0"/>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4036">
                                            <p:txEl>
                                              <p:pRg st="1" end="1"/>
                                            </p:txEl>
                                          </p:spTgt>
                                        </p:tgtEl>
                                        <p:attrNameLst>
                                          <p:attrName>style.visibility</p:attrName>
                                        </p:attrNameLst>
                                      </p:cBhvr>
                                      <p:to>
                                        <p:strVal val="visible"/>
                                      </p:to>
                                    </p:set>
                                    <p:anim calcmode="lin" valueType="num">
                                      <p:cBhvr additive="base">
                                        <p:cTn id="31" dur="500" fill="hold"/>
                                        <p:tgtEl>
                                          <p:spTgt spid="44036">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4036">
                                            <p:txEl>
                                              <p:pRg st="1" end="1"/>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44036">
                                            <p:txEl>
                                              <p:pRg st="2" end="2"/>
                                            </p:txEl>
                                          </p:spTgt>
                                        </p:tgtEl>
                                        <p:attrNameLst>
                                          <p:attrName>style.visibility</p:attrName>
                                        </p:attrNameLst>
                                      </p:cBhvr>
                                      <p:to>
                                        <p:strVal val="visible"/>
                                      </p:to>
                                    </p:set>
                                    <p:anim calcmode="lin" valueType="num">
                                      <p:cBhvr additive="base">
                                        <p:cTn id="35" dur="500" fill="hold"/>
                                        <p:tgtEl>
                                          <p:spTgt spid="44036">
                                            <p:txEl>
                                              <p:pRg st="2" end="2"/>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4036">
                                            <p:txEl>
                                              <p:pRg st="2" end="2"/>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44036">
                                            <p:txEl>
                                              <p:pRg st="3" end="3"/>
                                            </p:txEl>
                                          </p:spTgt>
                                        </p:tgtEl>
                                        <p:attrNameLst>
                                          <p:attrName>style.visibility</p:attrName>
                                        </p:attrNameLst>
                                      </p:cBhvr>
                                      <p:to>
                                        <p:strVal val="visible"/>
                                      </p:to>
                                    </p:set>
                                    <p:anim calcmode="lin" valueType="num">
                                      <p:cBhvr additive="base">
                                        <p:cTn id="39" dur="500" fill="hold"/>
                                        <p:tgtEl>
                                          <p:spTgt spid="44036">
                                            <p:txEl>
                                              <p:pRg st="3" end="3"/>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44036">
                                            <p:txEl>
                                              <p:pRg st="3" end="3"/>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44036">
                                            <p:txEl>
                                              <p:pRg st="4" end="4"/>
                                            </p:txEl>
                                          </p:spTgt>
                                        </p:tgtEl>
                                        <p:attrNameLst>
                                          <p:attrName>style.visibility</p:attrName>
                                        </p:attrNameLst>
                                      </p:cBhvr>
                                      <p:to>
                                        <p:strVal val="visible"/>
                                      </p:to>
                                    </p:set>
                                    <p:anim calcmode="lin" valueType="num">
                                      <p:cBhvr additive="base">
                                        <p:cTn id="43" dur="500" fill="hold"/>
                                        <p:tgtEl>
                                          <p:spTgt spid="44036">
                                            <p:txEl>
                                              <p:pRg st="4" end="4"/>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4036">
                                            <p:txEl>
                                              <p:pRg st="4" end="4"/>
                                            </p:tx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44036">
                                            <p:txEl>
                                              <p:pRg st="5" end="5"/>
                                            </p:txEl>
                                          </p:spTgt>
                                        </p:tgtEl>
                                        <p:attrNameLst>
                                          <p:attrName>style.visibility</p:attrName>
                                        </p:attrNameLst>
                                      </p:cBhvr>
                                      <p:to>
                                        <p:strVal val="visible"/>
                                      </p:to>
                                    </p:set>
                                    <p:anim calcmode="lin" valueType="num">
                                      <p:cBhvr additive="base">
                                        <p:cTn id="47" dur="500" fill="hold"/>
                                        <p:tgtEl>
                                          <p:spTgt spid="44036">
                                            <p:txEl>
                                              <p:pRg st="5" end="5"/>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44036">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6" grpId="0" build="p"/>
      <p:bldP spid="44043" grpId="0" animBg="1"/>
      <p:bldP spid="44043" grpId="1"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Number Placeholder 5"/>
          <p:cNvSpPr>
            <a:spLocks noGrp="1"/>
          </p:cNvSpPr>
          <p:nvPr>
            <p:ph type="sldNum" sz="quarter" idx="12"/>
          </p:nvPr>
        </p:nvSpPr>
        <p:spPr bwMode="auto">
          <a:xfrm>
            <a:off x="6553200" y="6248400"/>
            <a:ext cx="2133600" cy="457200"/>
          </a:xfrm>
          <a:noFill/>
          <a:ln>
            <a:miter lim="800000"/>
            <a:headEnd/>
            <a:tailEnd/>
          </a:ln>
        </p:spPr>
        <p:txBody>
          <a:bodyPr/>
          <a:lstStyle/>
          <a:p>
            <a:fld id="{A9558747-6FF8-49F9-83E8-17127E240B46}" type="slidenum">
              <a:rPr lang="en-US">
                <a:latin typeface="Verdana" pitchFamily="34" charset="0"/>
              </a:rPr>
              <a:pPr/>
              <a:t>31</a:t>
            </a:fld>
            <a:endParaRPr lang="en-US">
              <a:latin typeface="Verdana" pitchFamily="34" charset="0"/>
            </a:endParaRPr>
          </a:p>
        </p:txBody>
      </p:sp>
      <p:sp>
        <p:nvSpPr>
          <p:cNvPr id="43011" name="Rectangle 2"/>
          <p:cNvSpPr>
            <a:spLocks noGrp="1" noChangeArrowheads="1"/>
          </p:cNvSpPr>
          <p:nvPr>
            <p:ph type="title" idx="4294967295"/>
          </p:nvPr>
        </p:nvSpPr>
        <p:spPr>
          <a:xfrm>
            <a:off x="914400" y="381000"/>
            <a:ext cx="7315200" cy="865188"/>
          </a:xfrm>
        </p:spPr>
        <p:txBody>
          <a:bodyPr anchor="b">
            <a:normAutofit fontScale="90000"/>
          </a:bodyPr>
          <a:lstStyle/>
          <a:p>
            <a:pPr eaLnBrk="1" hangingPunct="1"/>
            <a:r>
              <a:rPr lang="en-US" sz="3500" smtClean="0">
                <a:effectLst>
                  <a:outerShdw blurRad="38100" dist="38100" dir="2700000" algn="tl">
                    <a:srgbClr val="0064E2"/>
                  </a:outerShdw>
                </a:effectLst>
                <a:ea typeface="ＭＳ Ｐゴシック" charset="-128"/>
              </a:rPr>
              <a:t>Triage Categories</a:t>
            </a:r>
            <a:br>
              <a:rPr lang="en-US" sz="3500" smtClean="0">
                <a:effectLst>
                  <a:outerShdw blurRad="38100" dist="38100" dir="2700000" algn="tl">
                    <a:srgbClr val="0064E2"/>
                  </a:outerShdw>
                </a:effectLst>
                <a:ea typeface="ＭＳ Ｐゴシック" charset="-128"/>
              </a:rPr>
            </a:br>
            <a:r>
              <a:rPr lang="en-US" sz="3500" smtClean="0">
                <a:effectLst>
                  <a:outerShdw blurRad="38100" dist="38100" dir="2700000" algn="tl">
                    <a:srgbClr val="0064E2"/>
                  </a:outerShdw>
                </a:effectLst>
                <a:ea typeface="ＭＳ Ｐゴシック" charset="-128"/>
              </a:rPr>
              <a:t>ID-MED</a:t>
            </a:r>
          </a:p>
        </p:txBody>
      </p:sp>
      <p:sp>
        <p:nvSpPr>
          <p:cNvPr id="733187" name="Rectangle 3"/>
          <p:cNvSpPr>
            <a:spLocks noGrp="1" noChangeArrowheads="1"/>
          </p:cNvSpPr>
          <p:nvPr>
            <p:ph type="body" idx="4294967295"/>
          </p:nvPr>
        </p:nvSpPr>
        <p:spPr>
          <a:xfrm>
            <a:off x="609600" y="2057400"/>
            <a:ext cx="7620000" cy="3962400"/>
          </a:xfrm>
        </p:spPr>
        <p:txBody>
          <a:bodyPr>
            <a:normAutofit fontScale="92500" lnSpcReduction="10000"/>
          </a:bodyPr>
          <a:lstStyle/>
          <a:p>
            <a:pPr eaLnBrk="1" hangingPunct="1">
              <a:lnSpc>
                <a:spcPct val="90000"/>
              </a:lnSpc>
              <a:buFont typeface="Wingdings" pitchFamily="2" charset="2"/>
              <a:buChar char="n"/>
            </a:pPr>
            <a:r>
              <a:rPr lang="en-US" sz="4500" dirty="0" smtClean="0">
                <a:solidFill>
                  <a:srgbClr val="FF0000"/>
                </a:solidFill>
                <a:effectLst>
                  <a:outerShdw blurRad="38100" dist="38100" dir="2700000" algn="tl">
                    <a:srgbClr val="FFFFFF"/>
                  </a:outerShdw>
                </a:effectLst>
                <a:ea typeface="ＭＳ Ｐゴシック" charset="-128"/>
              </a:rPr>
              <a:t>Immediate</a:t>
            </a:r>
          </a:p>
          <a:p>
            <a:pPr eaLnBrk="1" hangingPunct="1">
              <a:lnSpc>
                <a:spcPct val="90000"/>
              </a:lnSpc>
              <a:buFont typeface="Wingdings" pitchFamily="2" charset="2"/>
              <a:buChar char="n"/>
            </a:pPr>
            <a:r>
              <a:rPr lang="en-US" sz="4500" dirty="0" smtClean="0">
                <a:solidFill>
                  <a:srgbClr val="FFFF00"/>
                </a:solidFill>
                <a:effectLst>
                  <a:outerShdw blurRad="38100" dist="38100" dir="2700000" algn="tl">
                    <a:srgbClr val="FFFFFF"/>
                  </a:outerShdw>
                </a:effectLst>
                <a:ea typeface="ＭＳ Ｐゴシック" charset="-128"/>
              </a:rPr>
              <a:t>Delayed</a:t>
            </a:r>
          </a:p>
          <a:p>
            <a:pPr eaLnBrk="1" hangingPunct="1">
              <a:lnSpc>
                <a:spcPct val="90000"/>
              </a:lnSpc>
              <a:buFont typeface="Wingdings" pitchFamily="2" charset="2"/>
              <a:buChar char="n"/>
            </a:pPr>
            <a:r>
              <a:rPr lang="en-US" sz="4500" dirty="0" smtClean="0">
                <a:solidFill>
                  <a:srgbClr val="00FF00"/>
                </a:solidFill>
                <a:effectLst>
                  <a:outerShdw blurRad="38100" dist="38100" dir="2700000" algn="tl">
                    <a:srgbClr val="FFFFFF"/>
                  </a:outerShdw>
                </a:effectLst>
                <a:ea typeface="ＭＳ Ｐゴシック" charset="-128"/>
              </a:rPr>
              <a:t>Minimal</a:t>
            </a:r>
          </a:p>
          <a:p>
            <a:pPr eaLnBrk="1" hangingPunct="1">
              <a:lnSpc>
                <a:spcPct val="90000"/>
              </a:lnSpc>
              <a:buFont typeface="Wingdings" pitchFamily="2" charset="2"/>
              <a:buChar char="n"/>
            </a:pPr>
            <a:r>
              <a:rPr lang="en-US" sz="4500" dirty="0" smtClean="0">
                <a:solidFill>
                  <a:srgbClr val="C0C0C0"/>
                </a:solidFill>
                <a:effectLst>
                  <a:outerShdw blurRad="38100" dist="38100" dir="2700000" algn="tl">
                    <a:srgbClr val="FFFFFF"/>
                  </a:outerShdw>
                </a:effectLst>
                <a:ea typeface="ＭＳ Ｐゴシック" charset="-128"/>
              </a:rPr>
              <a:t>Expectant</a:t>
            </a:r>
          </a:p>
          <a:p>
            <a:pPr eaLnBrk="1" hangingPunct="1">
              <a:lnSpc>
                <a:spcPct val="90000"/>
              </a:lnSpc>
              <a:buFont typeface="Wingdings" pitchFamily="2" charset="2"/>
              <a:buChar char="n"/>
            </a:pPr>
            <a:r>
              <a:rPr lang="en-US" sz="4500" dirty="0" smtClean="0">
                <a:solidFill>
                  <a:srgbClr val="000000"/>
                </a:solidFill>
                <a:effectLst>
                  <a:outerShdw blurRad="38100" dist="38100" dir="2700000" algn="tl">
                    <a:srgbClr val="FFFFFF"/>
                  </a:outerShdw>
                </a:effectLst>
                <a:ea typeface="ＭＳ Ｐゴシック" charset="-128"/>
              </a:rPr>
              <a:t>Dead </a:t>
            </a:r>
          </a:p>
          <a:p>
            <a:pPr lvl="2">
              <a:lnSpc>
                <a:spcPct val="90000"/>
              </a:lnSpc>
              <a:buFont typeface="Wingdings" pitchFamily="2" charset="2"/>
              <a:buChar char="n"/>
            </a:pPr>
            <a:r>
              <a:rPr lang="en-US" sz="3900" dirty="0" smtClean="0">
                <a:solidFill>
                  <a:srgbClr val="000000"/>
                </a:solidFill>
                <a:effectLst>
                  <a:outerShdw blurRad="38100" dist="38100" dir="2700000" algn="tl">
                    <a:srgbClr val="FFFFFF"/>
                  </a:outerShdw>
                </a:effectLst>
                <a:ea typeface="ＭＳ Ｐゴシック" charset="-128"/>
              </a:rPr>
              <a:t>(Ribbon/Tag may be black or zebra-striped)</a:t>
            </a: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5"/>
          <p:cNvSpPr>
            <a:spLocks noGrp="1"/>
          </p:cNvSpPr>
          <p:nvPr>
            <p:ph type="sldNum" sz="quarter" idx="12"/>
          </p:nvPr>
        </p:nvSpPr>
        <p:spPr>
          <a:xfrm>
            <a:off x="6553200" y="6248400"/>
            <a:ext cx="2133600" cy="457200"/>
          </a:xfrm>
          <a:noFill/>
        </p:spPr>
        <p:txBody>
          <a:bodyPr/>
          <a:lstStyle/>
          <a:p>
            <a:fld id="{AA47721B-FCD4-4374-9512-686BCC747608}" type="slidenum">
              <a:rPr lang="en-US">
                <a:latin typeface="Verdana" pitchFamily="34" charset="0"/>
              </a:rPr>
              <a:pPr/>
              <a:t>32</a:t>
            </a:fld>
            <a:endParaRPr lang="en-US">
              <a:latin typeface="Verdana" pitchFamily="34" charset="0"/>
            </a:endParaRPr>
          </a:p>
        </p:txBody>
      </p:sp>
      <p:sp>
        <p:nvSpPr>
          <p:cNvPr id="24579" name="Rectangle 10"/>
          <p:cNvSpPr>
            <a:spLocks noGrp="1" noChangeArrowheads="1"/>
          </p:cNvSpPr>
          <p:nvPr>
            <p:ph type="title"/>
          </p:nvPr>
        </p:nvSpPr>
        <p:spPr>
          <a:xfrm>
            <a:off x="457200" y="277813"/>
            <a:ext cx="8229600" cy="865187"/>
          </a:xfrm>
        </p:spPr>
        <p:txBody>
          <a:bodyPr anchor="b"/>
          <a:lstStyle/>
          <a:p>
            <a:pPr eaLnBrk="1" hangingPunct="1"/>
            <a:r>
              <a:rPr lang="en-US" b="1" smtClean="0">
                <a:solidFill>
                  <a:schemeClr val="tx1"/>
                </a:solidFill>
              </a:rPr>
              <a:t>Dead</a:t>
            </a:r>
          </a:p>
        </p:txBody>
      </p:sp>
      <p:sp>
        <p:nvSpPr>
          <p:cNvPr id="24580" name="Rectangle 11"/>
          <p:cNvSpPr>
            <a:spLocks noGrp="1" noChangeArrowheads="1"/>
          </p:cNvSpPr>
          <p:nvPr>
            <p:ph type="body" idx="1"/>
          </p:nvPr>
        </p:nvSpPr>
        <p:spPr/>
        <p:txBody>
          <a:bodyPr>
            <a:normAutofit lnSpcReduction="10000"/>
          </a:bodyPr>
          <a:lstStyle/>
          <a:p>
            <a:pPr eaLnBrk="1" hangingPunct="1"/>
            <a:r>
              <a:rPr lang="en-US" sz="2700" dirty="0" smtClean="0"/>
              <a:t>Patient not breathing after opening airway</a:t>
            </a:r>
          </a:p>
          <a:p>
            <a:pPr lvl="1" eaLnBrk="1" hangingPunct="1"/>
            <a:r>
              <a:rPr lang="en-US" dirty="0" smtClean="0"/>
              <a:t>In Children, consider two rescue breaths </a:t>
            </a:r>
          </a:p>
          <a:p>
            <a:pPr lvl="1" eaLnBrk="1" hangingPunct="1"/>
            <a:r>
              <a:rPr lang="en-US" dirty="0" smtClean="0"/>
              <a:t>If still not breathing must tag as dead</a:t>
            </a:r>
          </a:p>
          <a:p>
            <a:pPr eaLnBrk="1" hangingPunct="1"/>
            <a:r>
              <a:rPr lang="en-US" sz="2700" dirty="0" smtClean="0"/>
              <a:t>Tag/ribbon dead patients to prevent re-triage</a:t>
            </a:r>
          </a:p>
          <a:p>
            <a:pPr eaLnBrk="1" hangingPunct="1"/>
            <a:r>
              <a:rPr lang="en-US" sz="2700" dirty="0" smtClean="0"/>
              <a:t>Do not move</a:t>
            </a:r>
          </a:p>
          <a:p>
            <a:pPr lvl="1" eaLnBrk="1" hangingPunct="1"/>
            <a:r>
              <a:rPr lang="en-US" dirty="0" smtClean="0"/>
              <a:t>Except to obtain access to live patients</a:t>
            </a:r>
          </a:p>
          <a:p>
            <a:pPr lvl="1" eaLnBrk="1" hangingPunct="1"/>
            <a:r>
              <a:rPr lang="en-US" dirty="0" smtClean="0"/>
              <a:t>Avoid destruction of evidence</a:t>
            </a:r>
          </a:p>
          <a:p>
            <a:pPr eaLnBrk="1" hangingPunct="1"/>
            <a:r>
              <a:rPr lang="en-US" sz="2700" dirty="0" smtClean="0"/>
              <a:t>If breathing conduct the next assessment</a:t>
            </a: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6"/>
          <p:cNvSpPr>
            <a:spLocks noGrp="1"/>
          </p:cNvSpPr>
          <p:nvPr>
            <p:ph type="sldNum" sz="quarter" idx="12"/>
          </p:nvPr>
        </p:nvSpPr>
        <p:spPr>
          <a:xfrm>
            <a:off x="6553200" y="6248400"/>
            <a:ext cx="2133600" cy="457200"/>
          </a:xfrm>
          <a:noFill/>
        </p:spPr>
        <p:txBody>
          <a:bodyPr/>
          <a:lstStyle/>
          <a:p>
            <a:fld id="{26F624A1-4F87-48C7-B2D0-B6959C737AA0}" type="slidenum">
              <a:rPr lang="en-US">
                <a:latin typeface="Verdana" pitchFamily="34" charset="0"/>
              </a:rPr>
              <a:pPr/>
              <a:t>33</a:t>
            </a:fld>
            <a:endParaRPr lang="en-US">
              <a:latin typeface="Verdana" pitchFamily="34" charset="0"/>
            </a:endParaRPr>
          </a:p>
        </p:txBody>
      </p:sp>
      <p:sp>
        <p:nvSpPr>
          <p:cNvPr id="25603" name="Rectangle 2"/>
          <p:cNvSpPr>
            <a:spLocks noGrp="1" noChangeArrowheads="1"/>
          </p:cNvSpPr>
          <p:nvPr>
            <p:ph type="title"/>
          </p:nvPr>
        </p:nvSpPr>
        <p:spPr>
          <a:xfrm>
            <a:off x="457200" y="277813"/>
            <a:ext cx="8229600" cy="788987"/>
          </a:xfrm>
        </p:spPr>
        <p:txBody>
          <a:bodyPr anchor="b"/>
          <a:lstStyle/>
          <a:p>
            <a:pPr eaLnBrk="1" hangingPunct="1"/>
            <a:r>
              <a:rPr lang="en-US" b="1" smtClean="0">
                <a:solidFill>
                  <a:srgbClr val="FF0000"/>
                </a:solidFill>
              </a:rPr>
              <a:t>Immediate</a:t>
            </a:r>
          </a:p>
        </p:txBody>
      </p:sp>
      <p:sp>
        <p:nvSpPr>
          <p:cNvPr id="25604" name="Rectangle 4"/>
          <p:cNvSpPr>
            <a:spLocks noGrp="1" noChangeArrowheads="1"/>
          </p:cNvSpPr>
          <p:nvPr>
            <p:ph type="body" idx="1"/>
          </p:nvPr>
        </p:nvSpPr>
        <p:spPr>
          <a:xfrm>
            <a:off x="228600" y="1905000"/>
            <a:ext cx="4876800" cy="4530725"/>
          </a:xfrm>
        </p:spPr>
        <p:txBody>
          <a:bodyPr>
            <a:normAutofit/>
          </a:bodyPr>
          <a:lstStyle/>
          <a:p>
            <a:pPr eaLnBrk="1" hangingPunct="1"/>
            <a:r>
              <a:rPr lang="en-US" sz="2700" dirty="0" smtClean="0"/>
              <a:t>Serious injuries</a:t>
            </a:r>
          </a:p>
          <a:p>
            <a:pPr eaLnBrk="1" hangingPunct="1"/>
            <a:r>
              <a:rPr lang="en-US" sz="2700" dirty="0" smtClean="0"/>
              <a:t>Immediately life threatening problems</a:t>
            </a:r>
          </a:p>
          <a:p>
            <a:pPr eaLnBrk="1" hangingPunct="1"/>
            <a:r>
              <a:rPr lang="en-US" sz="2700" dirty="0" smtClean="0"/>
              <a:t>High potential for survival</a:t>
            </a:r>
          </a:p>
          <a:p>
            <a:pPr eaLnBrk="1" hangingPunct="1"/>
            <a:r>
              <a:rPr lang="en-US" sz="2700" dirty="0" smtClean="0"/>
              <a:t>Examples</a:t>
            </a:r>
          </a:p>
          <a:p>
            <a:pPr lvl="1" eaLnBrk="1" hangingPunct="1"/>
            <a:r>
              <a:rPr lang="en-US" dirty="0" smtClean="0"/>
              <a:t>Tension </a:t>
            </a:r>
            <a:r>
              <a:rPr lang="en-US" dirty="0" err="1" smtClean="0"/>
              <a:t>pneumothorax</a:t>
            </a:r>
            <a:endParaRPr lang="en-US" dirty="0" smtClean="0"/>
          </a:p>
          <a:p>
            <a:pPr lvl="1" eaLnBrk="1" hangingPunct="1"/>
            <a:r>
              <a:rPr lang="en-US" dirty="0" smtClean="0"/>
              <a:t>Exposure to nerve agent</a:t>
            </a:r>
            <a:endParaRPr lang="en-US" sz="2200" dirty="0" smtClean="0"/>
          </a:p>
          <a:p>
            <a:pPr lvl="2" eaLnBrk="1" hangingPunct="1"/>
            <a:r>
              <a:rPr lang="en-US" sz="2400" dirty="0" smtClean="0"/>
              <a:t>Severe shortness of breath or seizures</a:t>
            </a:r>
          </a:p>
        </p:txBody>
      </p:sp>
      <p:pic>
        <p:nvPicPr>
          <p:cNvPr id="25605" name="Picture 6" descr="chest wound"/>
          <p:cNvPicPr>
            <a:picLocks noGrp="1" noChangeAspect="1" noChangeArrowheads="1"/>
          </p:cNvPicPr>
          <p:nvPr>
            <p:ph sz="half" idx="4294967295"/>
          </p:nvPr>
        </p:nvPicPr>
        <p:blipFill>
          <a:blip r:embed="rId3"/>
          <a:srcRect/>
          <a:stretch>
            <a:fillRect/>
          </a:stretch>
        </p:blipFill>
        <p:spPr>
          <a:xfrm>
            <a:off x="4419601" y="392721"/>
            <a:ext cx="4724400" cy="2974159"/>
          </a:xfrm>
          <a:noFill/>
          <a:ln w="38100">
            <a:solidFill>
              <a:srgbClr val="FF9900"/>
            </a:solidFill>
          </a:ln>
        </p:spPr>
      </p:pic>
      <p:sp>
        <p:nvSpPr>
          <p:cNvPr id="737287" name="Text Box 7"/>
          <p:cNvSpPr txBox="1">
            <a:spLocks noChangeArrowheads="1"/>
          </p:cNvSpPr>
          <p:nvPr/>
        </p:nvSpPr>
        <p:spPr bwMode="auto">
          <a:xfrm>
            <a:off x="5029200" y="3505200"/>
            <a:ext cx="4114800" cy="274638"/>
          </a:xfrm>
          <a:prstGeom prst="rect">
            <a:avLst/>
          </a:prstGeom>
          <a:noFill/>
          <a:ln w="38100">
            <a:noFill/>
            <a:miter lim="800000"/>
            <a:headEnd/>
            <a:tailEnd/>
          </a:ln>
          <a:effectLst/>
        </p:spPr>
        <p:txBody>
          <a:bodyPr>
            <a:spAutoFit/>
          </a:bodyPr>
          <a:lstStyle/>
          <a:p>
            <a:pPr marL="342900" indent="-342900" eaLnBrk="1" hangingPunct="1">
              <a:spcBef>
                <a:spcPct val="50000"/>
              </a:spcBef>
              <a:defRPr/>
            </a:pPr>
            <a:r>
              <a:rPr lang="en-US" sz="1200" dirty="0">
                <a:effectLst>
                  <a:outerShdw blurRad="38100" dist="38100" dir="2700000" algn="tl">
                    <a:srgbClr val="C0C0C0"/>
                  </a:outerShdw>
                </a:effectLst>
                <a:latin typeface="Arial" charset="0"/>
              </a:rPr>
              <a:t>Photo Source: </a:t>
            </a:r>
            <a:r>
              <a:rPr lang="en-US" sz="1200" dirty="0">
                <a:effectLst>
                  <a:outerShdw blurRad="38100" dist="38100" dir="2700000" algn="tl">
                    <a:srgbClr val="C0C0C0"/>
                  </a:outerShdw>
                </a:effectLst>
                <a:latin typeface="Arial" charset="0"/>
                <a:hlinkClick r:id="rId4"/>
              </a:rPr>
              <a:t>www.swsahs.nsw.gov.au</a:t>
            </a:r>
            <a:r>
              <a:rPr lang="en-US" sz="1200" dirty="0">
                <a:effectLst>
                  <a:outerShdw blurRad="38100" dist="38100" dir="2700000" algn="tl">
                    <a:srgbClr val="C0C0C0"/>
                  </a:outerShdw>
                </a:effectLst>
                <a:latin typeface="Arial" charset="0"/>
              </a:rPr>
              <a:t> Public Domain</a:t>
            </a: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2"/>
          <p:cNvSpPr>
            <a:spLocks noGrp="1" noChangeArrowheads="1"/>
          </p:cNvSpPr>
          <p:nvPr>
            <p:ph type="title"/>
          </p:nvPr>
        </p:nvSpPr>
        <p:spPr>
          <a:xfrm>
            <a:off x="457200" y="277813"/>
            <a:ext cx="8229600" cy="788987"/>
          </a:xfrm>
        </p:spPr>
        <p:txBody>
          <a:bodyPr anchor="b"/>
          <a:lstStyle/>
          <a:p>
            <a:pPr eaLnBrk="1" hangingPunct="1"/>
            <a:r>
              <a:rPr lang="en-US" sz="4300" smtClean="0">
                <a:solidFill>
                  <a:srgbClr val="FF0000"/>
                </a:solidFill>
                <a:effectLst>
                  <a:outerShdw blurRad="38100" dist="38100" dir="2700000" algn="tl">
                    <a:srgbClr val="FFFFFF"/>
                  </a:outerShdw>
                </a:effectLst>
                <a:ea typeface="ＭＳ Ｐゴシック" charset="-128"/>
              </a:rPr>
              <a:t>Immediate</a:t>
            </a:r>
          </a:p>
        </p:txBody>
      </p:sp>
      <p:sp>
        <p:nvSpPr>
          <p:cNvPr id="49156" name="Rectangle 3"/>
          <p:cNvSpPr>
            <a:spLocks noGrp="1" noChangeArrowheads="1"/>
          </p:cNvSpPr>
          <p:nvPr>
            <p:ph idx="1"/>
          </p:nvPr>
        </p:nvSpPr>
        <p:spPr/>
        <p:txBody>
          <a:bodyPr/>
          <a:lstStyle/>
          <a:p>
            <a:pPr eaLnBrk="1" hangingPunct="1"/>
            <a:r>
              <a:rPr lang="en-US" dirty="0" smtClean="0">
                <a:effectLst>
                  <a:outerShdw blurRad="38100" dist="38100" dir="2700000" algn="tl">
                    <a:srgbClr val="0064E2"/>
                  </a:outerShdw>
                </a:effectLst>
                <a:ea typeface="ＭＳ Ｐゴシック" charset="-128"/>
              </a:rPr>
              <a:t>No to any of the following</a:t>
            </a:r>
          </a:p>
          <a:p>
            <a:pPr lvl="1" eaLnBrk="1" hangingPunct="1"/>
            <a:r>
              <a:rPr lang="en-US" dirty="0" smtClean="0">
                <a:effectLst>
                  <a:outerShdw blurRad="38100" dist="38100" dir="2700000" algn="tl">
                    <a:srgbClr val="0064E2"/>
                  </a:outerShdw>
                </a:effectLst>
                <a:ea typeface="ＭＳ Ｐゴシック" charset="-128"/>
              </a:rPr>
              <a:t>Follows commands or makes purposeful movements?</a:t>
            </a:r>
          </a:p>
          <a:p>
            <a:pPr lvl="1" eaLnBrk="1" hangingPunct="1"/>
            <a:r>
              <a:rPr lang="en-US" dirty="0" smtClean="0">
                <a:effectLst>
                  <a:outerShdw blurRad="38100" dist="38100" dir="2700000" algn="tl">
                    <a:srgbClr val="0064E2"/>
                  </a:outerShdw>
                </a:effectLst>
                <a:ea typeface="ＭＳ Ｐゴシック" charset="-128"/>
              </a:rPr>
              <a:t>Has a peripheral pulse?</a:t>
            </a:r>
          </a:p>
          <a:p>
            <a:pPr lvl="1" eaLnBrk="1" hangingPunct="1"/>
            <a:r>
              <a:rPr lang="en-US" dirty="0" smtClean="0">
                <a:effectLst>
                  <a:outerShdw blurRad="38100" dist="38100" dir="2700000" algn="tl">
                    <a:srgbClr val="0064E2"/>
                  </a:outerShdw>
                </a:effectLst>
                <a:ea typeface="ＭＳ Ｐゴシック" charset="-128"/>
              </a:rPr>
              <a:t>Not in respiratory distress?</a:t>
            </a:r>
          </a:p>
          <a:p>
            <a:pPr lvl="1" eaLnBrk="1" hangingPunct="1"/>
            <a:r>
              <a:rPr lang="en-US" dirty="0" smtClean="0">
                <a:effectLst>
                  <a:outerShdw blurRad="38100" dist="38100" dir="2700000" algn="tl">
                    <a:srgbClr val="0064E2"/>
                  </a:outerShdw>
                </a:effectLst>
                <a:ea typeface="ＭＳ Ｐゴシック" charset="-128"/>
              </a:rPr>
              <a:t>Hemorrhage is controlled?</a:t>
            </a:r>
          </a:p>
          <a:p>
            <a:pPr eaLnBrk="1" hangingPunct="1"/>
            <a:r>
              <a:rPr lang="en-US" dirty="0" smtClean="0">
                <a:effectLst>
                  <a:outerShdw blurRad="38100" dist="38100" dir="2700000" algn="tl">
                    <a:srgbClr val="0064E2"/>
                  </a:outerShdw>
                </a:effectLst>
                <a:ea typeface="ＭＳ Ｐゴシック" charset="-128"/>
              </a:rPr>
              <a:t>Likely to survive given available resources</a:t>
            </a:r>
          </a:p>
        </p:txBody>
      </p:sp>
      <p:sp>
        <p:nvSpPr>
          <p:cNvPr id="76801" name="Slide Number Placeholder 5"/>
          <p:cNvSpPr>
            <a:spLocks noGrp="1"/>
          </p:cNvSpPr>
          <p:nvPr>
            <p:ph type="sldNum" sz="quarter" idx="12"/>
          </p:nvPr>
        </p:nvSpPr>
        <p:spPr bwMode="auto">
          <a:xfrm>
            <a:off x="6553200" y="6248400"/>
            <a:ext cx="2133600" cy="457200"/>
          </a:xfrm>
          <a:noFill/>
          <a:ln>
            <a:miter lim="800000"/>
            <a:headEnd/>
            <a:tailEnd/>
          </a:ln>
        </p:spPr>
        <p:txBody>
          <a:bodyPr/>
          <a:lstStyle/>
          <a:p>
            <a:fld id="{29AFB815-E807-4886-9AAC-7DBCFD9103B2}" type="slidenum">
              <a:rPr lang="en-US">
                <a:latin typeface="Verdana" pitchFamily="34" charset="0"/>
              </a:rPr>
              <a:pPr/>
              <a:t>34</a:t>
            </a:fld>
            <a:endParaRPr lang="en-US">
              <a:latin typeface="Verdana" pitchFamily="34" charset="0"/>
            </a:endParaRP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924800" cy="1143000"/>
          </a:xfrm>
        </p:spPr>
        <p:txBody>
          <a:bodyPr>
            <a:normAutofit/>
          </a:bodyPr>
          <a:lstStyle/>
          <a:p>
            <a:r>
              <a:rPr lang="en-US" dirty="0" smtClean="0"/>
              <a:t>Mnemonic for Assess questions</a:t>
            </a:r>
            <a:endParaRPr lang="en-US" dirty="0"/>
          </a:p>
        </p:txBody>
      </p:sp>
      <p:sp>
        <p:nvSpPr>
          <p:cNvPr id="3" name="Content Placeholder 2"/>
          <p:cNvSpPr>
            <a:spLocks noGrp="1"/>
          </p:cNvSpPr>
          <p:nvPr>
            <p:ph idx="1"/>
          </p:nvPr>
        </p:nvSpPr>
        <p:spPr/>
        <p:txBody>
          <a:bodyPr/>
          <a:lstStyle/>
          <a:p>
            <a:r>
              <a:rPr lang="en-US" dirty="0" smtClean="0"/>
              <a:t>C – Follows </a:t>
            </a:r>
            <a:r>
              <a:rPr lang="en-US" u="sng" dirty="0" smtClean="0"/>
              <a:t>C</a:t>
            </a:r>
            <a:r>
              <a:rPr lang="en-US" dirty="0" smtClean="0"/>
              <a:t>ommands</a:t>
            </a:r>
          </a:p>
          <a:p>
            <a:r>
              <a:rPr lang="en-US" dirty="0" smtClean="0"/>
              <a:t>R – No </a:t>
            </a:r>
            <a:r>
              <a:rPr lang="en-US" u="sng" dirty="0" smtClean="0"/>
              <a:t>R</a:t>
            </a:r>
            <a:r>
              <a:rPr lang="en-US" dirty="0" smtClean="0"/>
              <a:t>espiratory Distress</a:t>
            </a:r>
          </a:p>
          <a:p>
            <a:r>
              <a:rPr lang="en-US" dirty="0" smtClean="0"/>
              <a:t>A – No (uncontrolled) </a:t>
            </a:r>
            <a:r>
              <a:rPr lang="en-US" u="sng" dirty="0" smtClean="0"/>
              <a:t>A</a:t>
            </a:r>
            <a:r>
              <a:rPr lang="en-US" dirty="0" smtClean="0"/>
              <a:t>rterial bleeding</a:t>
            </a:r>
          </a:p>
          <a:p>
            <a:r>
              <a:rPr lang="en-US" dirty="0" smtClean="0"/>
              <a:t>P – </a:t>
            </a:r>
            <a:r>
              <a:rPr lang="en-US" u="sng" dirty="0" smtClean="0"/>
              <a:t>P</a:t>
            </a:r>
            <a:r>
              <a:rPr lang="en-US" dirty="0" smtClean="0"/>
              <a:t>eripheral </a:t>
            </a:r>
            <a:r>
              <a:rPr lang="en-US" u="sng" dirty="0" smtClean="0"/>
              <a:t>P</a:t>
            </a:r>
            <a:r>
              <a:rPr lang="en-US" dirty="0" smtClean="0"/>
              <a:t>ulse Present</a:t>
            </a:r>
          </a:p>
          <a:p>
            <a:endParaRPr lang="en-US" dirty="0" smtClean="0"/>
          </a:p>
          <a:p>
            <a:r>
              <a:rPr lang="en-US" dirty="0" smtClean="0"/>
              <a:t>“Bad” answer to any one or more:  Pt. is either Red or Grey</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5"/>
          <p:cNvSpPr>
            <a:spLocks noGrp="1"/>
          </p:cNvSpPr>
          <p:nvPr>
            <p:ph type="sldNum" sz="quarter" idx="12"/>
          </p:nvPr>
        </p:nvSpPr>
        <p:spPr>
          <a:xfrm>
            <a:off x="6553200" y="6248400"/>
            <a:ext cx="2133600" cy="457200"/>
          </a:xfrm>
          <a:noFill/>
        </p:spPr>
        <p:txBody>
          <a:bodyPr/>
          <a:lstStyle/>
          <a:p>
            <a:fld id="{986436CB-0356-4CA4-AA0F-6E3CA6C1F688}" type="slidenum">
              <a:rPr lang="en-US">
                <a:latin typeface="Verdana" pitchFamily="34" charset="0"/>
              </a:rPr>
              <a:pPr/>
              <a:t>36</a:t>
            </a:fld>
            <a:endParaRPr lang="en-US">
              <a:latin typeface="Verdana" pitchFamily="34" charset="0"/>
            </a:endParaRPr>
          </a:p>
        </p:txBody>
      </p:sp>
      <p:sp>
        <p:nvSpPr>
          <p:cNvPr id="27651" name="Rectangle 5"/>
          <p:cNvSpPr>
            <a:spLocks noChangeArrowheads="1"/>
          </p:cNvSpPr>
          <p:nvPr/>
        </p:nvSpPr>
        <p:spPr bwMode="auto">
          <a:xfrm>
            <a:off x="457200" y="381000"/>
            <a:ext cx="2590800" cy="609600"/>
          </a:xfrm>
          <a:prstGeom prst="rect">
            <a:avLst/>
          </a:prstGeom>
          <a:solidFill>
            <a:srgbClr val="000000"/>
          </a:solidFill>
          <a:ln w="38100" algn="ctr">
            <a:solidFill>
              <a:schemeClr val="tx1"/>
            </a:solidFill>
            <a:miter lim="800000"/>
            <a:headEnd/>
            <a:tailEnd/>
          </a:ln>
        </p:spPr>
        <p:txBody>
          <a:bodyPr wrap="none" anchor="ctr"/>
          <a:lstStyle/>
          <a:p>
            <a:pPr algn="ctr"/>
            <a:endParaRPr lang="en-US"/>
          </a:p>
        </p:txBody>
      </p:sp>
      <p:sp>
        <p:nvSpPr>
          <p:cNvPr id="27652" name="Rectangle 2"/>
          <p:cNvSpPr>
            <a:spLocks noGrp="1" noChangeArrowheads="1"/>
          </p:cNvSpPr>
          <p:nvPr>
            <p:ph type="title"/>
          </p:nvPr>
        </p:nvSpPr>
        <p:spPr>
          <a:xfrm>
            <a:off x="457200" y="152400"/>
            <a:ext cx="8229600" cy="865188"/>
          </a:xfrm>
        </p:spPr>
        <p:txBody>
          <a:bodyPr anchor="b"/>
          <a:lstStyle/>
          <a:p>
            <a:pPr eaLnBrk="1" hangingPunct="1"/>
            <a:r>
              <a:rPr lang="en-US" b="1" dirty="0" smtClean="0">
                <a:solidFill>
                  <a:srgbClr val="C0C0C0"/>
                </a:solidFill>
              </a:rPr>
              <a:t>Expectant</a:t>
            </a:r>
          </a:p>
        </p:txBody>
      </p:sp>
      <p:sp>
        <p:nvSpPr>
          <p:cNvPr id="27653" name="Rectangle 3"/>
          <p:cNvSpPr>
            <a:spLocks noGrp="1" noChangeArrowheads="1"/>
          </p:cNvSpPr>
          <p:nvPr>
            <p:ph type="body" idx="1"/>
          </p:nvPr>
        </p:nvSpPr>
        <p:spPr/>
        <p:txBody>
          <a:bodyPr/>
          <a:lstStyle/>
          <a:p>
            <a:r>
              <a:rPr lang="en-US" dirty="0" smtClean="0">
                <a:effectLst>
                  <a:outerShdw blurRad="38100" dist="38100" dir="2700000" algn="tl">
                    <a:srgbClr val="0064E2"/>
                  </a:outerShdw>
                </a:effectLst>
                <a:ea typeface="ＭＳ Ｐゴシック" charset="-128"/>
              </a:rPr>
              <a:t>No to any of the following</a:t>
            </a:r>
          </a:p>
          <a:p>
            <a:pPr lvl="1"/>
            <a:r>
              <a:rPr lang="en-US" dirty="0" smtClean="0">
                <a:effectLst>
                  <a:outerShdw blurRad="38100" dist="38100" dir="2700000" algn="tl">
                    <a:srgbClr val="0064E2"/>
                  </a:outerShdw>
                </a:effectLst>
                <a:ea typeface="ＭＳ Ｐゴシック" charset="-128"/>
              </a:rPr>
              <a:t>Follows commands or makes purposeful movements?</a:t>
            </a:r>
          </a:p>
          <a:p>
            <a:pPr lvl="1"/>
            <a:r>
              <a:rPr lang="en-US" dirty="0" smtClean="0">
                <a:effectLst>
                  <a:outerShdw blurRad="38100" dist="38100" dir="2700000" algn="tl">
                    <a:srgbClr val="0064E2"/>
                  </a:outerShdw>
                </a:effectLst>
                <a:ea typeface="ＭＳ Ｐゴシック" charset="-128"/>
              </a:rPr>
              <a:t>Has a peripheral pulse?</a:t>
            </a:r>
          </a:p>
          <a:p>
            <a:pPr lvl="1"/>
            <a:r>
              <a:rPr lang="en-US" dirty="0" smtClean="0">
                <a:effectLst>
                  <a:outerShdw blurRad="38100" dist="38100" dir="2700000" algn="tl">
                    <a:srgbClr val="0064E2"/>
                  </a:outerShdw>
                </a:effectLst>
                <a:ea typeface="ＭＳ Ｐゴシック" charset="-128"/>
              </a:rPr>
              <a:t>Not in respiratory distress?</a:t>
            </a:r>
          </a:p>
          <a:p>
            <a:pPr lvl="1"/>
            <a:r>
              <a:rPr lang="en-US" dirty="0" smtClean="0">
                <a:effectLst>
                  <a:outerShdw blurRad="38100" dist="38100" dir="2700000" algn="tl">
                    <a:srgbClr val="0064E2"/>
                  </a:outerShdw>
                </a:effectLst>
                <a:ea typeface="ＭＳ Ｐゴシック" charset="-128"/>
              </a:rPr>
              <a:t>Hemorrhage is controlled?</a:t>
            </a:r>
          </a:p>
          <a:p>
            <a:r>
              <a:rPr lang="en-US" b="1" u="sng" dirty="0" smtClean="0">
                <a:effectLst>
                  <a:outerShdw blurRad="38100" dist="38100" dir="2700000" algn="tl">
                    <a:srgbClr val="0064E2"/>
                  </a:outerShdw>
                </a:effectLst>
                <a:ea typeface="ＭＳ Ｐゴシック" charset="-128"/>
              </a:rPr>
              <a:t>Un</a:t>
            </a:r>
            <a:r>
              <a:rPr lang="en-US" dirty="0" smtClean="0">
                <a:effectLst>
                  <a:outerShdw blurRad="38100" dist="38100" dir="2700000" algn="tl">
                    <a:srgbClr val="0064E2"/>
                  </a:outerShdw>
                </a:effectLst>
                <a:ea typeface="ＭＳ Ｐゴシック" charset="-128"/>
              </a:rPr>
              <a:t>likely to survive given available resources</a:t>
            </a: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5"/>
          <p:cNvSpPr>
            <a:spLocks noGrp="1"/>
          </p:cNvSpPr>
          <p:nvPr>
            <p:ph type="sldNum" sz="quarter" idx="12"/>
          </p:nvPr>
        </p:nvSpPr>
        <p:spPr>
          <a:xfrm>
            <a:off x="6553200" y="6248400"/>
            <a:ext cx="2133600" cy="457200"/>
          </a:xfrm>
          <a:noFill/>
        </p:spPr>
        <p:txBody>
          <a:bodyPr/>
          <a:lstStyle/>
          <a:p>
            <a:fld id="{986436CB-0356-4CA4-AA0F-6E3CA6C1F688}" type="slidenum">
              <a:rPr lang="en-US">
                <a:latin typeface="Verdana" pitchFamily="34" charset="0"/>
              </a:rPr>
              <a:pPr/>
              <a:t>37</a:t>
            </a:fld>
            <a:endParaRPr lang="en-US">
              <a:latin typeface="Verdana" pitchFamily="34" charset="0"/>
            </a:endParaRPr>
          </a:p>
        </p:txBody>
      </p:sp>
      <p:sp>
        <p:nvSpPr>
          <p:cNvPr id="27651" name="Rectangle 5"/>
          <p:cNvSpPr>
            <a:spLocks noChangeArrowheads="1"/>
          </p:cNvSpPr>
          <p:nvPr/>
        </p:nvSpPr>
        <p:spPr bwMode="auto">
          <a:xfrm>
            <a:off x="457200" y="381000"/>
            <a:ext cx="2590800" cy="609600"/>
          </a:xfrm>
          <a:prstGeom prst="rect">
            <a:avLst/>
          </a:prstGeom>
          <a:solidFill>
            <a:srgbClr val="000000"/>
          </a:solidFill>
          <a:ln w="38100" algn="ctr">
            <a:solidFill>
              <a:schemeClr val="tx1"/>
            </a:solidFill>
            <a:miter lim="800000"/>
            <a:headEnd/>
            <a:tailEnd/>
          </a:ln>
        </p:spPr>
        <p:txBody>
          <a:bodyPr wrap="none" anchor="ctr"/>
          <a:lstStyle/>
          <a:p>
            <a:pPr algn="ctr"/>
            <a:endParaRPr lang="en-US"/>
          </a:p>
        </p:txBody>
      </p:sp>
      <p:sp>
        <p:nvSpPr>
          <p:cNvPr id="27652" name="Rectangle 2"/>
          <p:cNvSpPr>
            <a:spLocks noGrp="1" noChangeArrowheads="1"/>
          </p:cNvSpPr>
          <p:nvPr>
            <p:ph type="title"/>
          </p:nvPr>
        </p:nvSpPr>
        <p:spPr>
          <a:xfrm>
            <a:off x="457200" y="152400"/>
            <a:ext cx="8229600" cy="865188"/>
          </a:xfrm>
        </p:spPr>
        <p:txBody>
          <a:bodyPr anchor="b"/>
          <a:lstStyle/>
          <a:p>
            <a:pPr eaLnBrk="1" hangingPunct="1"/>
            <a:r>
              <a:rPr lang="en-US" b="1" dirty="0" smtClean="0">
                <a:solidFill>
                  <a:srgbClr val="C0C0C0"/>
                </a:solidFill>
              </a:rPr>
              <a:t>Expectant</a:t>
            </a:r>
          </a:p>
        </p:txBody>
      </p:sp>
      <p:sp>
        <p:nvSpPr>
          <p:cNvPr id="27653" name="Rectangle 3"/>
          <p:cNvSpPr>
            <a:spLocks noGrp="1" noChangeArrowheads="1"/>
          </p:cNvSpPr>
          <p:nvPr>
            <p:ph type="body" idx="1"/>
          </p:nvPr>
        </p:nvSpPr>
        <p:spPr/>
        <p:txBody>
          <a:bodyPr>
            <a:normAutofit fontScale="85000" lnSpcReduction="10000"/>
          </a:bodyPr>
          <a:lstStyle/>
          <a:p>
            <a:r>
              <a:rPr lang="en-US" dirty="0" smtClean="0"/>
              <a:t>New category to our system.  </a:t>
            </a:r>
          </a:p>
          <a:p>
            <a:r>
              <a:rPr lang="en-US" dirty="0" smtClean="0"/>
              <a:t>Way to preserve resources by taking care of those who are more likely to survive</a:t>
            </a:r>
          </a:p>
          <a:p>
            <a:pPr>
              <a:lnSpc>
                <a:spcPct val="90000"/>
              </a:lnSpc>
            </a:pPr>
            <a:r>
              <a:rPr lang="en-US" dirty="0" smtClean="0"/>
              <a:t>Serious injuries</a:t>
            </a:r>
          </a:p>
          <a:p>
            <a:pPr lvl="1">
              <a:lnSpc>
                <a:spcPct val="90000"/>
              </a:lnSpc>
            </a:pPr>
            <a:r>
              <a:rPr lang="en-US" dirty="0" smtClean="0"/>
              <a:t>Very poor survivability even with maximal care in hospital or pre-hospital setting</a:t>
            </a:r>
          </a:p>
          <a:p>
            <a:pPr lvl="1"/>
            <a:r>
              <a:rPr lang="en-US" dirty="0" smtClean="0"/>
              <a:t>Most of these patients unlikely to survive in best of circumstances</a:t>
            </a:r>
          </a:p>
          <a:p>
            <a:r>
              <a:rPr lang="en-US" dirty="0" smtClean="0"/>
              <a:t>Examples:</a:t>
            </a:r>
          </a:p>
          <a:p>
            <a:pPr lvl="1"/>
            <a:r>
              <a:rPr lang="en-US" dirty="0" smtClean="0"/>
              <a:t>90% BSA Burns</a:t>
            </a:r>
          </a:p>
          <a:p>
            <a:pPr lvl="1"/>
            <a:r>
              <a:rPr lang="en-US" dirty="0" err="1" smtClean="0"/>
              <a:t>Multitrauma</a:t>
            </a:r>
            <a:r>
              <a:rPr lang="en-US" dirty="0" smtClean="0"/>
              <a:t> pt. with brain matter showing</a:t>
            </a:r>
          </a:p>
          <a:p>
            <a:endParaRPr lang="en-US" dirty="0" smtClean="0"/>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5"/>
          <p:cNvSpPr>
            <a:spLocks noGrp="1"/>
          </p:cNvSpPr>
          <p:nvPr>
            <p:ph type="sldNum" sz="quarter" idx="12"/>
          </p:nvPr>
        </p:nvSpPr>
        <p:spPr>
          <a:xfrm>
            <a:off x="6553200" y="6248400"/>
            <a:ext cx="2133600" cy="457200"/>
          </a:xfrm>
          <a:noFill/>
        </p:spPr>
        <p:txBody>
          <a:bodyPr/>
          <a:lstStyle/>
          <a:p>
            <a:fld id="{986436CB-0356-4CA4-AA0F-6E3CA6C1F688}" type="slidenum">
              <a:rPr lang="en-US">
                <a:latin typeface="Verdana" pitchFamily="34" charset="0"/>
              </a:rPr>
              <a:pPr/>
              <a:t>38</a:t>
            </a:fld>
            <a:endParaRPr lang="en-US">
              <a:latin typeface="Verdana" pitchFamily="34" charset="0"/>
            </a:endParaRPr>
          </a:p>
        </p:txBody>
      </p:sp>
      <p:sp>
        <p:nvSpPr>
          <p:cNvPr id="27651" name="Rectangle 5"/>
          <p:cNvSpPr>
            <a:spLocks noChangeArrowheads="1"/>
          </p:cNvSpPr>
          <p:nvPr/>
        </p:nvSpPr>
        <p:spPr bwMode="auto">
          <a:xfrm>
            <a:off x="457200" y="381000"/>
            <a:ext cx="2590800" cy="609600"/>
          </a:xfrm>
          <a:prstGeom prst="rect">
            <a:avLst/>
          </a:prstGeom>
          <a:solidFill>
            <a:srgbClr val="000000"/>
          </a:solidFill>
          <a:ln w="38100" algn="ctr">
            <a:solidFill>
              <a:schemeClr val="tx1"/>
            </a:solidFill>
            <a:miter lim="800000"/>
            <a:headEnd/>
            <a:tailEnd/>
          </a:ln>
        </p:spPr>
        <p:txBody>
          <a:bodyPr wrap="none" anchor="ctr"/>
          <a:lstStyle/>
          <a:p>
            <a:pPr algn="ctr"/>
            <a:endParaRPr lang="en-US"/>
          </a:p>
        </p:txBody>
      </p:sp>
      <p:sp>
        <p:nvSpPr>
          <p:cNvPr id="27652" name="Rectangle 2"/>
          <p:cNvSpPr>
            <a:spLocks noGrp="1" noChangeArrowheads="1"/>
          </p:cNvSpPr>
          <p:nvPr>
            <p:ph type="title"/>
          </p:nvPr>
        </p:nvSpPr>
        <p:spPr>
          <a:xfrm>
            <a:off x="457200" y="152400"/>
            <a:ext cx="8229600" cy="865188"/>
          </a:xfrm>
        </p:spPr>
        <p:txBody>
          <a:bodyPr anchor="b"/>
          <a:lstStyle/>
          <a:p>
            <a:pPr eaLnBrk="1" hangingPunct="1"/>
            <a:r>
              <a:rPr lang="en-US" b="1" dirty="0" smtClean="0">
                <a:solidFill>
                  <a:srgbClr val="C0C0C0"/>
                </a:solidFill>
              </a:rPr>
              <a:t>Expectant</a:t>
            </a:r>
          </a:p>
        </p:txBody>
      </p:sp>
      <p:sp>
        <p:nvSpPr>
          <p:cNvPr id="27653" name="Rectangle 3"/>
          <p:cNvSpPr>
            <a:spLocks noGrp="1" noChangeArrowheads="1"/>
          </p:cNvSpPr>
          <p:nvPr>
            <p:ph type="body" idx="1"/>
          </p:nvPr>
        </p:nvSpPr>
        <p:spPr/>
        <p:txBody>
          <a:bodyPr>
            <a:normAutofit fontScale="92500" lnSpcReduction="10000"/>
          </a:bodyPr>
          <a:lstStyle/>
          <a:p>
            <a:pPr>
              <a:lnSpc>
                <a:spcPct val="90000"/>
              </a:lnSpc>
            </a:pPr>
            <a:r>
              <a:rPr lang="en-US" dirty="0" smtClean="0"/>
              <a:t>DOES NOT MEAN DEAD!</a:t>
            </a:r>
          </a:p>
          <a:p>
            <a:pPr marL="521208" lvl="3" indent="-274320">
              <a:lnSpc>
                <a:spcPct val="90000"/>
              </a:lnSpc>
              <a:spcBef>
                <a:spcPts val="600"/>
              </a:spcBef>
              <a:buClr>
                <a:schemeClr val="tx2"/>
              </a:buClr>
              <a:buSzPct val="73000"/>
              <a:buFont typeface="Wingdings 2"/>
              <a:buChar char=""/>
            </a:pPr>
            <a:r>
              <a:rPr lang="en-US" dirty="0" smtClean="0"/>
              <a:t>Means the patient is unlikely to survive given current resources</a:t>
            </a:r>
          </a:p>
          <a:p>
            <a:pPr>
              <a:lnSpc>
                <a:spcPct val="90000"/>
              </a:lnSpc>
            </a:pPr>
            <a:r>
              <a:rPr lang="en-US" dirty="0" smtClean="0"/>
              <a:t>Important for preservation of resources</a:t>
            </a:r>
          </a:p>
          <a:p>
            <a:pPr lvl="2"/>
            <a:r>
              <a:rPr lang="en-US" dirty="0" smtClean="0"/>
              <a:t>Delay treatment and transport until more resources, field or hospital, are available</a:t>
            </a:r>
          </a:p>
          <a:p>
            <a:pPr lvl="2"/>
            <a:r>
              <a:rPr lang="en-US" dirty="0" smtClean="0"/>
              <a:t>If delays in the field, consider requesting orders for palliative care, e.g., pain medications, if time and resources allow</a:t>
            </a:r>
          </a:p>
          <a:p>
            <a:pPr lvl="1">
              <a:lnSpc>
                <a:spcPct val="90000"/>
              </a:lnSpc>
            </a:pPr>
            <a:endParaRPr lang="en-US" dirty="0" smtClean="0"/>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9"/>
          <p:cNvSpPr>
            <a:spLocks noChangeArrowheads="1"/>
          </p:cNvSpPr>
          <p:nvPr/>
        </p:nvSpPr>
        <p:spPr bwMode="auto">
          <a:xfrm>
            <a:off x="457200" y="381000"/>
            <a:ext cx="1981200" cy="609600"/>
          </a:xfrm>
          <a:prstGeom prst="rect">
            <a:avLst/>
          </a:prstGeom>
          <a:solidFill>
            <a:srgbClr val="000000"/>
          </a:solidFill>
          <a:ln w="38100" algn="ctr">
            <a:solidFill>
              <a:schemeClr val="tx1"/>
            </a:solidFill>
            <a:miter lim="800000"/>
            <a:headEnd/>
            <a:tailEnd/>
          </a:ln>
        </p:spPr>
        <p:txBody>
          <a:bodyPr wrap="none" anchor="ctr"/>
          <a:lstStyle/>
          <a:p>
            <a:pPr algn="ctr"/>
            <a:endParaRPr lang="en-US"/>
          </a:p>
        </p:txBody>
      </p:sp>
      <p:sp>
        <p:nvSpPr>
          <p:cNvPr id="29699" name="Slide Number Placeholder 6"/>
          <p:cNvSpPr>
            <a:spLocks noGrp="1"/>
          </p:cNvSpPr>
          <p:nvPr>
            <p:ph type="sldNum" sz="quarter" idx="12"/>
          </p:nvPr>
        </p:nvSpPr>
        <p:spPr>
          <a:xfrm>
            <a:off x="6553200" y="6248400"/>
            <a:ext cx="2133600" cy="457200"/>
          </a:xfrm>
          <a:noFill/>
        </p:spPr>
        <p:txBody>
          <a:bodyPr/>
          <a:lstStyle/>
          <a:p>
            <a:fld id="{4A8484BF-A506-44FC-A09B-601B7F1C59FC}" type="slidenum">
              <a:rPr lang="en-US">
                <a:latin typeface="Verdana" pitchFamily="34" charset="0"/>
              </a:rPr>
              <a:pPr/>
              <a:t>39</a:t>
            </a:fld>
            <a:endParaRPr lang="en-US">
              <a:latin typeface="Verdana" pitchFamily="34" charset="0"/>
            </a:endParaRPr>
          </a:p>
        </p:txBody>
      </p:sp>
      <p:sp>
        <p:nvSpPr>
          <p:cNvPr id="29700" name="Rectangle 2"/>
          <p:cNvSpPr>
            <a:spLocks noGrp="1" noChangeArrowheads="1"/>
          </p:cNvSpPr>
          <p:nvPr>
            <p:ph type="title"/>
          </p:nvPr>
        </p:nvSpPr>
        <p:spPr>
          <a:xfrm>
            <a:off x="457200" y="228600"/>
            <a:ext cx="8229600" cy="788988"/>
          </a:xfrm>
        </p:spPr>
        <p:txBody>
          <a:bodyPr anchor="b"/>
          <a:lstStyle/>
          <a:p>
            <a:pPr eaLnBrk="1" hangingPunct="1"/>
            <a:r>
              <a:rPr lang="en-US" b="1" dirty="0" smtClean="0">
                <a:solidFill>
                  <a:srgbClr val="FFFF00"/>
                </a:solidFill>
              </a:rPr>
              <a:t>Delayed</a:t>
            </a:r>
          </a:p>
        </p:txBody>
      </p:sp>
      <p:sp>
        <p:nvSpPr>
          <p:cNvPr id="29701" name="Rectangle 3"/>
          <p:cNvSpPr>
            <a:spLocks noGrp="1" noChangeArrowheads="1"/>
          </p:cNvSpPr>
          <p:nvPr>
            <p:ph type="body" sz="half" idx="1"/>
          </p:nvPr>
        </p:nvSpPr>
        <p:spPr>
          <a:xfrm>
            <a:off x="457200" y="1219200"/>
            <a:ext cx="3520440" cy="4525963"/>
          </a:xfrm>
        </p:spPr>
        <p:txBody>
          <a:bodyPr/>
          <a:lstStyle/>
          <a:p>
            <a:pPr eaLnBrk="1" hangingPunct="1"/>
            <a:r>
              <a:rPr lang="en-US" sz="2600" dirty="0" smtClean="0"/>
              <a:t>Serious injuries </a:t>
            </a:r>
          </a:p>
          <a:p>
            <a:pPr lvl="1" eaLnBrk="1" hangingPunct="1"/>
            <a:r>
              <a:rPr lang="en-US" sz="2200" dirty="0" smtClean="0"/>
              <a:t>Require care but management can be delayed without increasing morbidity or mortality</a:t>
            </a:r>
          </a:p>
        </p:txBody>
      </p:sp>
      <p:sp>
        <p:nvSpPr>
          <p:cNvPr id="29702" name="Rectangle 4"/>
          <p:cNvSpPr>
            <a:spLocks noGrp="1" noChangeArrowheads="1"/>
          </p:cNvSpPr>
          <p:nvPr>
            <p:ph type="body" sz="half" idx="2"/>
          </p:nvPr>
        </p:nvSpPr>
        <p:spPr>
          <a:xfrm>
            <a:off x="4191000" y="1219200"/>
            <a:ext cx="3520440" cy="4525963"/>
          </a:xfrm>
        </p:spPr>
        <p:txBody>
          <a:bodyPr/>
          <a:lstStyle/>
          <a:p>
            <a:pPr eaLnBrk="1" hangingPunct="1"/>
            <a:r>
              <a:rPr lang="en-US" sz="2600" dirty="0" smtClean="0"/>
              <a:t>Examples  </a:t>
            </a:r>
          </a:p>
          <a:p>
            <a:pPr lvl="1" eaLnBrk="1" hangingPunct="1"/>
            <a:r>
              <a:rPr lang="en-US" sz="2200" dirty="0" smtClean="0"/>
              <a:t>Long bone fractures </a:t>
            </a:r>
          </a:p>
          <a:p>
            <a:pPr lvl="1" eaLnBrk="1" hangingPunct="1"/>
            <a:r>
              <a:rPr lang="en-US" sz="2200" dirty="0" smtClean="0"/>
              <a:t>40% BSA exposure to Mustard gas</a:t>
            </a:r>
          </a:p>
          <a:p>
            <a:pPr eaLnBrk="1" hangingPunct="1"/>
            <a:endParaRPr lang="en-US" sz="2600" dirty="0" smtClean="0"/>
          </a:p>
        </p:txBody>
      </p:sp>
      <p:pic>
        <p:nvPicPr>
          <p:cNvPr id="29703" name="Picture 5" descr="tibiotalar dislocation"/>
          <p:cNvPicPr>
            <a:picLocks noGrp="1" noChangeAspect="1" noChangeArrowheads="1"/>
          </p:cNvPicPr>
          <p:nvPr>
            <p:ph sz="half" idx="4294967295"/>
          </p:nvPr>
        </p:nvPicPr>
        <p:blipFill>
          <a:blip r:embed="rId3"/>
          <a:srcRect/>
          <a:stretch>
            <a:fillRect/>
          </a:stretch>
        </p:blipFill>
        <p:spPr>
          <a:xfrm>
            <a:off x="2438400" y="3505200"/>
            <a:ext cx="4037336" cy="2706510"/>
          </a:xfrm>
          <a:noFill/>
          <a:ln w="38100">
            <a:solidFill>
              <a:srgbClr val="FF9900"/>
            </a:solidFill>
          </a:ln>
        </p:spPr>
      </p:pic>
      <p:sp>
        <p:nvSpPr>
          <p:cNvPr id="739334" name="Text Box 6"/>
          <p:cNvSpPr txBox="1">
            <a:spLocks noChangeArrowheads="1"/>
          </p:cNvSpPr>
          <p:nvPr/>
        </p:nvSpPr>
        <p:spPr bwMode="auto">
          <a:xfrm>
            <a:off x="2895600" y="6248400"/>
            <a:ext cx="3962400" cy="304800"/>
          </a:xfrm>
          <a:prstGeom prst="rect">
            <a:avLst/>
          </a:prstGeom>
          <a:noFill/>
          <a:ln w="38100">
            <a:noFill/>
            <a:miter lim="800000"/>
            <a:headEnd/>
            <a:tailEnd/>
          </a:ln>
          <a:effectLst/>
        </p:spPr>
        <p:txBody>
          <a:bodyPr>
            <a:spAutoFit/>
          </a:bodyPr>
          <a:lstStyle/>
          <a:p>
            <a:pPr marL="342900" indent="-342900" eaLnBrk="1" hangingPunct="1">
              <a:spcBef>
                <a:spcPct val="50000"/>
              </a:spcBef>
              <a:defRPr/>
            </a:pPr>
            <a:r>
              <a:rPr lang="en-US" sz="1400">
                <a:effectLst>
                  <a:outerShdw blurRad="38100" dist="38100" dir="2700000" algn="tl">
                    <a:srgbClr val="C0C0C0"/>
                  </a:outerShdw>
                </a:effectLst>
                <a:latin typeface="Arial" charset="0"/>
              </a:rPr>
              <a:t>Photo Source: Phillip L. Coule, MD</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5"/>
          <p:cNvSpPr txBox="1">
            <a:spLocks noGrp="1"/>
          </p:cNvSpPr>
          <p:nvPr/>
        </p:nvSpPr>
        <p:spPr bwMode="auto">
          <a:xfrm>
            <a:off x="6553200" y="6248400"/>
            <a:ext cx="2133600" cy="457200"/>
          </a:xfrm>
          <a:prstGeom prst="rect">
            <a:avLst/>
          </a:prstGeom>
          <a:noFill/>
          <a:ln w="9525">
            <a:noFill/>
            <a:miter lim="800000"/>
            <a:headEnd/>
            <a:tailEnd/>
          </a:ln>
        </p:spPr>
        <p:txBody>
          <a:bodyPr anchor="b"/>
          <a:lstStyle/>
          <a:p>
            <a:pPr algn="r" eaLnBrk="1" hangingPunct="1"/>
            <a:fld id="{EA19E9F9-160C-46D0-974A-80652150B216}" type="slidenum">
              <a:rPr lang="en-US" sz="1200"/>
              <a:pPr algn="r" eaLnBrk="1" hangingPunct="1"/>
              <a:t>4</a:t>
            </a:fld>
            <a:endParaRPr lang="en-US" sz="1200"/>
          </a:p>
        </p:txBody>
      </p:sp>
      <p:sp>
        <p:nvSpPr>
          <p:cNvPr id="17411" name="Rectangle 2"/>
          <p:cNvSpPr>
            <a:spLocks noGrp="1" noChangeArrowheads="1"/>
          </p:cNvSpPr>
          <p:nvPr>
            <p:ph type="title" idx="4294967295"/>
          </p:nvPr>
        </p:nvSpPr>
        <p:spPr>
          <a:xfrm>
            <a:off x="436563" y="287338"/>
            <a:ext cx="8229600" cy="703262"/>
          </a:xfrm>
        </p:spPr>
        <p:txBody>
          <a:bodyPr anchor="b"/>
          <a:lstStyle/>
          <a:p>
            <a:pPr eaLnBrk="1" hangingPunct="1"/>
            <a:r>
              <a:rPr lang="en-US" smtClean="0"/>
              <a:t>History of Triage</a:t>
            </a:r>
          </a:p>
        </p:txBody>
      </p:sp>
      <p:sp>
        <p:nvSpPr>
          <p:cNvPr id="17412" name="Rectangle 3"/>
          <p:cNvSpPr>
            <a:spLocks noGrp="1" noChangeArrowheads="1"/>
          </p:cNvSpPr>
          <p:nvPr>
            <p:ph type="body" idx="4294967295"/>
          </p:nvPr>
        </p:nvSpPr>
        <p:spPr>
          <a:xfrm>
            <a:off x="533400" y="1524000"/>
            <a:ext cx="6505575" cy="4419600"/>
          </a:xfrm>
        </p:spPr>
        <p:txBody>
          <a:bodyPr>
            <a:normAutofit fontScale="92500"/>
          </a:bodyPr>
          <a:lstStyle/>
          <a:p>
            <a:pPr eaLnBrk="1" hangingPunct="1"/>
            <a:r>
              <a:rPr lang="en-US" smtClean="0"/>
              <a:t>Concept: Dominique Jean Larrey</a:t>
            </a:r>
          </a:p>
          <a:p>
            <a:pPr marL="742950" lvl="1" indent="-285750" eaLnBrk="1" hangingPunct="1"/>
            <a:r>
              <a:rPr lang="en-US" smtClean="0"/>
              <a:t>Surgeon-in-chief Napoleon’s Army</a:t>
            </a:r>
            <a:r>
              <a:rPr lang="en-US" sz="3000" smtClean="0"/>
              <a:t> </a:t>
            </a:r>
            <a:endParaRPr lang="en-US" smtClean="0"/>
          </a:p>
          <a:p>
            <a:pPr eaLnBrk="1" hangingPunct="1"/>
            <a:r>
              <a:rPr lang="en-US" smtClean="0"/>
              <a:t>200 years later…</a:t>
            </a:r>
          </a:p>
          <a:p>
            <a:pPr marL="742950" lvl="1" indent="-285750" eaLnBrk="1" hangingPunct="1"/>
            <a:r>
              <a:rPr lang="en-US" smtClean="0"/>
              <a:t>Dozens of systems</a:t>
            </a:r>
          </a:p>
          <a:p>
            <a:pPr marL="742950" lvl="1" indent="-285750" eaLnBrk="1" hangingPunct="1"/>
            <a:r>
              <a:rPr lang="en-US" smtClean="0"/>
              <a:t>Many types of triage </a:t>
            </a:r>
            <a:br>
              <a:rPr lang="en-US" smtClean="0"/>
            </a:br>
            <a:r>
              <a:rPr lang="en-US" smtClean="0"/>
              <a:t>labels/tools</a:t>
            </a:r>
          </a:p>
          <a:p>
            <a:pPr marL="742950" lvl="1" indent="-285750" eaLnBrk="1" hangingPunct="1"/>
            <a:r>
              <a:rPr lang="en-US" smtClean="0"/>
              <a:t>No standardization for mass </a:t>
            </a:r>
            <a:br>
              <a:rPr lang="en-US" smtClean="0"/>
            </a:br>
            <a:r>
              <a:rPr lang="en-US" smtClean="0"/>
              <a:t>casualty triage in United States</a:t>
            </a:r>
          </a:p>
          <a:p>
            <a:pPr eaLnBrk="1" hangingPunct="1"/>
            <a:endParaRPr lang="en-US" smtClean="0"/>
          </a:p>
        </p:txBody>
      </p:sp>
      <p:pic>
        <p:nvPicPr>
          <p:cNvPr id="17413" name="Picture 5" descr="larrey"/>
          <p:cNvPicPr>
            <a:picLocks noChangeAspect="1" noChangeArrowheads="1"/>
          </p:cNvPicPr>
          <p:nvPr/>
        </p:nvPicPr>
        <p:blipFill>
          <a:blip r:embed="rId2"/>
          <a:srcRect/>
          <a:stretch>
            <a:fillRect/>
          </a:stretch>
        </p:blipFill>
        <p:spPr bwMode="auto">
          <a:xfrm>
            <a:off x="6553200" y="2590800"/>
            <a:ext cx="2393058" cy="2895599"/>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5"/>
          <p:cNvSpPr>
            <a:spLocks noChangeArrowheads="1"/>
          </p:cNvSpPr>
          <p:nvPr/>
        </p:nvSpPr>
        <p:spPr bwMode="auto">
          <a:xfrm>
            <a:off x="457200" y="381000"/>
            <a:ext cx="1981200" cy="609600"/>
          </a:xfrm>
          <a:prstGeom prst="rect">
            <a:avLst/>
          </a:prstGeom>
          <a:solidFill>
            <a:srgbClr val="000000"/>
          </a:solidFill>
          <a:ln w="38100" algn="ctr">
            <a:solidFill>
              <a:schemeClr val="tx1"/>
            </a:solidFill>
            <a:miter lim="800000"/>
            <a:headEnd/>
            <a:tailEnd/>
          </a:ln>
        </p:spPr>
        <p:txBody>
          <a:bodyPr wrap="none" anchor="ctr"/>
          <a:lstStyle/>
          <a:p>
            <a:pPr algn="ctr"/>
            <a:endParaRPr lang="en-US"/>
          </a:p>
        </p:txBody>
      </p:sp>
      <p:sp>
        <p:nvSpPr>
          <p:cNvPr id="30723" name="Slide Number Placeholder 5"/>
          <p:cNvSpPr>
            <a:spLocks noGrp="1"/>
          </p:cNvSpPr>
          <p:nvPr>
            <p:ph type="sldNum" sz="quarter" idx="12"/>
          </p:nvPr>
        </p:nvSpPr>
        <p:spPr>
          <a:xfrm>
            <a:off x="6553200" y="6248400"/>
            <a:ext cx="2133600" cy="457200"/>
          </a:xfrm>
          <a:noFill/>
        </p:spPr>
        <p:txBody>
          <a:bodyPr/>
          <a:lstStyle/>
          <a:p>
            <a:fld id="{300B3ED8-D8A5-4353-94F9-5444E698D2D5}" type="slidenum">
              <a:rPr lang="en-US">
                <a:latin typeface="Verdana" pitchFamily="34" charset="0"/>
              </a:rPr>
              <a:pPr/>
              <a:t>40</a:t>
            </a:fld>
            <a:endParaRPr lang="en-US">
              <a:latin typeface="Verdana" pitchFamily="34" charset="0"/>
            </a:endParaRPr>
          </a:p>
        </p:txBody>
      </p:sp>
      <p:sp>
        <p:nvSpPr>
          <p:cNvPr id="30724" name="Rectangle 2"/>
          <p:cNvSpPr>
            <a:spLocks noGrp="1" noChangeArrowheads="1"/>
          </p:cNvSpPr>
          <p:nvPr>
            <p:ph type="title"/>
          </p:nvPr>
        </p:nvSpPr>
        <p:spPr>
          <a:xfrm>
            <a:off x="457200" y="152400"/>
            <a:ext cx="2133600" cy="865188"/>
          </a:xfrm>
        </p:spPr>
        <p:txBody>
          <a:bodyPr anchor="b"/>
          <a:lstStyle/>
          <a:p>
            <a:pPr eaLnBrk="1" hangingPunct="1"/>
            <a:r>
              <a:rPr lang="en-US" b="1" smtClean="0">
                <a:solidFill>
                  <a:srgbClr val="FFFF00"/>
                </a:solidFill>
              </a:rPr>
              <a:t>Delayed</a:t>
            </a:r>
          </a:p>
        </p:txBody>
      </p:sp>
      <p:sp>
        <p:nvSpPr>
          <p:cNvPr id="30725" name="Rectangle 3"/>
          <p:cNvSpPr>
            <a:spLocks noGrp="1" noChangeArrowheads="1"/>
          </p:cNvSpPr>
          <p:nvPr>
            <p:ph type="body" idx="1"/>
          </p:nvPr>
        </p:nvSpPr>
        <p:spPr/>
        <p:txBody>
          <a:bodyPr/>
          <a:lstStyle/>
          <a:p>
            <a:pPr>
              <a:buFont typeface="Wingdings" charset="0"/>
              <a:buChar char=""/>
              <a:defRPr/>
            </a:pPr>
            <a:r>
              <a:rPr lang="en-US" dirty="0" smtClean="0">
                <a:effectLst>
                  <a:outerShdw blurRad="38100" dist="38100" dir="2700000" algn="tl">
                    <a:srgbClr val="0064E2"/>
                  </a:outerShdw>
                </a:effectLst>
                <a:ea typeface="ＭＳ Ｐゴシック" charset="0"/>
                <a:cs typeface="ＭＳ Ｐゴシック" charset="0"/>
              </a:rPr>
              <a:t>Yes (“</a:t>
            </a:r>
            <a:r>
              <a:rPr lang="en-US" u="sng" dirty="0" smtClean="0">
                <a:effectLst>
                  <a:outerShdw blurRad="38100" dist="38100" dir="2700000" algn="tl">
                    <a:srgbClr val="0064E2"/>
                  </a:outerShdw>
                </a:effectLst>
                <a:ea typeface="ＭＳ Ｐゴシック" charset="0"/>
                <a:cs typeface="ＭＳ Ｐゴシック" charset="0"/>
              </a:rPr>
              <a:t>not</a:t>
            </a:r>
            <a:r>
              <a:rPr lang="en-US" dirty="0" smtClean="0">
                <a:effectLst>
                  <a:outerShdw blurRad="38100" dist="38100" dir="2700000" algn="tl">
                    <a:srgbClr val="0064E2"/>
                  </a:outerShdw>
                </a:effectLst>
                <a:ea typeface="ＭＳ Ｐゴシック" charset="0"/>
                <a:cs typeface="ＭＳ Ｐゴシック" charset="0"/>
              </a:rPr>
              <a:t> Bad”) to all of the following:</a:t>
            </a:r>
          </a:p>
          <a:p>
            <a:pPr lvl="1">
              <a:buFont typeface="Wingdings" charset="0"/>
              <a:buChar char=""/>
              <a:defRPr/>
            </a:pPr>
            <a:r>
              <a:rPr lang="en-US" dirty="0" smtClean="0">
                <a:effectLst>
                  <a:outerShdw blurRad="38100" dist="38100" dir="2700000" algn="tl">
                    <a:srgbClr val="0064E2"/>
                  </a:outerShdw>
                </a:effectLst>
                <a:ea typeface="ＭＳ Ｐゴシック" charset="0"/>
              </a:rPr>
              <a:t>Follows commands or makes purposeful movements?</a:t>
            </a:r>
          </a:p>
          <a:p>
            <a:pPr lvl="1">
              <a:buFont typeface="Wingdings" charset="0"/>
              <a:buChar char=""/>
              <a:defRPr/>
            </a:pPr>
            <a:r>
              <a:rPr lang="en-US" dirty="0" smtClean="0">
                <a:effectLst>
                  <a:outerShdw blurRad="38100" dist="38100" dir="2700000" algn="tl">
                    <a:srgbClr val="0064E2"/>
                  </a:outerShdw>
                </a:effectLst>
                <a:ea typeface="ＭＳ Ｐゴシック" charset="0"/>
              </a:rPr>
              <a:t>Has a peripheral pulse?</a:t>
            </a:r>
          </a:p>
          <a:p>
            <a:pPr lvl="1">
              <a:buFont typeface="Wingdings" charset="0"/>
              <a:buChar char=""/>
              <a:defRPr/>
            </a:pPr>
            <a:r>
              <a:rPr lang="en-US" dirty="0" smtClean="0">
                <a:effectLst>
                  <a:outerShdw blurRad="38100" dist="38100" dir="2700000" algn="tl">
                    <a:srgbClr val="0064E2"/>
                  </a:outerShdw>
                </a:effectLst>
                <a:ea typeface="ＭＳ Ｐゴシック" charset="0"/>
              </a:rPr>
              <a:t>Not in respiratory distress?</a:t>
            </a:r>
          </a:p>
          <a:p>
            <a:pPr lvl="1">
              <a:buFont typeface="Wingdings" charset="0"/>
              <a:buChar char=""/>
              <a:defRPr/>
            </a:pPr>
            <a:r>
              <a:rPr lang="en-US" dirty="0" smtClean="0">
                <a:effectLst>
                  <a:outerShdw blurRad="38100" dist="38100" dir="2700000" algn="tl">
                    <a:srgbClr val="0064E2"/>
                  </a:outerShdw>
                </a:effectLst>
                <a:ea typeface="ＭＳ Ｐゴシック" charset="0"/>
              </a:rPr>
              <a:t>Hemorrhage is controlled?</a:t>
            </a:r>
          </a:p>
          <a:p>
            <a:pPr>
              <a:buFont typeface="Wingdings" charset="0"/>
              <a:buChar char=""/>
              <a:defRPr/>
            </a:pPr>
            <a:r>
              <a:rPr lang="en-US" dirty="0" smtClean="0">
                <a:effectLst>
                  <a:outerShdw blurRad="38100" dist="38100" dir="2700000" algn="tl">
                    <a:srgbClr val="0064E2"/>
                  </a:outerShdw>
                </a:effectLst>
                <a:ea typeface="ＭＳ Ｐゴシック" charset="0"/>
                <a:cs typeface="ＭＳ Ｐゴシック" charset="0"/>
              </a:rPr>
              <a:t>Injuries are not Minor and require care</a:t>
            </a:r>
          </a:p>
          <a:p>
            <a:pPr eaLnBrk="1" hangingPunct="1"/>
            <a:endParaRPr lang="en-US" dirty="0" smtClean="0"/>
          </a:p>
          <a:p>
            <a:pPr lvl="1" eaLnBrk="1" hangingPunct="1">
              <a:buFont typeface="Wingdings" pitchFamily="2" charset="2"/>
              <a:buNone/>
            </a:pPr>
            <a:endParaRPr lang="en-US" dirty="0" smtClean="0"/>
          </a:p>
          <a:p>
            <a:pPr eaLnBrk="1" hangingPunct="1"/>
            <a:endParaRPr lang="en-US" dirty="0" smtClean="0"/>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5"/>
          <p:cNvSpPr>
            <a:spLocks noChangeArrowheads="1"/>
          </p:cNvSpPr>
          <p:nvPr/>
        </p:nvSpPr>
        <p:spPr bwMode="auto">
          <a:xfrm>
            <a:off x="457200" y="381000"/>
            <a:ext cx="1981200" cy="609600"/>
          </a:xfrm>
          <a:prstGeom prst="rect">
            <a:avLst/>
          </a:prstGeom>
          <a:solidFill>
            <a:srgbClr val="000000"/>
          </a:solidFill>
          <a:ln w="38100" algn="ctr">
            <a:solidFill>
              <a:schemeClr val="tx1"/>
            </a:solidFill>
            <a:miter lim="800000"/>
            <a:headEnd/>
            <a:tailEnd/>
          </a:ln>
        </p:spPr>
        <p:txBody>
          <a:bodyPr wrap="none" anchor="ctr"/>
          <a:lstStyle/>
          <a:p>
            <a:pPr algn="ctr"/>
            <a:endParaRPr lang="en-US"/>
          </a:p>
        </p:txBody>
      </p:sp>
      <p:sp>
        <p:nvSpPr>
          <p:cNvPr id="30723" name="Slide Number Placeholder 5"/>
          <p:cNvSpPr>
            <a:spLocks noGrp="1"/>
          </p:cNvSpPr>
          <p:nvPr>
            <p:ph type="sldNum" sz="quarter" idx="12"/>
          </p:nvPr>
        </p:nvSpPr>
        <p:spPr>
          <a:xfrm>
            <a:off x="6553200" y="6248400"/>
            <a:ext cx="2133600" cy="457200"/>
          </a:xfrm>
          <a:noFill/>
        </p:spPr>
        <p:txBody>
          <a:bodyPr/>
          <a:lstStyle/>
          <a:p>
            <a:fld id="{300B3ED8-D8A5-4353-94F9-5444E698D2D5}" type="slidenum">
              <a:rPr lang="en-US">
                <a:latin typeface="Verdana" pitchFamily="34" charset="0"/>
              </a:rPr>
              <a:pPr/>
              <a:t>41</a:t>
            </a:fld>
            <a:endParaRPr lang="en-US">
              <a:latin typeface="Verdana" pitchFamily="34" charset="0"/>
            </a:endParaRPr>
          </a:p>
        </p:txBody>
      </p:sp>
      <p:sp>
        <p:nvSpPr>
          <p:cNvPr id="30724" name="Rectangle 2"/>
          <p:cNvSpPr>
            <a:spLocks noGrp="1" noChangeArrowheads="1"/>
          </p:cNvSpPr>
          <p:nvPr>
            <p:ph type="title"/>
          </p:nvPr>
        </p:nvSpPr>
        <p:spPr>
          <a:xfrm>
            <a:off x="457200" y="152400"/>
            <a:ext cx="2133600" cy="865188"/>
          </a:xfrm>
        </p:spPr>
        <p:txBody>
          <a:bodyPr anchor="b"/>
          <a:lstStyle/>
          <a:p>
            <a:pPr eaLnBrk="1" hangingPunct="1"/>
            <a:r>
              <a:rPr lang="en-US" b="1" smtClean="0">
                <a:solidFill>
                  <a:srgbClr val="FFFF00"/>
                </a:solidFill>
              </a:rPr>
              <a:t>Delayed</a:t>
            </a:r>
          </a:p>
        </p:txBody>
      </p:sp>
      <p:sp>
        <p:nvSpPr>
          <p:cNvPr id="30725" name="Rectangle 3"/>
          <p:cNvSpPr>
            <a:spLocks noGrp="1" noChangeArrowheads="1"/>
          </p:cNvSpPr>
          <p:nvPr>
            <p:ph type="body" idx="1"/>
          </p:nvPr>
        </p:nvSpPr>
        <p:spPr/>
        <p:txBody>
          <a:bodyPr>
            <a:normAutofit lnSpcReduction="10000"/>
          </a:bodyPr>
          <a:lstStyle/>
          <a:p>
            <a:r>
              <a:rPr lang="en-US" dirty="0" smtClean="0"/>
              <a:t>Serious injuries that need care, but can be delayed with minimal mortality or morbidity risk</a:t>
            </a:r>
          </a:p>
          <a:p>
            <a:r>
              <a:rPr lang="en-US" dirty="0" smtClean="0"/>
              <a:t>On secondary triage, some of these will be higher priorities for transport than others:</a:t>
            </a:r>
          </a:p>
          <a:p>
            <a:pPr lvl="1"/>
            <a:r>
              <a:rPr lang="en-US" dirty="0" smtClean="0"/>
              <a:t>MI with no </a:t>
            </a:r>
            <a:r>
              <a:rPr lang="en-US" dirty="0" err="1" smtClean="0"/>
              <a:t>dyspnea</a:t>
            </a:r>
            <a:r>
              <a:rPr lang="en-US" dirty="0" smtClean="0"/>
              <a:t> over long-bone fracture with good distal PMS</a:t>
            </a:r>
          </a:p>
          <a:p>
            <a:pPr lvl="1"/>
            <a:r>
              <a:rPr lang="en-US" dirty="0" smtClean="0"/>
              <a:t>Pt. with TK over pt. with minor bleeding</a:t>
            </a:r>
          </a:p>
          <a:p>
            <a:pPr eaLnBrk="1" hangingPunct="1"/>
            <a:endParaRPr lang="en-US" dirty="0" smtClean="0"/>
          </a:p>
          <a:p>
            <a:pPr lvl="1" eaLnBrk="1" hangingPunct="1">
              <a:buFont typeface="Wingdings" pitchFamily="2" charset="2"/>
              <a:buNone/>
            </a:pPr>
            <a:endParaRPr lang="en-US" dirty="0" smtClean="0"/>
          </a:p>
          <a:p>
            <a:pPr eaLnBrk="1" hangingPunct="1"/>
            <a:endParaRPr lang="en-US" dirty="0" smtClean="0"/>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5"/>
          <p:cNvSpPr>
            <a:spLocks noChangeArrowheads="1"/>
          </p:cNvSpPr>
          <p:nvPr/>
        </p:nvSpPr>
        <p:spPr bwMode="auto">
          <a:xfrm>
            <a:off x="457200" y="381000"/>
            <a:ext cx="2133600" cy="609600"/>
          </a:xfrm>
          <a:prstGeom prst="rect">
            <a:avLst/>
          </a:prstGeom>
          <a:solidFill>
            <a:srgbClr val="000000"/>
          </a:solidFill>
          <a:ln w="38100" algn="ctr">
            <a:solidFill>
              <a:schemeClr val="tx1"/>
            </a:solidFill>
            <a:miter lim="800000"/>
            <a:headEnd/>
            <a:tailEnd/>
          </a:ln>
        </p:spPr>
        <p:txBody>
          <a:bodyPr wrap="none" anchor="ctr"/>
          <a:lstStyle/>
          <a:p>
            <a:pPr algn="ctr"/>
            <a:endParaRPr lang="en-US"/>
          </a:p>
        </p:txBody>
      </p:sp>
      <p:sp>
        <p:nvSpPr>
          <p:cNvPr id="31747" name="Slide Number Placeholder 5"/>
          <p:cNvSpPr>
            <a:spLocks noGrp="1"/>
          </p:cNvSpPr>
          <p:nvPr>
            <p:ph type="sldNum" sz="quarter" idx="12"/>
          </p:nvPr>
        </p:nvSpPr>
        <p:spPr>
          <a:xfrm>
            <a:off x="6553200" y="6248400"/>
            <a:ext cx="2133600" cy="457200"/>
          </a:xfrm>
          <a:noFill/>
        </p:spPr>
        <p:txBody>
          <a:bodyPr/>
          <a:lstStyle/>
          <a:p>
            <a:fld id="{AB9D4AFF-FE65-4212-A595-BEC3109151B7}" type="slidenum">
              <a:rPr lang="en-US">
                <a:latin typeface="Verdana" pitchFamily="34" charset="0"/>
              </a:rPr>
              <a:pPr/>
              <a:t>42</a:t>
            </a:fld>
            <a:endParaRPr lang="en-US">
              <a:latin typeface="Verdana" pitchFamily="34" charset="0"/>
            </a:endParaRPr>
          </a:p>
        </p:txBody>
      </p:sp>
      <p:sp>
        <p:nvSpPr>
          <p:cNvPr id="31748" name="Rectangle 2"/>
          <p:cNvSpPr>
            <a:spLocks noGrp="1" noChangeArrowheads="1"/>
          </p:cNvSpPr>
          <p:nvPr>
            <p:ph type="title"/>
          </p:nvPr>
        </p:nvSpPr>
        <p:spPr>
          <a:xfrm>
            <a:off x="457200" y="152400"/>
            <a:ext cx="2362200" cy="865188"/>
          </a:xfrm>
        </p:spPr>
        <p:txBody>
          <a:bodyPr anchor="b"/>
          <a:lstStyle/>
          <a:p>
            <a:pPr eaLnBrk="1" hangingPunct="1"/>
            <a:r>
              <a:rPr lang="en-US" b="1" smtClean="0">
                <a:solidFill>
                  <a:srgbClr val="00FF00"/>
                </a:solidFill>
              </a:rPr>
              <a:t>Minimal</a:t>
            </a:r>
          </a:p>
        </p:txBody>
      </p:sp>
      <p:sp>
        <p:nvSpPr>
          <p:cNvPr id="31749" name="Rectangle 3"/>
          <p:cNvSpPr>
            <a:spLocks noGrp="1" noChangeArrowheads="1"/>
          </p:cNvSpPr>
          <p:nvPr>
            <p:ph type="body" idx="1"/>
          </p:nvPr>
        </p:nvSpPr>
        <p:spPr/>
        <p:txBody>
          <a:bodyPr>
            <a:normAutofit/>
          </a:bodyPr>
          <a:lstStyle/>
          <a:p>
            <a:r>
              <a:rPr lang="en-US" b="1" dirty="0" smtClean="0"/>
              <a:t>Yes to all of the following</a:t>
            </a:r>
          </a:p>
          <a:p>
            <a:pPr lvl="1"/>
            <a:r>
              <a:rPr lang="en-US" dirty="0" smtClean="0">
                <a:effectLst>
                  <a:outerShdw blurRad="38100" dist="38100" dir="2700000" algn="tl">
                    <a:srgbClr val="0064E2"/>
                  </a:outerShdw>
                </a:effectLst>
                <a:ea typeface="ＭＳ Ｐゴシック" charset="-128"/>
              </a:rPr>
              <a:t>Follows commands or makes purposeful movements?</a:t>
            </a:r>
          </a:p>
          <a:p>
            <a:pPr lvl="1"/>
            <a:r>
              <a:rPr lang="en-US" dirty="0" smtClean="0">
                <a:effectLst>
                  <a:outerShdw blurRad="38100" dist="38100" dir="2700000" algn="tl">
                    <a:srgbClr val="0064E2"/>
                  </a:outerShdw>
                </a:effectLst>
                <a:ea typeface="ＭＳ Ｐゴシック" charset="-128"/>
              </a:rPr>
              <a:t>Has a peripheral pulse?</a:t>
            </a:r>
          </a:p>
          <a:p>
            <a:pPr lvl="1"/>
            <a:r>
              <a:rPr lang="en-US" dirty="0" smtClean="0">
                <a:effectLst>
                  <a:outerShdw blurRad="38100" dist="38100" dir="2700000" algn="tl">
                    <a:srgbClr val="0064E2"/>
                  </a:outerShdw>
                </a:effectLst>
                <a:ea typeface="ＭＳ Ｐゴシック" charset="-128"/>
              </a:rPr>
              <a:t>Not in respiratory distress?</a:t>
            </a:r>
          </a:p>
          <a:p>
            <a:pPr lvl="1"/>
            <a:r>
              <a:rPr lang="en-US" dirty="0" smtClean="0">
                <a:effectLst>
                  <a:outerShdw blurRad="38100" dist="38100" dir="2700000" algn="tl">
                    <a:srgbClr val="0064E2"/>
                  </a:outerShdw>
                </a:effectLst>
                <a:ea typeface="ＭＳ Ｐゴシック" charset="-128"/>
              </a:rPr>
              <a:t>Hemorrhage is controlled?</a:t>
            </a:r>
          </a:p>
          <a:p>
            <a:r>
              <a:rPr lang="en-US" dirty="0" smtClean="0">
                <a:effectLst>
                  <a:outerShdw blurRad="38100" dist="38100" dir="2700000" algn="tl">
                    <a:srgbClr val="0064E2"/>
                  </a:outerShdw>
                </a:effectLst>
                <a:ea typeface="ＭＳ Ｐゴシック" charset="-128"/>
              </a:rPr>
              <a:t>Injuries are Minor</a:t>
            </a: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ChangeArrowheads="1"/>
          </p:cNvSpPr>
          <p:nvPr/>
        </p:nvSpPr>
        <p:spPr bwMode="auto">
          <a:xfrm>
            <a:off x="457200" y="381000"/>
            <a:ext cx="2133600" cy="609600"/>
          </a:xfrm>
          <a:prstGeom prst="rect">
            <a:avLst/>
          </a:prstGeom>
          <a:solidFill>
            <a:srgbClr val="000000"/>
          </a:solidFill>
          <a:ln w="38100" algn="ctr">
            <a:solidFill>
              <a:schemeClr val="tx1"/>
            </a:solidFill>
            <a:miter lim="800000"/>
            <a:headEnd/>
            <a:tailEnd/>
          </a:ln>
        </p:spPr>
        <p:txBody>
          <a:bodyPr wrap="none" anchor="ctr"/>
          <a:lstStyle/>
          <a:p>
            <a:pPr algn="ctr"/>
            <a:endParaRPr lang="en-US"/>
          </a:p>
        </p:txBody>
      </p:sp>
      <p:sp>
        <p:nvSpPr>
          <p:cNvPr id="32771" name="Slide Number Placeholder 6"/>
          <p:cNvSpPr>
            <a:spLocks noGrp="1"/>
          </p:cNvSpPr>
          <p:nvPr>
            <p:ph type="sldNum" sz="quarter" idx="12"/>
          </p:nvPr>
        </p:nvSpPr>
        <p:spPr>
          <a:xfrm>
            <a:off x="6553200" y="6248400"/>
            <a:ext cx="2133600" cy="457200"/>
          </a:xfrm>
          <a:noFill/>
        </p:spPr>
        <p:txBody>
          <a:bodyPr/>
          <a:lstStyle/>
          <a:p>
            <a:fld id="{9BE5E72E-DF57-4581-A79E-744E07300355}" type="slidenum">
              <a:rPr lang="en-US">
                <a:latin typeface="Verdana" pitchFamily="34" charset="0"/>
              </a:rPr>
              <a:pPr/>
              <a:t>43</a:t>
            </a:fld>
            <a:endParaRPr lang="en-US">
              <a:latin typeface="Verdana" pitchFamily="34" charset="0"/>
            </a:endParaRPr>
          </a:p>
        </p:txBody>
      </p:sp>
      <p:sp>
        <p:nvSpPr>
          <p:cNvPr id="32772" name="Rectangle 2"/>
          <p:cNvSpPr>
            <a:spLocks noGrp="1" noChangeArrowheads="1"/>
          </p:cNvSpPr>
          <p:nvPr>
            <p:ph type="title"/>
          </p:nvPr>
        </p:nvSpPr>
        <p:spPr>
          <a:xfrm>
            <a:off x="457200" y="277813"/>
            <a:ext cx="2209800" cy="788987"/>
          </a:xfrm>
        </p:spPr>
        <p:txBody>
          <a:bodyPr anchor="b"/>
          <a:lstStyle/>
          <a:p>
            <a:pPr eaLnBrk="1" hangingPunct="1"/>
            <a:r>
              <a:rPr lang="en-US" b="1" smtClean="0">
                <a:solidFill>
                  <a:srgbClr val="00FF00"/>
                </a:solidFill>
              </a:rPr>
              <a:t>Minimal</a:t>
            </a:r>
          </a:p>
        </p:txBody>
      </p:sp>
      <p:sp>
        <p:nvSpPr>
          <p:cNvPr id="32773" name="Rectangle 3"/>
          <p:cNvSpPr>
            <a:spLocks noGrp="1" noChangeArrowheads="1"/>
          </p:cNvSpPr>
          <p:nvPr>
            <p:ph type="body" idx="1"/>
          </p:nvPr>
        </p:nvSpPr>
        <p:spPr>
          <a:xfrm>
            <a:off x="457200" y="1600200"/>
            <a:ext cx="5410200" cy="4530725"/>
          </a:xfrm>
        </p:spPr>
        <p:txBody>
          <a:bodyPr/>
          <a:lstStyle/>
          <a:p>
            <a:pPr eaLnBrk="1" hangingPunct="1"/>
            <a:r>
              <a:rPr lang="en-US" smtClean="0"/>
              <a:t>Injuries require minor care or no care </a:t>
            </a:r>
          </a:p>
          <a:p>
            <a:pPr eaLnBrk="1" hangingPunct="1"/>
            <a:r>
              <a:rPr lang="en-US" smtClean="0"/>
              <a:t>Examples</a:t>
            </a:r>
          </a:p>
          <a:p>
            <a:pPr lvl="1" eaLnBrk="1" hangingPunct="1"/>
            <a:r>
              <a:rPr lang="en-US" smtClean="0"/>
              <a:t>Abrasions</a:t>
            </a:r>
          </a:p>
          <a:p>
            <a:pPr lvl="1" eaLnBrk="1" hangingPunct="1"/>
            <a:r>
              <a:rPr lang="en-US" smtClean="0"/>
              <a:t>Minor lacerations</a:t>
            </a:r>
          </a:p>
          <a:p>
            <a:pPr lvl="1" eaLnBrk="1" hangingPunct="1"/>
            <a:r>
              <a:rPr lang="en-US" smtClean="0"/>
              <a:t>Nerve agent exposure with mild runny nose</a:t>
            </a:r>
          </a:p>
          <a:p>
            <a:pPr eaLnBrk="1" hangingPunct="1"/>
            <a:endParaRPr lang="en-US" smtClean="0"/>
          </a:p>
        </p:txBody>
      </p:sp>
      <p:pic>
        <p:nvPicPr>
          <p:cNvPr id="32774" name="Picture 4" descr="More Camp Grafton 002"/>
          <p:cNvPicPr>
            <a:picLocks noGrp="1" noChangeAspect="1" noChangeArrowheads="1"/>
          </p:cNvPicPr>
          <p:nvPr>
            <p:ph sz="half" idx="4294967295"/>
          </p:nvPr>
        </p:nvPicPr>
        <p:blipFill>
          <a:blip r:embed="rId3"/>
          <a:srcRect/>
          <a:stretch>
            <a:fillRect/>
          </a:stretch>
        </p:blipFill>
        <p:spPr>
          <a:xfrm>
            <a:off x="5867400" y="1981200"/>
            <a:ext cx="3032125" cy="3736975"/>
          </a:xfrm>
          <a:noFill/>
          <a:ln w="38100">
            <a:solidFill>
              <a:srgbClr val="FF9900"/>
            </a:solidFill>
          </a:ln>
        </p:spPr>
      </p:pic>
      <p:sp>
        <p:nvSpPr>
          <p:cNvPr id="741381" name="Text Box 5"/>
          <p:cNvSpPr txBox="1">
            <a:spLocks noChangeArrowheads="1"/>
          </p:cNvSpPr>
          <p:nvPr/>
        </p:nvSpPr>
        <p:spPr bwMode="auto">
          <a:xfrm>
            <a:off x="5867400" y="5867400"/>
            <a:ext cx="3276600" cy="304800"/>
          </a:xfrm>
          <a:prstGeom prst="rect">
            <a:avLst/>
          </a:prstGeom>
          <a:noFill/>
          <a:ln w="38100">
            <a:noFill/>
            <a:miter lim="800000"/>
            <a:headEnd/>
            <a:tailEnd/>
          </a:ln>
          <a:effectLst/>
        </p:spPr>
        <p:txBody>
          <a:bodyPr>
            <a:spAutoFit/>
          </a:bodyPr>
          <a:lstStyle/>
          <a:p>
            <a:pPr marL="342900" indent="-342900" eaLnBrk="1" hangingPunct="1">
              <a:spcBef>
                <a:spcPct val="50000"/>
              </a:spcBef>
              <a:defRPr/>
            </a:pPr>
            <a:r>
              <a:rPr lang="en-US" sz="1400">
                <a:effectLst>
                  <a:outerShdw blurRad="38100" dist="38100" dir="2700000" algn="tl">
                    <a:srgbClr val="C0C0C0"/>
                  </a:outerShdw>
                </a:effectLst>
                <a:latin typeface="Arial" charset="0"/>
              </a:rPr>
              <a:t>Photo source: Phillip L. Coule, MD</a:t>
            </a:r>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smtClean="0"/>
              <a:t>Identifying Patient Status</a:t>
            </a:r>
          </a:p>
        </p:txBody>
      </p:sp>
      <p:sp>
        <p:nvSpPr>
          <p:cNvPr id="33795" name="Rectangle 3"/>
          <p:cNvSpPr>
            <a:spLocks noGrp="1" noChangeArrowheads="1"/>
          </p:cNvSpPr>
          <p:nvPr>
            <p:ph type="body" idx="1"/>
          </p:nvPr>
        </p:nvSpPr>
        <p:spPr/>
        <p:txBody>
          <a:bodyPr/>
          <a:lstStyle/>
          <a:p>
            <a:pPr eaLnBrk="1" hangingPunct="1"/>
            <a:r>
              <a:rPr lang="en-US" sz="3900" dirty="0" smtClean="0"/>
              <a:t>Begin with Triage Ribbons</a:t>
            </a:r>
          </a:p>
          <a:p>
            <a:pPr eaLnBrk="1" hangingPunct="1"/>
            <a:r>
              <a:rPr lang="en-US" sz="3900" dirty="0" smtClean="0"/>
              <a:t>Add Triage Tags at Treatment Area </a:t>
            </a:r>
            <a:r>
              <a:rPr lang="en-US" sz="3900" u="sng" dirty="0" smtClean="0"/>
              <a:t>or at point of transport</a:t>
            </a:r>
          </a:p>
          <a:p>
            <a:pPr eaLnBrk="1" hangingPunct="1"/>
            <a:r>
              <a:rPr lang="en-US" sz="3900" dirty="0" smtClean="0"/>
              <a:t>Right wrist for both Ribbon and Tag</a:t>
            </a:r>
          </a:p>
          <a:p>
            <a:pPr eaLnBrk="1" hangingPunct="1"/>
            <a:r>
              <a:rPr lang="en-US" sz="3900" dirty="0" smtClean="0"/>
              <a:t>Geographic</a:t>
            </a:r>
          </a:p>
          <a:p>
            <a:pPr eaLnBrk="1" hangingPunct="1">
              <a:buFont typeface="Wingdings" pitchFamily="2" charset="2"/>
              <a:buNone/>
            </a:pPr>
            <a:endParaRPr lang="en-US" dirty="0" smtClean="0"/>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normAutofit fontScale="90000"/>
          </a:bodyPr>
          <a:lstStyle/>
          <a:p>
            <a:pPr eaLnBrk="1" hangingPunct="1"/>
            <a:r>
              <a:rPr lang="en-US" smtClean="0">
                <a:effectLst>
                  <a:outerShdw blurRad="38100" dist="38100" dir="2700000" algn="tl">
                    <a:srgbClr val="0064E2"/>
                  </a:outerShdw>
                </a:effectLst>
                <a:ea typeface="ＭＳ Ｐゴシック" charset="-128"/>
              </a:rPr>
              <a:t>After Patients are Categorized</a:t>
            </a:r>
          </a:p>
        </p:txBody>
      </p:sp>
      <p:sp>
        <p:nvSpPr>
          <p:cNvPr id="61443" name="Rectangle 3"/>
          <p:cNvSpPr>
            <a:spLocks noGrp="1" noChangeArrowheads="1"/>
          </p:cNvSpPr>
          <p:nvPr>
            <p:ph idx="1"/>
          </p:nvPr>
        </p:nvSpPr>
        <p:spPr>
          <a:xfrm>
            <a:off x="457200" y="1600200"/>
            <a:ext cx="8686800" cy="4953000"/>
          </a:xfrm>
        </p:spPr>
        <p:txBody>
          <a:bodyPr/>
          <a:lstStyle/>
          <a:p>
            <a:pPr eaLnBrk="1" hangingPunct="1"/>
            <a:r>
              <a:rPr lang="en-US" smtClean="0">
                <a:effectLst>
                  <a:outerShdw blurRad="38100" dist="38100" dir="2700000" algn="tl">
                    <a:srgbClr val="0064E2"/>
                  </a:outerShdw>
                </a:effectLst>
                <a:ea typeface="ＭＳ Ｐゴシック" charset="-128"/>
              </a:rPr>
              <a:t>Prioritization process is dynamic</a:t>
            </a:r>
          </a:p>
          <a:p>
            <a:pPr lvl="1" eaLnBrk="1" hangingPunct="1"/>
            <a:r>
              <a:rPr lang="en-US" smtClean="0">
                <a:effectLst>
                  <a:outerShdw blurRad="38100" dist="38100" dir="2700000" algn="tl">
                    <a:srgbClr val="0064E2"/>
                  </a:outerShdw>
                </a:effectLst>
                <a:ea typeface="ＭＳ Ｐゴシック" charset="-128"/>
              </a:rPr>
              <a:t>Patient conditions change</a:t>
            </a:r>
          </a:p>
          <a:p>
            <a:pPr lvl="1" eaLnBrk="1" hangingPunct="1"/>
            <a:r>
              <a:rPr lang="en-US" smtClean="0">
                <a:effectLst>
                  <a:outerShdw blurRad="38100" dist="38100" dir="2700000" algn="tl">
                    <a:srgbClr val="0064E2"/>
                  </a:outerShdw>
                </a:effectLst>
                <a:ea typeface="ＭＳ Ｐゴシック" charset="-128"/>
              </a:rPr>
              <a:t>Correct misses </a:t>
            </a:r>
          </a:p>
          <a:p>
            <a:pPr lvl="1" eaLnBrk="1" hangingPunct="1"/>
            <a:r>
              <a:rPr lang="en-US" smtClean="0">
                <a:effectLst>
                  <a:outerShdw blurRad="38100" dist="38100" dir="2700000" algn="tl">
                    <a:srgbClr val="0064E2"/>
                  </a:outerShdw>
                </a:effectLst>
                <a:ea typeface="ＭＳ Ｐゴシック" charset="-128"/>
              </a:rPr>
              <a:t>Resources change </a:t>
            </a:r>
          </a:p>
          <a:p>
            <a:pPr eaLnBrk="1" hangingPunct="1"/>
            <a:r>
              <a:rPr lang="en-US" smtClean="0">
                <a:effectLst>
                  <a:outerShdw blurRad="38100" dist="38100" dir="2700000" algn="tl">
                    <a:srgbClr val="0064E2"/>
                  </a:outerShdw>
                </a:effectLst>
                <a:ea typeface="ＭＳ Ｐゴシック" charset="-128"/>
              </a:rPr>
              <a:t>After care/transport has been given to immediate patients</a:t>
            </a:r>
          </a:p>
          <a:p>
            <a:pPr lvl="1" eaLnBrk="1" hangingPunct="1"/>
            <a:r>
              <a:rPr lang="en-US" smtClean="0">
                <a:effectLst>
                  <a:outerShdw blurRad="38100" dist="38100" dir="2700000" algn="tl">
                    <a:srgbClr val="0064E2"/>
                  </a:outerShdw>
                </a:effectLst>
                <a:ea typeface="ＭＳ Ｐゴシック" charset="-128"/>
              </a:rPr>
              <a:t>Re-assess expectant, delayed, or minimal patients </a:t>
            </a:r>
          </a:p>
          <a:p>
            <a:pPr lvl="2" eaLnBrk="1" hangingPunct="1"/>
            <a:r>
              <a:rPr lang="en-US" smtClean="0">
                <a:effectLst>
                  <a:outerShdw blurRad="38100" dist="38100" dir="2700000" algn="tl">
                    <a:srgbClr val="0064E2"/>
                  </a:outerShdw>
                </a:effectLst>
                <a:ea typeface="ＭＳ Ｐゴシック" charset="-128"/>
              </a:rPr>
              <a:t>Some patients will improve and others will decompensate</a:t>
            </a:r>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2"/>
          <p:cNvSpPr>
            <a:spLocks noGrp="1" noChangeArrowheads="1"/>
          </p:cNvSpPr>
          <p:nvPr>
            <p:ph type="title"/>
          </p:nvPr>
        </p:nvSpPr>
        <p:spPr>
          <a:xfrm>
            <a:off x="457200" y="277813"/>
            <a:ext cx="8229600" cy="788987"/>
          </a:xfrm>
        </p:spPr>
        <p:txBody>
          <a:bodyPr anchor="b">
            <a:normAutofit fontScale="90000"/>
          </a:bodyPr>
          <a:lstStyle/>
          <a:p>
            <a:pPr eaLnBrk="1" hangingPunct="1"/>
            <a:r>
              <a:rPr lang="en-US" sz="4300" smtClean="0">
                <a:effectLst>
                  <a:outerShdw blurRad="38100" dist="38100" dir="2700000" algn="tl">
                    <a:srgbClr val="0064E2"/>
                  </a:outerShdw>
                </a:effectLst>
                <a:ea typeface="ＭＳ Ｐゴシック" charset="-128"/>
              </a:rPr>
              <a:t>Treatment/Transport Priority</a:t>
            </a:r>
          </a:p>
        </p:txBody>
      </p:sp>
      <p:sp>
        <p:nvSpPr>
          <p:cNvPr id="62468" name="Rectangle 3"/>
          <p:cNvSpPr>
            <a:spLocks noGrp="1" noChangeArrowheads="1"/>
          </p:cNvSpPr>
          <p:nvPr>
            <p:ph idx="1"/>
          </p:nvPr>
        </p:nvSpPr>
        <p:spPr/>
        <p:txBody>
          <a:bodyPr>
            <a:normAutofit/>
          </a:bodyPr>
          <a:lstStyle/>
          <a:p>
            <a:pPr eaLnBrk="1" hangingPunct="1">
              <a:lnSpc>
                <a:spcPct val="90000"/>
              </a:lnSpc>
            </a:pPr>
            <a:r>
              <a:rPr lang="en-US" sz="2800" dirty="0" smtClean="0">
                <a:effectLst>
                  <a:outerShdw blurRad="38100" dist="38100" dir="2700000" algn="tl">
                    <a:srgbClr val="0064E2"/>
                  </a:outerShdw>
                </a:effectLst>
                <a:ea typeface="ＭＳ Ｐゴシック" charset="-128"/>
              </a:rPr>
              <a:t>In general, treat/transport immediate patients first</a:t>
            </a:r>
          </a:p>
          <a:p>
            <a:pPr lvl="1" eaLnBrk="1" hangingPunct="1">
              <a:lnSpc>
                <a:spcPct val="90000"/>
              </a:lnSpc>
            </a:pPr>
            <a:r>
              <a:rPr lang="en-US" sz="3200" dirty="0" smtClean="0">
                <a:effectLst>
                  <a:outerShdw blurRad="38100" dist="38100" dir="2700000" algn="tl">
                    <a:srgbClr val="0064E2"/>
                  </a:outerShdw>
                </a:effectLst>
                <a:ea typeface="ＭＳ Ｐゴシック" charset="-128"/>
              </a:rPr>
              <a:t>Then delayed</a:t>
            </a:r>
          </a:p>
          <a:p>
            <a:pPr lvl="1" eaLnBrk="1" hangingPunct="1">
              <a:lnSpc>
                <a:spcPct val="90000"/>
              </a:lnSpc>
            </a:pPr>
            <a:r>
              <a:rPr lang="en-US" sz="3200" dirty="0" smtClean="0">
                <a:effectLst>
                  <a:outerShdw blurRad="38100" dist="38100" dir="2700000" algn="tl">
                    <a:srgbClr val="0064E2"/>
                  </a:outerShdw>
                </a:effectLst>
                <a:ea typeface="ＭＳ Ｐゴシック" charset="-128"/>
              </a:rPr>
              <a:t>Then minimal</a:t>
            </a:r>
            <a:endParaRPr lang="en-US" sz="3200" dirty="0" smtClean="0">
              <a:solidFill>
                <a:srgbClr val="0000FF"/>
              </a:solidFill>
              <a:effectLst>
                <a:outerShdw blurRad="38100" dist="38100" dir="2700000" algn="tl">
                  <a:srgbClr val="FFFFFF"/>
                </a:outerShdw>
              </a:effectLst>
              <a:ea typeface="ＭＳ Ｐゴシック" charset="-128"/>
            </a:endParaRPr>
          </a:p>
          <a:p>
            <a:pPr eaLnBrk="1" hangingPunct="1">
              <a:lnSpc>
                <a:spcPct val="90000"/>
              </a:lnSpc>
            </a:pPr>
            <a:r>
              <a:rPr lang="en-US" sz="2800" dirty="0" smtClean="0">
                <a:effectLst>
                  <a:outerShdw blurRad="38100" dist="38100" dir="2700000" algn="tl">
                    <a:srgbClr val="0064E2"/>
                  </a:outerShdw>
                </a:effectLst>
                <a:ea typeface="ＭＳ Ｐゴシック" charset="-128"/>
              </a:rPr>
              <a:t>Treat/transport expectant patients when resources permit </a:t>
            </a:r>
          </a:p>
          <a:p>
            <a:pPr eaLnBrk="1" hangingPunct="1">
              <a:lnSpc>
                <a:spcPct val="90000"/>
              </a:lnSpc>
            </a:pPr>
            <a:r>
              <a:rPr lang="en-US" sz="2800" dirty="0" smtClean="0">
                <a:effectLst>
                  <a:outerShdw blurRad="38100" dist="38100" dir="2700000" algn="tl">
                    <a:srgbClr val="0064E2"/>
                  </a:outerShdw>
                </a:effectLst>
                <a:ea typeface="ＭＳ Ｐゴシック" charset="-128"/>
              </a:rPr>
              <a:t>Efficient use of transport assets may include mixing categories of patients and using alternate forms of transport</a:t>
            </a:r>
          </a:p>
        </p:txBody>
      </p:sp>
      <p:sp>
        <p:nvSpPr>
          <p:cNvPr id="90113" name="Slide Number Placeholder 5"/>
          <p:cNvSpPr>
            <a:spLocks noGrp="1"/>
          </p:cNvSpPr>
          <p:nvPr>
            <p:ph type="sldNum" sz="quarter" idx="12"/>
          </p:nvPr>
        </p:nvSpPr>
        <p:spPr bwMode="auto">
          <a:xfrm>
            <a:off x="6553200" y="6248400"/>
            <a:ext cx="2133600" cy="457200"/>
          </a:xfrm>
          <a:noFill/>
          <a:ln>
            <a:miter lim="800000"/>
            <a:headEnd/>
            <a:tailEnd/>
          </a:ln>
        </p:spPr>
        <p:txBody>
          <a:bodyPr/>
          <a:lstStyle/>
          <a:p>
            <a:fld id="{E3F19318-5CAD-449C-A0B2-E3F66361C2CE}" type="slidenum">
              <a:rPr lang="en-US">
                <a:latin typeface="Verdana" pitchFamily="34" charset="0"/>
              </a:rPr>
              <a:pPr/>
              <a:t>46</a:t>
            </a:fld>
            <a:endParaRPr lang="en-US">
              <a:latin typeface="Verdana" pitchFamily="34" charset="0"/>
            </a:endParaRPr>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Rectangle 4"/>
          <p:cNvSpPr>
            <a:spLocks noGrp="1" noChangeArrowheads="1"/>
          </p:cNvSpPr>
          <p:nvPr>
            <p:ph type="title"/>
          </p:nvPr>
        </p:nvSpPr>
        <p:spPr>
          <a:xfrm>
            <a:off x="457200" y="277813"/>
            <a:ext cx="8229600" cy="788987"/>
          </a:xfrm>
        </p:spPr>
        <p:txBody>
          <a:bodyPr anchor="b"/>
          <a:lstStyle/>
          <a:p>
            <a:pPr eaLnBrk="1" hangingPunct="1"/>
            <a:r>
              <a:rPr lang="en-US" sz="4300" smtClean="0">
                <a:effectLst>
                  <a:outerShdw blurRad="38100" dist="38100" dir="2700000" algn="tl">
                    <a:srgbClr val="0064E2"/>
                  </a:outerShdw>
                </a:effectLst>
                <a:ea typeface="ＭＳ Ｐゴシック" charset="-128"/>
              </a:rPr>
              <a:t>Case Study</a:t>
            </a:r>
          </a:p>
        </p:txBody>
      </p:sp>
      <p:sp>
        <p:nvSpPr>
          <p:cNvPr id="67588" name="Rectangle 5"/>
          <p:cNvSpPr>
            <a:spLocks noGrp="1" noChangeArrowheads="1"/>
          </p:cNvSpPr>
          <p:nvPr>
            <p:ph idx="1"/>
          </p:nvPr>
        </p:nvSpPr>
        <p:spPr/>
        <p:txBody>
          <a:bodyPr/>
          <a:lstStyle/>
          <a:p>
            <a:pPr eaLnBrk="1" hangingPunct="1">
              <a:buFont typeface="Wingdings" charset="0"/>
              <a:buChar char=""/>
              <a:defRPr/>
            </a:pPr>
            <a:r>
              <a:rPr lang="en-US">
                <a:effectLst>
                  <a:outerShdw blurRad="38100" dist="38100" dir="2700000" algn="tl">
                    <a:srgbClr val="0064E2"/>
                  </a:outerShdw>
                </a:effectLst>
                <a:ea typeface="ＭＳ Ｐゴシック" charset="0"/>
                <a:cs typeface="ＭＳ Ｐゴシック" charset="0"/>
              </a:rPr>
              <a:t>Multiple GSW at Local Sporting Event</a:t>
            </a:r>
          </a:p>
          <a:p>
            <a:pPr lvl="1" eaLnBrk="1" hangingPunct="1">
              <a:buFont typeface="Wingdings" charset="0"/>
              <a:buChar char=""/>
              <a:defRPr/>
            </a:pPr>
            <a:r>
              <a:rPr lang="en-US">
                <a:effectLst>
                  <a:outerShdw blurRad="38100" dist="38100" dir="2700000" algn="tl">
                    <a:srgbClr val="0064E2"/>
                  </a:outerShdw>
                </a:effectLst>
                <a:ea typeface="ＭＳ Ｐゴシック" charset="0"/>
              </a:rPr>
              <a:t>You and partner respond (one ambulance)</a:t>
            </a:r>
          </a:p>
          <a:p>
            <a:pPr lvl="1" eaLnBrk="1" hangingPunct="1">
              <a:buFont typeface="Wingdings" charset="0"/>
              <a:buChar char=""/>
              <a:defRPr/>
            </a:pPr>
            <a:r>
              <a:rPr lang="en-US">
                <a:effectLst>
                  <a:outerShdw blurRad="38100" dist="38100" dir="2700000" algn="tl">
                    <a:srgbClr val="0064E2"/>
                  </a:outerShdw>
                </a:effectLst>
                <a:ea typeface="ＭＳ Ｐゴシック" charset="0"/>
              </a:rPr>
              <a:t>10 casualties</a:t>
            </a:r>
          </a:p>
          <a:p>
            <a:pPr lvl="1" eaLnBrk="1" hangingPunct="1">
              <a:buFont typeface="Wingdings" charset="0"/>
              <a:buChar char=""/>
              <a:defRPr/>
            </a:pPr>
            <a:r>
              <a:rPr lang="en-US">
                <a:effectLst>
                  <a:outerShdw blurRad="38100" dist="38100" dir="2700000" algn="tl">
                    <a:srgbClr val="0064E2"/>
                  </a:outerShdw>
                </a:effectLst>
                <a:ea typeface="ＭＳ Ｐゴシック" charset="0"/>
              </a:rPr>
              <a:t>What are the issues that need to be addressed?</a:t>
            </a:r>
          </a:p>
          <a:p>
            <a:pPr lvl="1" eaLnBrk="1" hangingPunct="1">
              <a:buFont typeface="Wingdings" charset="0"/>
              <a:buChar char=""/>
              <a:defRPr/>
            </a:pPr>
            <a:endParaRPr lang="en-US">
              <a:effectLst>
                <a:outerShdw blurRad="38100" dist="38100" dir="2700000" algn="tl">
                  <a:srgbClr val="0064E2"/>
                </a:outerShdw>
              </a:effectLst>
              <a:ea typeface="ＭＳ Ｐゴシック" charset="0"/>
            </a:endParaRPr>
          </a:p>
        </p:txBody>
      </p:sp>
      <p:sp>
        <p:nvSpPr>
          <p:cNvPr id="91137" name="Slide Number Placeholder 5"/>
          <p:cNvSpPr>
            <a:spLocks noGrp="1"/>
          </p:cNvSpPr>
          <p:nvPr>
            <p:ph type="sldNum" sz="quarter" idx="12"/>
          </p:nvPr>
        </p:nvSpPr>
        <p:spPr bwMode="auto">
          <a:xfrm>
            <a:off x="6553200" y="6248400"/>
            <a:ext cx="2133600" cy="457200"/>
          </a:xfrm>
          <a:noFill/>
          <a:ln>
            <a:miter lim="800000"/>
            <a:headEnd/>
            <a:tailEnd/>
          </a:ln>
        </p:spPr>
        <p:txBody>
          <a:bodyPr/>
          <a:lstStyle/>
          <a:p>
            <a:fld id="{143BC002-D0DD-4906-8FE0-01BBE90BDA75}" type="slidenum">
              <a:rPr lang="en-US">
                <a:latin typeface="Verdana" pitchFamily="34" charset="0"/>
              </a:rPr>
              <a:pPr/>
              <a:t>47</a:t>
            </a:fld>
            <a:endParaRPr lang="en-US">
              <a:latin typeface="Verdana" pitchFamily="34" charset="0"/>
            </a:endParaRPr>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4"/>
          <p:cNvSpPr>
            <a:spLocks noGrp="1" noChangeArrowheads="1"/>
          </p:cNvSpPr>
          <p:nvPr>
            <p:ph type="title"/>
          </p:nvPr>
        </p:nvSpPr>
        <p:spPr>
          <a:xfrm>
            <a:off x="457200" y="381000"/>
            <a:ext cx="8229600" cy="990600"/>
          </a:xfrm>
        </p:spPr>
        <p:txBody>
          <a:bodyPr anchor="b">
            <a:normAutofit fontScale="90000"/>
          </a:bodyPr>
          <a:lstStyle/>
          <a:p>
            <a:pPr eaLnBrk="1" hangingPunct="1"/>
            <a:r>
              <a:rPr lang="en-US" sz="3500" smtClean="0">
                <a:effectLst>
                  <a:outerShdw blurRad="38100" dist="38100" dir="2700000" algn="tl">
                    <a:srgbClr val="0064E2"/>
                  </a:outerShdw>
                </a:effectLst>
                <a:ea typeface="ＭＳ Ｐゴシック" charset="-128"/>
              </a:rPr>
              <a:t>Initial considerations</a:t>
            </a:r>
            <a:br>
              <a:rPr lang="en-US" sz="3500" smtClean="0">
                <a:effectLst>
                  <a:outerShdw blurRad="38100" dist="38100" dir="2700000" algn="tl">
                    <a:srgbClr val="0064E2"/>
                  </a:outerShdw>
                </a:effectLst>
                <a:ea typeface="ＭＳ Ｐゴシック" charset="-128"/>
              </a:rPr>
            </a:br>
            <a:r>
              <a:rPr lang="en-US" sz="3500" smtClean="0">
                <a:effectLst>
                  <a:outerShdw blurRad="38100" dist="38100" dir="2700000" algn="tl">
                    <a:srgbClr val="0064E2"/>
                  </a:outerShdw>
                </a:effectLst>
                <a:ea typeface="ＭＳ Ｐゴシック" charset="-128"/>
              </a:rPr>
              <a:t>DISASTER</a:t>
            </a:r>
          </a:p>
        </p:txBody>
      </p:sp>
      <p:sp>
        <p:nvSpPr>
          <p:cNvPr id="68612" name="Rectangle 5"/>
          <p:cNvSpPr>
            <a:spLocks noGrp="1" noChangeArrowheads="1"/>
          </p:cNvSpPr>
          <p:nvPr>
            <p:ph idx="1"/>
          </p:nvPr>
        </p:nvSpPr>
        <p:spPr>
          <a:xfrm>
            <a:off x="457200" y="1600200"/>
            <a:ext cx="8229600" cy="5029200"/>
          </a:xfrm>
        </p:spPr>
        <p:txBody>
          <a:bodyPr/>
          <a:lstStyle/>
          <a:p>
            <a:pPr eaLnBrk="1" hangingPunct="1"/>
            <a:r>
              <a:rPr lang="en-US" dirty="0" smtClean="0">
                <a:effectLst>
                  <a:outerShdw blurRad="38100" dist="38100" dir="2700000" algn="tl">
                    <a:srgbClr val="0064E2"/>
                  </a:outerShdw>
                </a:effectLst>
                <a:ea typeface="ＭＳ Ｐゴシック" charset="-128"/>
              </a:rPr>
              <a:t>Detection</a:t>
            </a:r>
          </a:p>
          <a:p>
            <a:pPr lvl="1" eaLnBrk="1" hangingPunct="1"/>
            <a:r>
              <a:rPr lang="en-US" dirty="0" smtClean="0">
                <a:effectLst>
                  <a:outerShdw blurRad="38100" dist="38100" dir="2700000" algn="tl">
                    <a:srgbClr val="0064E2"/>
                  </a:outerShdw>
                </a:effectLst>
                <a:ea typeface="ＭＳ Ｐゴシック" charset="-128"/>
              </a:rPr>
              <a:t>Multi-Casualty event </a:t>
            </a:r>
          </a:p>
          <a:p>
            <a:pPr lvl="1" eaLnBrk="1" hangingPunct="1"/>
            <a:r>
              <a:rPr lang="en-US" dirty="0" smtClean="0">
                <a:effectLst>
                  <a:outerShdw blurRad="38100" dist="38100" dir="2700000" algn="tl">
                    <a:srgbClr val="0064E2"/>
                  </a:outerShdw>
                </a:effectLst>
                <a:ea typeface="ＭＳ Ｐゴシック" charset="-128"/>
              </a:rPr>
              <a:t>Needs are greater than resources</a:t>
            </a:r>
          </a:p>
          <a:p>
            <a:pPr eaLnBrk="1" hangingPunct="1"/>
            <a:r>
              <a:rPr lang="en-US" dirty="0" smtClean="0">
                <a:effectLst>
                  <a:outerShdw blurRad="38100" dist="38100" dir="2700000" algn="tl">
                    <a:srgbClr val="0064E2"/>
                  </a:outerShdw>
                </a:effectLst>
                <a:ea typeface="ＭＳ Ｐゴシック" charset="-128"/>
              </a:rPr>
              <a:t>Incident Command</a:t>
            </a:r>
          </a:p>
          <a:p>
            <a:pPr lvl="1" eaLnBrk="1" hangingPunct="1"/>
            <a:r>
              <a:rPr lang="en-US" dirty="0" smtClean="0">
                <a:effectLst>
                  <a:outerShdw blurRad="38100" dist="38100" dir="2700000" algn="tl">
                    <a:srgbClr val="0064E2"/>
                  </a:outerShdw>
                </a:effectLst>
                <a:ea typeface="ＭＳ Ｐゴシック" charset="-128"/>
              </a:rPr>
              <a:t>Who is the incident commander</a:t>
            </a:r>
          </a:p>
          <a:p>
            <a:pPr eaLnBrk="1" hangingPunct="1"/>
            <a:r>
              <a:rPr lang="en-US" dirty="0" smtClean="0">
                <a:effectLst>
                  <a:outerShdw blurRad="38100" dist="38100" dir="2700000" algn="tl">
                    <a:srgbClr val="0064E2"/>
                  </a:outerShdw>
                </a:effectLst>
                <a:ea typeface="ＭＳ Ｐゴシック" charset="-128"/>
              </a:rPr>
              <a:t>Scene Safety/Security</a:t>
            </a:r>
          </a:p>
          <a:p>
            <a:pPr lvl="1" eaLnBrk="1" hangingPunct="1"/>
            <a:r>
              <a:rPr lang="en-US" dirty="0" smtClean="0">
                <a:effectLst>
                  <a:outerShdw blurRad="38100" dist="38100" dir="2700000" algn="tl">
                    <a:srgbClr val="0064E2"/>
                  </a:outerShdw>
                </a:effectLst>
                <a:ea typeface="ＭＳ Ｐゴシック" charset="-128"/>
              </a:rPr>
              <a:t>Active shooter? </a:t>
            </a:r>
          </a:p>
          <a:p>
            <a:pPr lvl="1" eaLnBrk="1" hangingPunct="1"/>
            <a:r>
              <a:rPr lang="en-US" dirty="0" smtClean="0">
                <a:effectLst>
                  <a:outerShdw blurRad="38100" dist="38100" dir="2700000" algn="tl">
                    <a:srgbClr val="0064E2"/>
                  </a:outerShdw>
                </a:effectLst>
                <a:ea typeface="ＭＳ Ｐゴシック" charset="-128"/>
              </a:rPr>
              <a:t>Secondary devices?</a:t>
            </a:r>
          </a:p>
        </p:txBody>
      </p:sp>
      <p:sp>
        <p:nvSpPr>
          <p:cNvPr id="92161" name="Slide Number Placeholder 5"/>
          <p:cNvSpPr>
            <a:spLocks noGrp="1"/>
          </p:cNvSpPr>
          <p:nvPr>
            <p:ph type="sldNum" sz="quarter" idx="12"/>
          </p:nvPr>
        </p:nvSpPr>
        <p:spPr bwMode="auto">
          <a:xfrm>
            <a:off x="6553200" y="6248400"/>
            <a:ext cx="2133600" cy="457200"/>
          </a:xfrm>
          <a:noFill/>
          <a:ln>
            <a:miter lim="800000"/>
            <a:headEnd/>
            <a:tailEnd/>
          </a:ln>
        </p:spPr>
        <p:txBody>
          <a:bodyPr/>
          <a:lstStyle/>
          <a:p>
            <a:fld id="{A7D0304A-2C4B-4249-B8C5-6FB04C0356F3}" type="slidenum">
              <a:rPr lang="en-US">
                <a:latin typeface="Verdana" pitchFamily="34" charset="0"/>
              </a:rPr>
              <a:pPr/>
              <a:t>48</a:t>
            </a:fld>
            <a:endParaRPr lang="en-US">
              <a:latin typeface="Verdana" pitchFamily="34" charset="0"/>
            </a:endParaRPr>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Rectangle 2"/>
          <p:cNvSpPr>
            <a:spLocks noGrp="1" noChangeArrowheads="1"/>
          </p:cNvSpPr>
          <p:nvPr>
            <p:ph type="title"/>
          </p:nvPr>
        </p:nvSpPr>
        <p:spPr>
          <a:xfrm>
            <a:off x="457200" y="277813"/>
            <a:ext cx="8229600" cy="865187"/>
          </a:xfrm>
        </p:spPr>
        <p:txBody>
          <a:bodyPr anchor="b"/>
          <a:lstStyle/>
          <a:p>
            <a:pPr eaLnBrk="1" hangingPunct="1"/>
            <a:r>
              <a:rPr lang="en-US" smtClean="0">
                <a:effectLst>
                  <a:outerShdw blurRad="38100" dist="38100" dir="2700000" algn="tl">
                    <a:srgbClr val="0064E2"/>
                  </a:outerShdw>
                </a:effectLst>
                <a:ea typeface="ＭＳ Ｐゴシック" charset="-128"/>
              </a:rPr>
              <a:t>Initial Considerations</a:t>
            </a:r>
          </a:p>
        </p:txBody>
      </p:sp>
      <p:sp>
        <p:nvSpPr>
          <p:cNvPr id="69636" name="Rectangle 3"/>
          <p:cNvSpPr>
            <a:spLocks noGrp="1" noChangeArrowheads="1"/>
          </p:cNvSpPr>
          <p:nvPr>
            <p:ph idx="1"/>
          </p:nvPr>
        </p:nvSpPr>
        <p:spPr/>
        <p:txBody>
          <a:bodyPr/>
          <a:lstStyle/>
          <a:p>
            <a:pPr eaLnBrk="1" hangingPunct="1"/>
            <a:r>
              <a:rPr lang="en-US" dirty="0" smtClean="0">
                <a:effectLst>
                  <a:outerShdw blurRad="38100" dist="38100" dir="2700000" algn="tl">
                    <a:srgbClr val="0064E2"/>
                  </a:outerShdw>
                </a:effectLst>
                <a:ea typeface="ＭＳ Ｐゴシック" charset="-128"/>
              </a:rPr>
              <a:t>Assess Hazards</a:t>
            </a:r>
          </a:p>
          <a:p>
            <a:pPr lvl="1" eaLnBrk="1" hangingPunct="1"/>
            <a:r>
              <a:rPr lang="en-US" dirty="0" smtClean="0">
                <a:effectLst>
                  <a:outerShdw blurRad="38100" dist="38100" dir="2700000" algn="tl">
                    <a:srgbClr val="0064E2"/>
                  </a:outerShdw>
                </a:effectLst>
                <a:ea typeface="ＭＳ Ｐゴシック" charset="-128"/>
              </a:rPr>
              <a:t>Penetrating trauma</a:t>
            </a:r>
          </a:p>
          <a:p>
            <a:pPr eaLnBrk="1" hangingPunct="1"/>
            <a:r>
              <a:rPr lang="en-US" dirty="0" smtClean="0">
                <a:effectLst>
                  <a:outerShdw blurRad="38100" dist="38100" dir="2700000" algn="tl">
                    <a:srgbClr val="0064E2"/>
                  </a:outerShdw>
                </a:effectLst>
                <a:ea typeface="ＭＳ Ｐゴシック" charset="-128"/>
              </a:rPr>
              <a:t>Support</a:t>
            </a:r>
          </a:p>
          <a:p>
            <a:pPr lvl="1" eaLnBrk="1" hangingPunct="1"/>
            <a:r>
              <a:rPr lang="en-US" dirty="0" smtClean="0">
                <a:effectLst>
                  <a:outerShdw blurRad="38100" dist="38100" dir="2700000" algn="tl">
                    <a:srgbClr val="0064E2"/>
                  </a:outerShdw>
                </a:effectLst>
                <a:ea typeface="ＭＳ Ｐゴシック" charset="-128"/>
              </a:rPr>
              <a:t>Law enforcement, additional EMS, medical control, trauma center, community hospitals, supplies</a:t>
            </a:r>
          </a:p>
          <a:p>
            <a:pPr eaLnBrk="1" hangingPunct="1"/>
            <a:r>
              <a:rPr lang="en-US" dirty="0" smtClean="0">
                <a:effectLst>
                  <a:outerShdw blurRad="38100" dist="38100" dir="2700000" algn="tl">
                    <a:srgbClr val="0064E2"/>
                  </a:outerShdw>
                </a:effectLst>
                <a:ea typeface="ＭＳ Ｐゴシック" charset="-128"/>
              </a:rPr>
              <a:t>Triage/Transport/Treatment</a:t>
            </a:r>
          </a:p>
          <a:p>
            <a:pPr eaLnBrk="1" hangingPunct="1"/>
            <a:r>
              <a:rPr lang="en-US" dirty="0" smtClean="0">
                <a:effectLst>
                  <a:outerShdw blurRad="38100" dist="38100" dir="2700000" algn="tl">
                    <a:srgbClr val="0064E2"/>
                  </a:outerShdw>
                </a:effectLst>
                <a:ea typeface="ＭＳ Ｐゴシック" charset="-128"/>
              </a:rPr>
              <a:t>Recovery</a:t>
            </a:r>
          </a:p>
        </p:txBody>
      </p:sp>
      <p:sp>
        <p:nvSpPr>
          <p:cNvPr id="93185" name="Slide Number Placeholder 5"/>
          <p:cNvSpPr>
            <a:spLocks noGrp="1"/>
          </p:cNvSpPr>
          <p:nvPr>
            <p:ph type="sldNum" sz="quarter" idx="12"/>
          </p:nvPr>
        </p:nvSpPr>
        <p:spPr bwMode="auto">
          <a:xfrm>
            <a:off x="6553200" y="6248400"/>
            <a:ext cx="2133600" cy="457200"/>
          </a:xfrm>
          <a:noFill/>
          <a:ln>
            <a:miter lim="800000"/>
            <a:headEnd/>
            <a:tailEnd/>
          </a:ln>
        </p:spPr>
        <p:txBody>
          <a:bodyPr/>
          <a:lstStyle/>
          <a:p>
            <a:fld id="{AFC9B3DC-6CB8-49E1-AB83-321BE6DC225A}" type="slidenum">
              <a:rPr lang="en-US">
                <a:latin typeface="Verdana" pitchFamily="34" charset="0"/>
              </a:rPr>
              <a:pPr/>
              <a:t>49</a:t>
            </a:fld>
            <a:endParaRPr lang="en-US">
              <a:latin typeface="Verdana" pitchFamily="34" charset="0"/>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effectLst>
                  <a:outerShdw blurRad="38100" dist="38100" dir="2700000" algn="tl">
                    <a:srgbClr val="0064E2"/>
                  </a:outerShdw>
                </a:effectLst>
                <a:ea typeface="ＭＳ Ｐゴシック" charset="-128"/>
              </a:rPr>
              <a:t>Disaster Triage – The Problems</a:t>
            </a:r>
          </a:p>
        </p:txBody>
      </p:sp>
      <p:sp>
        <p:nvSpPr>
          <p:cNvPr id="3" name="Content Placeholder 2"/>
          <p:cNvSpPr>
            <a:spLocks noGrp="1"/>
          </p:cNvSpPr>
          <p:nvPr>
            <p:ph idx="1"/>
          </p:nvPr>
        </p:nvSpPr>
        <p:spPr/>
        <p:txBody>
          <a:bodyPr>
            <a:noAutofit/>
          </a:bodyPr>
          <a:lstStyle/>
          <a:p>
            <a:pPr marL="0" indent="0">
              <a:buFont typeface="Wingdings" pitchFamily="2" charset="2"/>
              <a:buNone/>
            </a:pPr>
            <a:endParaRPr lang="en-US" dirty="0" smtClean="0">
              <a:effectLst>
                <a:outerShdw blurRad="38100" dist="38100" dir="2700000" algn="tl">
                  <a:srgbClr val="0064E2"/>
                </a:outerShdw>
              </a:effectLst>
              <a:ea typeface="ＭＳ Ｐゴシック" charset="-128"/>
            </a:endParaRPr>
          </a:p>
          <a:p>
            <a:pPr marL="0" indent="0"/>
            <a:r>
              <a:rPr lang="en-US" dirty="0" smtClean="0">
                <a:effectLst>
                  <a:outerShdw blurRad="38100" dist="38100" dir="2700000" algn="tl">
                    <a:srgbClr val="0064E2"/>
                  </a:outerShdw>
                </a:effectLst>
                <a:ea typeface="ＭＳ Ｐゴシック" charset="-128"/>
              </a:rPr>
              <a:t>Scene response is chaotic by definition</a:t>
            </a:r>
          </a:p>
          <a:p>
            <a:pPr marL="0" indent="0"/>
            <a:r>
              <a:rPr lang="en-US" dirty="0" smtClean="0">
                <a:effectLst>
                  <a:outerShdw blurRad="38100" dist="38100" dir="2700000" algn="tl">
                    <a:srgbClr val="0064E2"/>
                  </a:outerShdw>
                </a:effectLst>
                <a:ea typeface="ＭＳ Ｐゴシック" charset="-128"/>
              </a:rPr>
              <a:t>Bystander assistance, interference, and </a:t>
            </a:r>
            <a:r>
              <a:rPr lang="en-US" u="sng" dirty="0" smtClean="0">
                <a:effectLst>
                  <a:outerShdw blurRad="38100" dist="38100" dir="2700000" algn="tl">
                    <a:srgbClr val="0064E2"/>
                  </a:outerShdw>
                </a:effectLst>
                <a:ea typeface="ＭＳ Ｐゴシック" charset="-128"/>
              </a:rPr>
              <a:t>pressures</a:t>
            </a:r>
          </a:p>
          <a:p>
            <a:pPr marL="0" indent="0"/>
            <a:r>
              <a:rPr lang="en-US" dirty="0" smtClean="0">
                <a:effectLst>
                  <a:outerShdw blurRad="38100" dist="38100" dir="2700000" algn="tl">
                    <a:srgbClr val="0064E2"/>
                  </a:outerShdw>
                </a:effectLst>
                <a:ea typeface="ＭＳ Ｐゴシック" charset="-128"/>
              </a:rPr>
              <a:t>Secondary threats</a:t>
            </a:r>
          </a:p>
          <a:p>
            <a:pPr marL="0" indent="0"/>
            <a:r>
              <a:rPr lang="en-US" dirty="0" smtClean="0">
                <a:effectLst>
                  <a:outerShdw blurRad="38100" dist="38100" dir="2700000" algn="tl">
                    <a:srgbClr val="0064E2"/>
                  </a:outerShdw>
                </a:effectLst>
                <a:ea typeface="ＭＳ Ｐゴシック" charset="-128"/>
              </a:rPr>
              <a:t>Multi-jurisdictional response</a:t>
            </a:r>
          </a:p>
          <a:p>
            <a:pPr marL="0" indent="0"/>
            <a:r>
              <a:rPr lang="en-US" dirty="0" smtClean="0">
                <a:effectLst>
                  <a:outerShdw blurRad="38100" dist="38100" dir="2700000" algn="tl">
                    <a:srgbClr val="0064E2"/>
                  </a:outerShdw>
                </a:effectLst>
                <a:ea typeface="ＭＳ Ｐゴシック" charset="-128"/>
              </a:rPr>
              <a:t>Civil/Military Interface</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Rectangle 2"/>
          <p:cNvSpPr>
            <a:spLocks noGrp="1" noChangeArrowheads="1"/>
          </p:cNvSpPr>
          <p:nvPr>
            <p:ph type="title"/>
          </p:nvPr>
        </p:nvSpPr>
        <p:spPr>
          <a:xfrm>
            <a:off x="457200" y="277813"/>
            <a:ext cx="8229600" cy="865187"/>
          </a:xfrm>
        </p:spPr>
        <p:txBody>
          <a:bodyPr anchor="b"/>
          <a:lstStyle/>
          <a:p>
            <a:pPr eaLnBrk="1" hangingPunct="1"/>
            <a:r>
              <a:rPr lang="en-US" smtClean="0">
                <a:effectLst>
                  <a:outerShdw blurRad="38100" dist="38100" dir="2700000" algn="tl">
                    <a:srgbClr val="0064E2"/>
                  </a:outerShdw>
                </a:effectLst>
                <a:ea typeface="ＭＳ Ｐゴシック" charset="-128"/>
              </a:rPr>
              <a:t>Initial Sorting of Patients</a:t>
            </a:r>
          </a:p>
        </p:txBody>
      </p:sp>
      <p:sp>
        <p:nvSpPr>
          <p:cNvPr id="70660" name="Rectangle 3"/>
          <p:cNvSpPr>
            <a:spLocks noGrp="1" noChangeArrowheads="1"/>
          </p:cNvSpPr>
          <p:nvPr>
            <p:ph idx="1"/>
          </p:nvPr>
        </p:nvSpPr>
        <p:spPr/>
        <p:txBody>
          <a:bodyPr/>
          <a:lstStyle/>
          <a:p>
            <a:pPr eaLnBrk="1" hangingPunct="1"/>
            <a:r>
              <a:rPr lang="en-US" smtClean="0">
                <a:effectLst>
                  <a:outerShdw blurRad="38100" dist="38100" dir="2700000" algn="tl">
                    <a:srgbClr val="0064E2"/>
                  </a:outerShdw>
                </a:effectLst>
                <a:ea typeface="ＭＳ Ｐゴシック" charset="-128"/>
              </a:rPr>
              <a:t>Walk</a:t>
            </a:r>
          </a:p>
          <a:p>
            <a:pPr lvl="1" eaLnBrk="1" hangingPunct="1"/>
            <a:r>
              <a:rPr lang="en-US" smtClean="0">
                <a:effectLst>
                  <a:outerShdw blurRad="38100" dist="38100" dir="2700000" algn="tl">
                    <a:srgbClr val="0064E2"/>
                  </a:outerShdw>
                </a:effectLst>
                <a:ea typeface="ＭＳ Ｐゴシック" charset="-128"/>
              </a:rPr>
              <a:t>2 patients</a:t>
            </a:r>
          </a:p>
          <a:p>
            <a:pPr eaLnBrk="1" hangingPunct="1"/>
            <a:r>
              <a:rPr lang="en-US" smtClean="0">
                <a:effectLst>
                  <a:outerShdw blurRad="38100" dist="38100" dir="2700000" algn="tl">
                    <a:srgbClr val="0064E2"/>
                  </a:outerShdw>
                </a:effectLst>
                <a:ea typeface="ＭＳ Ｐゴシック" charset="-128"/>
              </a:rPr>
              <a:t>Wave</a:t>
            </a:r>
          </a:p>
          <a:p>
            <a:pPr lvl="1" eaLnBrk="1" hangingPunct="1"/>
            <a:r>
              <a:rPr lang="en-US" smtClean="0">
                <a:effectLst>
                  <a:outerShdw blurRad="38100" dist="38100" dir="2700000" algn="tl">
                    <a:srgbClr val="0064E2"/>
                  </a:outerShdw>
                </a:effectLst>
                <a:ea typeface="ＭＳ Ｐゴシック" charset="-128"/>
              </a:rPr>
              <a:t>3 patients (one with obvious severe hemorrhage) </a:t>
            </a:r>
          </a:p>
          <a:p>
            <a:pPr eaLnBrk="1" hangingPunct="1"/>
            <a:r>
              <a:rPr lang="en-US" smtClean="0">
                <a:effectLst>
                  <a:outerShdw blurRad="38100" dist="38100" dir="2700000" algn="tl">
                    <a:srgbClr val="0064E2"/>
                  </a:outerShdw>
                </a:effectLst>
                <a:ea typeface="ＭＳ Ｐゴシック" charset="-128"/>
              </a:rPr>
              <a:t>Still</a:t>
            </a:r>
          </a:p>
          <a:p>
            <a:pPr lvl="1" eaLnBrk="1" hangingPunct="1"/>
            <a:r>
              <a:rPr lang="en-US" smtClean="0">
                <a:effectLst>
                  <a:outerShdw blurRad="38100" dist="38100" dir="2700000" algn="tl">
                    <a:srgbClr val="0064E2"/>
                  </a:outerShdw>
                </a:effectLst>
                <a:ea typeface="ＭＳ Ｐゴシック" charset="-128"/>
              </a:rPr>
              <a:t>5 patients</a:t>
            </a:r>
          </a:p>
        </p:txBody>
      </p:sp>
      <p:sp>
        <p:nvSpPr>
          <p:cNvPr id="94209" name="Slide Number Placeholder 5"/>
          <p:cNvSpPr>
            <a:spLocks noGrp="1"/>
          </p:cNvSpPr>
          <p:nvPr>
            <p:ph type="sldNum" sz="quarter" idx="12"/>
          </p:nvPr>
        </p:nvSpPr>
        <p:spPr bwMode="auto">
          <a:xfrm>
            <a:off x="6553200" y="6248400"/>
            <a:ext cx="2133600" cy="457200"/>
          </a:xfrm>
          <a:noFill/>
          <a:ln>
            <a:miter lim="800000"/>
            <a:headEnd/>
            <a:tailEnd/>
          </a:ln>
        </p:spPr>
        <p:txBody>
          <a:bodyPr/>
          <a:lstStyle/>
          <a:p>
            <a:fld id="{2385D483-DD31-4AAB-BEAE-9839BFFA056B}" type="slidenum">
              <a:rPr lang="en-US">
                <a:latin typeface="Verdana" pitchFamily="34" charset="0"/>
              </a:rPr>
              <a:pPr/>
              <a:t>50</a:t>
            </a:fld>
            <a:endParaRPr lang="en-US">
              <a:latin typeface="Verdana" pitchFamily="34" charset="0"/>
            </a:endParaRPr>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Slide Number Placeholder 5"/>
          <p:cNvSpPr>
            <a:spLocks noGrp="1"/>
          </p:cNvSpPr>
          <p:nvPr>
            <p:ph type="sldNum" sz="quarter" idx="12"/>
          </p:nvPr>
        </p:nvSpPr>
        <p:spPr bwMode="auto">
          <a:xfrm>
            <a:off x="6553200" y="6248400"/>
            <a:ext cx="2133600" cy="457200"/>
          </a:xfrm>
          <a:noFill/>
          <a:ln>
            <a:miter lim="800000"/>
            <a:headEnd/>
            <a:tailEnd/>
          </a:ln>
        </p:spPr>
        <p:txBody>
          <a:bodyPr/>
          <a:lstStyle/>
          <a:p>
            <a:fld id="{FEBB850C-4F75-4D5C-8EDE-6B3FAA9D49BA}" type="slidenum">
              <a:rPr lang="en-US">
                <a:latin typeface="Verdana" pitchFamily="34" charset="0"/>
              </a:rPr>
              <a:pPr/>
              <a:t>51</a:t>
            </a:fld>
            <a:endParaRPr lang="en-US">
              <a:latin typeface="Verdana" pitchFamily="34" charset="0"/>
            </a:endParaRPr>
          </a:p>
        </p:txBody>
      </p:sp>
      <p:sp>
        <p:nvSpPr>
          <p:cNvPr id="71683" name="Rectangle 13"/>
          <p:cNvSpPr>
            <a:spLocks noGrp="1" noChangeArrowheads="1"/>
          </p:cNvSpPr>
          <p:nvPr>
            <p:ph type="title" idx="4294967295"/>
          </p:nvPr>
        </p:nvSpPr>
        <p:spPr>
          <a:xfrm>
            <a:off x="0" y="274638"/>
            <a:ext cx="8229600" cy="1143000"/>
          </a:xfrm>
        </p:spPr>
        <p:txBody>
          <a:bodyPr anchor="b"/>
          <a:lstStyle/>
          <a:p>
            <a:pPr eaLnBrk="1" hangingPunct="1"/>
            <a:r>
              <a:rPr lang="en-US" smtClean="0">
                <a:effectLst>
                  <a:outerShdw blurRad="38100" dist="38100" dir="2700000" algn="tl">
                    <a:srgbClr val="0064E2"/>
                  </a:outerShdw>
                </a:effectLst>
                <a:ea typeface="ＭＳ Ｐゴシック" charset="-128"/>
              </a:rPr>
              <a:t>Still</a:t>
            </a:r>
          </a:p>
        </p:txBody>
      </p:sp>
      <p:sp>
        <p:nvSpPr>
          <p:cNvPr id="71684" name="Rectangle 14"/>
          <p:cNvSpPr>
            <a:spLocks noGrp="1" noChangeArrowheads="1"/>
          </p:cNvSpPr>
          <p:nvPr>
            <p:ph type="body" idx="4294967295"/>
          </p:nvPr>
        </p:nvSpPr>
        <p:spPr>
          <a:xfrm>
            <a:off x="0" y="2057400"/>
            <a:ext cx="8229600" cy="4419600"/>
          </a:xfrm>
        </p:spPr>
        <p:txBody>
          <a:bodyPr>
            <a:normAutofit fontScale="92500" lnSpcReduction="20000"/>
          </a:bodyPr>
          <a:lstStyle/>
          <a:p>
            <a:pPr eaLnBrk="1" hangingPunct="1">
              <a:lnSpc>
                <a:spcPct val="90000"/>
              </a:lnSpc>
              <a:buFont typeface="Wingdings" charset="0"/>
              <a:buChar char=""/>
              <a:defRPr/>
            </a:pPr>
            <a:r>
              <a:rPr lang="en-US" dirty="0">
                <a:effectLst>
                  <a:outerShdw blurRad="38100" dist="38100" dir="2700000" algn="tl">
                    <a:srgbClr val="0064E2"/>
                  </a:outerShdw>
                </a:effectLst>
                <a:ea typeface="ＭＳ Ｐゴシック" charset="0"/>
                <a:cs typeface="ＭＳ Ｐゴシック" charset="0"/>
              </a:rPr>
              <a:t>29 yr male </a:t>
            </a:r>
          </a:p>
          <a:p>
            <a:pPr lvl="1" eaLnBrk="1" hangingPunct="1">
              <a:lnSpc>
                <a:spcPct val="90000"/>
              </a:lnSpc>
              <a:buFont typeface="Wingdings" charset="0"/>
              <a:buChar char=""/>
              <a:defRPr/>
            </a:pPr>
            <a:r>
              <a:rPr lang="en-US" dirty="0">
                <a:effectLst>
                  <a:outerShdw blurRad="38100" dist="38100" dir="2700000" algn="tl">
                    <a:srgbClr val="0064E2"/>
                  </a:outerShdw>
                </a:effectLst>
                <a:ea typeface="ＭＳ Ｐゴシック" charset="0"/>
              </a:rPr>
              <a:t>GSW left chest, radial pulse present, severe respiratory distress  </a:t>
            </a:r>
          </a:p>
          <a:p>
            <a:pPr eaLnBrk="1" hangingPunct="1">
              <a:lnSpc>
                <a:spcPct val="90000"/>
              </a:lnSpc>
              <a:buFont typeface="Wingdings" charset="0"/>
              <a:buChar char=""/>
              <a:defRPr/>
            </a:pPr>
            <a:endParaRPr lang="en-US" dirty="0" smtClean="0">
              <a:effectLst>
                <a:outerShdw blurRad="38100" dist="38100" dir="2700000" algn="tl">
                  <a:srgbClr val="0064E2"/>
                </a:outerShdw>
              </a:effectLst>
              <a:ea typeface="ＭＳ Ｐゴシック" charset="0"/>
              <a:cs typeface="ＭＳ Ｐゴシック" charset="0"/>
            </a:endParaRPr>
          </a:p>
          <a:p>
            <a:pPr eaLnBrk="1" hangingPunct="1">
              <a:lnSpc>
                <a:spcPct val="90000"/>
              </a:lnSpc>
              <a:buFont typeface="Wingdings" charset="0"/>
              <a:buChar char=""/>
              <a:defRPr/>
            </a:pPr>
            <a:r>
              <a:rPr lang="en-US" dirty="0" smtClean="0">
                <a:effectLst>
                  <a:outerShdw blurRad="38100" dist="38100" dir="2700000" algn="tl">
                    <a:srgbClr val="0064E2"/>
                  </a:outerShdw>
                </a:effectLst>
                <a:ea typeface="ＭＳ Ｐゴシック" charset="0"/>
                <a:cs typeface="ＭＳ Ｐゴシック" charset="0"/>
              </a:rPr>
              <a:t>8 </a:t>
            </a:r>
            <a:r>
              <a:rPr lang="en-US" dirty="0">
                <a:effectLst>
                  <a:outerShdw blurRad="38100" dist="38100" dir="2700000" algn="tl">
                    <a:srgbClr val="0064E2"/>
                  </a:outerShdw>
                </a:effectLst>
                <a:ea typeface="ＭＳ Ｐゴシック" charset="0"/>
                <a:cs typeface="ＭＳ Ｐゴシック" charset="0"/>
              </a:rPr>
              <a:t>yr female</a:t>
            </a:r>
          </a:p>
          <a:p>
            <a:pPr lvl="1" eaLnBrk="1" hangingPunct="1">
              <a:lnSpc>
                <a:spcPct val="90000"/>
              </a:lnSpc>
              <a:buFont typeface="Wingdings" charset="0"/>
              <a:buChar char=""/>
              <a:defRPr/>
            </a:pPr>
            <a:r>
              <a:rPr lang="en-US" dirty="0">
                <a:effectLst>
                  <a:outerShdw blurRad="38100" dist="38100" dir="2700000" algn="tl">
                    <a:srgbClr val="0064E2"/>
                  </a:outerShdw>
                </a:effectLst>
                <a:ea typeface="ＭＳ Ｐゴシック" charset="0"/>
              </a:rPr>
              <a:t>GSW head (through and through), visible brain matter, respiratory rate of 4, radial pulse present</a:t>
            </a:r>
          </a:p>
          <a:p>
            <a:pPr eaLnBrk="1" hangingPunct="1">
              <a:lnSpc>
                <a:spcPct val="90000"/>
              </a:lnSpc>
              <a:buFont typeface="Wingdings" charset="0"/>
              <a:buChar char=""/>
              <a:defRPr/>
            </a:pPr>
            <a:endParaRPr lang="en-US" dirty="0" smtClean="0">
              <a:effectLst>
                <a:outerShdw blurRad="38100" dist="38100" dir="2700000" algn="tl">
                  <a:srgbClr val="0064E2"/>
                </a:outerShdw>
              </a:effectLst>
              <a:ea typeface="ＭＳ Ｐゴシック" charset="0"/>
              <a:cs typeface="ＭＳ Ｐゴシック" charset="0"/>
            </a:endParaRPr>
          </a:p>
          <a:p>
            <a:pPr eaLnBrk="1" hangingPunct="1">
              <a:lnSpc>
                <a:spcPct val="90000"/>
              </a:lnSpc>
              <a:buFont typeface="Wingdings" charset="0"/>
              <a:buChar char=""/>
              <a:defRPr/>
            </a:pPr>
            <a:r>
              <a:rPr lang="en-US" dirty="0" smtClean="0">
                <a:effectLst>
                  <a:outerShdw blurRad="38100" dist="38100" dir="2700000" algn="tl">
                    <a:srgbClr val="0064E2"/>
                  </a:outerShdw>
                </a:effectLst>
                <a:ea typeface="ＭＳ Ｐゴシック" charset="0"/>
                <a:cs typeface="ＭＳ Ｐゴシック" charset="0"/>
              </a:rPr>
              <a:t>50 </a:t>
            </a:r>
            <a:r>
              <a:rPr lang="en-US" dirty="0">
                <a:effectLst>
                  <a:outerShdw blurRad="38100" dist="38100" dir="2700000" algn="tl">
                    <a:srgbClr val="0064E2"/>
                  </a:outerShdw>
                </a:effectLst>
                <a:ea typeface="ＭＳ Ｐゴシック" charset="0"/>
                <a:cs typeface="ＭＳ Ｐゴシック" charset="0"/>
              </a:rPr>
              <a:t>yr male </a:t>
            </a:r>
          </a:p>
          <a:p>
            <a:pPr lvl="1" eaLnBrk="1" hangingPunct="1">
              <a:lnSpc>
                <a:spcPct val="90000"/>
              </a:lnSpc>
              <a:buFont typeface="Wingdings" charset="0"/>
              <a:buChar char=""/>
              <a:defRPr/>
            </a:pPr>
            <a:r>
              <a:rPr lang="en-US" dirty="0">
                <a:effectLst>
                  <a:outerShdw blurRad="38100" dist="38100" dir="2700000" algn="tl">
                    <a:srgbClr val="0064E2"/>
                  </a:outerShdw>
                </a:effectLst>
                <a:ea typeface="ＭＳ Ｐゴシック" charset="0"/>
              </a:rPr>
              <a:t>GSW to abdomen, chest, and extremity, no movement or breathing </a:t>
            </a:r>
          </a:p>
          <a:p>
            <a:pPr eaLnBrk="1" hangingPunct="1">
              <a:lnSpc>
                <a:spcPct val="90000"/>
              </a:lnSpc>
              <a:buFont typeface="Wingdings" charset="0"/>
              <a:buChar char=""/>
              <a:defRPr/>
            </a:pPr>
            <a:endParaRPr lang="en-US" dirty="0">
              <a:effectLst>
                <a:outerShdw blurRad="38100" dist="38100" dir="2700000" algn="tl">
                  <a:srgbClr val="0064E2"/>
                </a:outerShdw>
              </a:effectLst>
              <a:ea typeface="ＭＳ Ｐゴシック" charset="0"/>
              <a:cs typeface="ＭＳ Ｐゴシック" charset="0"/>
            </a:endParaRPr>
          </a:p>
        </p:txBody>
      </p:sp>
      <p:sp>
        <p:nvSpPr>
          <p:cNvPr id="219138" name="Rectangle 2"/>
          <p:cNvSpPr>
            <a:spLocks noChangeArrowheads="1"/>
          </p:cNvSpPr>
          <p:nvPr/>
        </p:nvSpPr>
        <p:spPr bwMode="auto">
          <a:xfrm>
            <a:off x="2057400" y="0"/>
            <a:ext cx="7086600" cy="1143000"/>
          </a:xfrm>
          <a:prstGeom prst="rect">
            <a:avLst/>
          </a:prstGeom>
          <a:noFill/>
          <a:ln w="9525">
            <a:noFill/>
            <a:miter lim="800000"/>
            <a:headEnd/>
            <a:tailEnd/>
          </a:ln>
        </p:spPr>
        <p:txBody>
          <a:bodyPr anchor="ctr"/>
          <a:lstStyle/>
          <a:p>
            <a:pPr eaLnBrk="1" hangingPunct="1">
              <a:defRPr/>
            </a:pPr>
            <a:endParaRPr lang="en-US" sz="5400">
              <a:solidFill>
                <a:schemeClr val="tx2"/>
              </a:solidFill>
              <a:effectLst>
                <a:outerShdw blurRad="38100" dist="38100" dir="2700000" algn="tl">
                  <a:srgbClr val="FFFFFF"/>
                </a:outerShdw>
              </a:effectLst>
              <a:latin typeface="Arial" charset="0"/>
              <a:ea typeface="ＭＳ Ｐゴシック" charset="0"/>
              <a:cs typeface="ＭＳ Ｐゴシック" charset="0"/>
            </a:endParaRPr>
          </a:p>
        </p:txBody>
      </p:sp>
      <p:sp>
        <p:nvSpPr>
          <p:cNvPr id="219140" name="Text Box 4"/>
          <p:cNvSpPr txBox="1">
            <a:spLocks noChangeArrowheads="1"/>
          </p:cNvSpPr>
          <p:nvPr/>
        </p:nvSpPr>
        <p:spPr bwMode="auto">
          <a:xfrm>
            <a:off x="4038600" y="1600200"/>
            <a:ext cx="2590800" cy="641350"/>
          </a:xfrm>
          <a:prstGeom prst="rect">
            <a:avLst/>
          </a:prstGeom>
          <a:noFill/>
          <a:ln w="38100">
            <a:noFill/>
            <a:miter lim="800000"/>
            <a:headEnd/>
            <a:tailEnd/>
          </a:ln>
        </p:spPr>
        <p:txBody>
          <a:bodyPr>
            <a:spAutoFit/>
          </a:bodyPr>
          <a:lstStyle/>
          <a:p>
            <a:pPr marL="342900" indent="-342900" algn="ctr" eaLnBrk="1" hangingPunct="1">
              <a:spcBef>
                <a:spcPct val="50000"/>
              </a:spcBef>
            </a:pPr>
            <a:r>
              <a:rPr lang="en-US" sz="3600" b="1">
                <a:solidFill>
                  <a:srgbClr val="FF0000"/>
                </a:solidFill>
                <a:effectLst>
                  <a:outerShdw blurRad="38100" dist="38100" dir="2700000" algn="tl">
                    <a:srgbClr val="FFFFFF"/>
                  </a:outerShdw>
                </a:effectLst>
              </a:rPr>
              <a:t>Immediate</a:t>
            </a:r>
          </a:p>
        </p:txBody>
      </p:sp>
      <p:sp>
        <p:nvSpPr>
          <p:cNvPr id="219141" name="Text Box 5"/>
          <p:cNvSpPr txBox="1">
            <a:spLocks noChangeArrowheads="1"/>
          </p:cNvSpPr>
          <p:nvPr/>
        </p:nvSpPr>
        <p:spPr bwMode="auto">
          <a:xfrm>
            <a:off x="2819400" y="2209800"/>
            <a:ext cx="184150" cy="641350"/>
          </a:xfrm>
          <a:prstGeom prst="rect">
            <a:avLst/>
          </a:prstGeom>
          <a:noFill/>
          <a:ln w="38100">
            <a:noFill/>
            <a:miter lim="800000"/>
            <a:headEnd/>
            <a:tailEnd/>
          </a:ln>
          <a:effectLst/>
        </p:spPr>
        <p:txBody>
          <a:bodyPr wrap="none">
            <a:spAutoFit/>
          </a:bodyPr>
          <a:lstStyle>
            <a:lvl1pPr marL="342900" indent="-342900">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20000"/>
              </a:spcBef>
              <a:defRPr/>
            </a:pPr>
            <a:endParaRPr lang="en-US" sz="3600" b="1" smtClean="0">
              <a:solidFill>
                <a:srgbClr val="FFFF00"/>
              </a:solidFill>
              <a:effectLst>
                <a:outerShdw blurRad="38100" dist="38100" dir="2700000" algn="tl">
                  <a:srgbClr val="FFFFFF"/>
                </a:outerShdw>
              </a:effectLst>
            </a:endParaRPr>
          </a:p>
        </p:txBody>
      </p:sp>
      <p:sp>
        <p:nvSpPr>
          <p:cNvPr id="219142" name="Text Box 6"/>
          <p:cNvSpPr txBox="1">
            <a:spLocks noChangeArrowheads="1"/>
          </p:cNvSpPr>
          <p:nvPr/>
        </p:nvSpPr>
        <p:spPr bwMode="auto">
          <a:xfrm>
            <a:off x="4038600" y="3276600"/>
            <a:ext cx="2895600" cy="641350"/>
          </a:xfrm>
          <a:prstGeom prst="rect">
            <a:avLst/>
          </a:prstGeom>
          <a:noFill/>
          <a:ln w="38100">
            <a:noFill/>
            <a:miter lim="800000"/>
            <a:headEnd/>
            <a:tailEnd/>
          </a:ln>
        </p:spPr>
        <p:txBody>
          <a:bodyPr>
            <a:spAutoFit/>
          </a:bodyPr>
          <a:lstStyle/>
          <a:p>
            <a:pPr marL="342900" indent="-342900" algn="ctr" eaLnBrk="1" hangingPunct="1">
              <a:spcBef>
                <a:spcPct val="50000"/>
              </a:spcBef>
            </a:pPr>
            <a:r>
              <a:rPr lang="en-US" sz="3600" b="1" dirty="0">
                <a:solidFill>
                  <a:srgbClr val="B2B2B2"/>
                </a:solidFill>
                <a:effectLst>
                  <a:outerShdw blurRad="38100" dist="38100" dir="2700000" algn="tl">
                    <a:srgbClr val="FFFFFF"/>
                  </a:outerShdw>
                </a:effectLst>
              </a:rPr>
              <a:t>Expectant</a:t>
            </a:r>
          </a:p>
        </p:txBody>
      </p:sp>
      <p:sp>
        <p:nvSpPr>
          <p:cNvPr id="219143" name="Text Box 7"/>
          <p:cNvSpPr txBox="1">
            <a:spLocks noChangeArrowheads="1"/>
          </p:cNvSpPr>
          <p:nvPr/>
        </p:nvSpPr>
        <p:spPr bwMode="auto">
          <a:xfrm>
            <a:off x="4191000" y="4876800"/>
            <a:ext cx="2438400" cy="641350"/>
          </a:xfrm>
          <a:prstGeom prst="rect">
            <a:avLst/>
          </a:prstGeom>
          <a:noFill/>
          <a:ln w="38100">
            <a:noFill/>
            <a:miter lim="800000"/>
            <a:headEnd/>
            <a:tailEnd/>
          </a:ln>
        </p:spPr>
        <p:txBody>
          <a:bodyPr>
            <a:spAutoFit/>
          </a:bodyPr>
          <a:lstStyle/>
          <a:p>
            <a:pPr marL="342900" indent="-342900" algn="ctr" eaLnBrk="1" hangingPunct="1">
              <a:spcBef>
                <a:spcPct val="50000"/>
              </a:spcBef>
            </a:pPr>
            <a:r>
              <a:rPr lang="en-US" sz="3600" b="1" dirty="0" smtClean="0">
                <a:effectLst>
                  <a:outerShdw blurRad="38100" dist="38100" dir="2700000" algn="tl">
                    <a:srgbClr val="FFFFFF"/>
                  </a:outerShdw>
                </a:effectLst>
              </a:rPr>
              <a:t>Dead</a:t>
            </a:r>
            <a:endParaRPr lang="en-US" sz="3600" b="1" dirty="0">
              <a:effectLst>
                <a:outerShdw blurRad="38100" dist="38100" dir="2700000" algn="tl">
                  <a:srgbClr val="FFFFFF"/>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9140"/>
                                        </p:tgtEl>
                                        <p:attrNameLst>
                                          <p:attrName>style.visibility</p:attrName>
                                        </p:attrNameLst>
                                      </p:cBhvr>
                                      <p:to>
                                        <p:strVal val="visible"/>
                                      </p:to>
                                    </p:set>
                                    <p:animEffect transition="in" filter="wipe(left)">
                                      <p:cBhvr>
                                        <p:cTn id="7" dur="500"/>
                                        <p:tgtEl>
                                          <p:spTgt spid="21914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19142"/>
                                        </p:tgtEl>
                                        <p:attrNameLst>
                                          <p:attrName>style.visibility</p:attrName>
                                        </p:attrNameLst>
                                      </p:cBhvr>
                                      <p:to>
                                        <p:strVal val="visible"/>
                                      </p:to>
                                    </p:set>
                                    <p:animEffect transition="in" filter="wipe(left)">
                                      <p:cBhvr>
                                        <p:cTn id="12" dur="500"/>
                                        <p:tgtEl>
                                          <p:spTgt spid="21914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19143"/>
                                        </p:tgtEl>
                                        <p:attrNameLst>
                                          <p:attrName>style.visibility</p:attrName>
                                        </p:attrNameLst>
                                      </p:cBhvr>
                                      <p:to>
                                        <p:strVal val="visible"/>
                                      </p:to>
                                    </p:set>
                                    <p:animEffect transition="in" filter="wipe(left)">
                                      <p:cBhvr>
                                        <p:cTn id="17" dur="500"/>
                                        <p:tgtEl>
                                          <p:spTgt spid="2191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9140" grpId="0"/>
      <p:bldP spid="219142" grpId="0"/>
      <p:bldP spid="219143"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Slide Number Placeholder 5"/>
          <p:cNvSpPr>
            <a:spLocks noGrp="1"/>
          </p:cNvSpPr>
          <p:nvPr>
            <p:ph type="sldNum" sz="quarter" idx="12"/>
          </p:nvPr>
        </p:nvSpPr>
        <p:spPr bwMode="auto">
          <a:xfrm>
            <a:off x="6553200" y="6248400"/>
            <a:ext cx="2133600" cy="457200"/>
          </a:xfrm>
          <a:noFill/>
          <a:ln>
            <a:miter lim="800000"/>
            <a:headEnd/>
            <a:tailEnd/>
          </a:ln>
        </p:spPr>
        <p:txBody>
          <a:bodyPr/>
          <a:lstStyle/>
          <a:p>
            <a:fld id="{1D1A9297-49E5-4C61-849E-77281D83F415}" type="slidenum">
              <a:rPr lang="en-US">
                <a:latin typeface="Verdana" pitchFamily="34" charset="0"/>
              </a:rPr>
              <a:pPr/>
              <a:t>52</a:t>
            </a:fld>
            <a:endParaRPr lang="en-US">
              <a:latin typeface="Verdana" pitchFamily="34" charset="0"/>
            </a:endParaRPr>
          </a:p>
        </p:txBody>
      </p:sp>
      <p:sp>
        <p:nvSpPr>
          <p:cNvPr id="72707" name="Rectangle 17"/>
          <p:cNvSpPr>
            <a:spLocks noGrp="1" noChangeArrowheads="1"/>
          </p:cNvSpPr>
          <p:nvPr>
            <p:ph type="title" idx="4294967295"/>
          </p:nvPr>
        </p:nvSpPr>
        <p:spPr>
          <a:xfrm>
            <a:off x="0" y="277813"/>
            <a:ext cx="8229600" cy="865187"/>
          </a:xfrm>
        </p:spPr>
        <p:txBody>
          <a:bodyPr anchor="b"/>
          <a:lstStyle/>
          <a:p>
            <a:pPr eaLnBrk="1" hangingPunct="1"/>
            <a:r>
              <a:rPr lang="en-US" smtClean="0">
                <a:effectLst>
                  <a:outerShdw blurRad="38100" dist="38100" dir="2700000" algn="tl">
                    <a:srgbClr val="0064E2"/>
                  </a:outerShdw>
                </a:effectLst>
                <a:ea typeface="ＭＳ Ｐゴシック" charset="-128"/>
              </a:rPr>
              <a:t>Still - cont.</a:t>
            </a:r>
          </a:p>
        </p:txBody>
      </p:sp>
      <p:sp>
        <p:nvSpPr>
          <p:cNvPr id="72708" name="Rectangle 18"/>
          <p:cNvSpPr>
            <a:spLocks noGrp="1" noChangeArrowheads="1"/>
          </p:cNvSpPr>
          <p:nvPr>
            <p:ph type="body" idx="4294967295"/>
          </p:nvPr>
        </p:nvSpPr>
        <p:spPr>
          <a:xfrm>
            <a:off x="0" y="2057400"/>
            <a:ext cx="8229600" cy="3962400"/>
          </a:xfrm>
        </p:spPr>
        <p:txBody>
          <a:bodyPr/>
          <a:lstStyle/>
          <a:p>
            <a:pPr eaLnBrk="1" hangingPunct="1">
              <a:buFont typeface="Wingdings" charset="0"/>
              <a:buChar char=""/>
              <a:defRPr/>
            </a:pPr>
            <a:r>
              <a:rPr lang="en-US" dirty="0">
                <a:effectLst>
                  <a:outerShdw blurRad="38100" dist="38100" dir="2700000" algn="tl">
                    <a:srgbClr val="0064E2"/>
                  </a:outerShdw>
                </a:effectLst>
                <a:ea typeface="ＭＳ Ｐゴシック" charset="0"/>
                <a:cs typeface="ＭＳ Ｐゴシック" charset="0"/>
              </a:rPr>
              <a:t>40 yr female </a:t>
            </a:r>
          </a:p>
          <a:p>
            <a:pPr lvl="1" eaLnBrk="1" hangingPunct="1">
              <a:buFont typeface="Wingdings" charset="0"/>
              <a:buChar char=""/>
              <a:defRPr/>
            </a:pPr>
            <a:r>
              <a:rPr lang="en-US" dirty="0">
                <a:effectLst>
                  <a:outerShdw blurRad="38100" dist="38100" dir="2700000" algn="tl">
                    <a:srgbClr val="0064E2"/>
                  </a:outerShdw>
                </a:effectLst>
                <a:ea typeface="ＭＳ Ｐゴシック" charset="0"/>
              </a:rPr>
              <a:t>GSW neck with gurgling respirations, marked respiratory distress, radial pulse present</a:t>
            </a:r>
            <a:br>
              <a:rPr lang="en-US" dirty="0">
                <a:effectLst>
                  <a:outerShdw blurRad="38100" dist="38100" dir="2700000" algn="tl">
                    <a:srgbClr val="0064E2"/>
                  </a:outerShdw>
                </a:effectLst>
                <a:ea typeface="ＭＳ Ｐゴシック" charset="0"/>
              </a:rPr>
            </a:br>
            <a:endParaRPr lang="en-US" dirty="0">
              <a:effectLst>
                <a:outerShdw blurRad="38100" dist="38100" dir="2700000" algn="tl">
                  <a:srgbClr val="0064E2"/>
                </a:outerShdw>
              </a:effectLst>
              <a:ea typeface="ＭＳ Ｐゴシック" charset="0"/>
            </a:endParaRPr>
          </a:p>
          <a:p>
            <a:pPr>
              <a:buFont typeface="Wingdings" charset="0"/>
              <a:buChar char=""/>
              <a:defRPr/>
            </a:pPr>
            <a:endParaRPr lang="en-US" dirty="0" smtClean="0">
              <a:effectLst>
                <a:outerShdw blurRad="38100" dist="38100" dir="2700000" algn="tl">
                  <a:srgbClr val="0064E2"/>
                </a:outerShdw>
              </a:effectLst>
              <a:ea typeface="ＭＳ Ｐゴシック" charset="0"/>
              <a:cs typeface="ＭＳ Ｐゴシック" charset="0"/>
            </a:endParaRPr>
          </a:p>
          <a:p>
            <a:pPr>
              <a:buFont typeface="Wingdings" charset="0"/>
              <a:buChar char=""/>
              <a:defRPr/>
            </a:pPr>
            <a:r>
              <a:rPr lang="en-US" dirty="0" smtClean="0">
                <a:effectLst>
                  <a:outerShdw blurRad="38100" dist="38100" dir="2700000" algn="tl">
                    <a:srgbClr val="0064E2"/>
                  </a:outerShdw>
                </a:effectLst>
                <a:ea typeface="ＭＳ Ｐゴシック" charset="0"/>
                <a:cs typeface="ＭＳ Ｐゴシック" charset="0"/>
              </a:rPr>
              <a:t>16 </a:t>
            </a:r>
            <a:r>
              <a:rPr lang="en-US" dirty="0">
                <a:effectLst>
                  <a:outerShdw blurRad="38100" dist="38100" dir="2700000" algn="tl">
                    <a:srgbClr val="0064E2"/>
                  </a:outerShdw>
                </a:effectLst>
                <a:ea typeface="ＭＳ Ｐゴシック" charset="0"/>
                <a:cs typeface="ＭＳ Ｐゴシック" charset="0"/>
              </a:rPr>
              <a:t>yr male </a:t>
            </a:r>
            <a:r>
              <a:rPr lang="en-US" dirty="0" smtClean="0">
                <a:effectLst>
                  <a:outerShdw blurRad="38100" dist="38100" dir="2700000" algn="tl">
                    <a:srgbClr val="0064E2"/>
                  </a:outerShdw>
                </a:effectLst>
                <a:ea typeface="ＭＳ Ｐゴシック" charset="0"/>
                <a:cs typeface="ＭＳ Ｐゴシック" charset="0"/>
              </a:rPr>
              <a:t>			</a:t>
            </a:r>
            <a:endParaRPr lang="en-US" dirty="0">
              <a:effectLst>
                <a:outerShdw blurRad="38100" dist="38100" dir="2700000" algn="tl">
                  <a:srgbClr val="0064E2"/>
                </a:outerShdw>
              </a:effectLst>
              <a:ea typeface="ＭＳ Ｐゴシック" charset="0"/>
              <a:cs typeface="ＭＳ Ｐゴシック" charset="0"/>
            </a:endParaRPr>
          </a:p>
          <a:p>
            <a:pPr lvl="1" eaLnBrk="1" hangingPunct="1">
              <a:buFont typeface="Wingdings" charset="0"/>
              <a:buChar char=""/>
              <a:defRPr/>
            </a:pPr>
            <a:r>
              <a:rPr lang="en-US" dirty="0">
                <a:effectLst>
                  <a:outerShdw blurRad="38100" dist="38100" dir="2700000" algn="tl">
                    <a:srgbClr val="0064E2"/>
                  </a:outerShdw>
                </a:effectLst>
                <a:ea typeface="ＭＳ Ｐゴシック" charset="0"/>
              </a:rPr>
              <a:t>GSW right chest. No respiratory effort</a:t>
            </a:r>
          </a:p>
          <a:p>
            <a:pPr eaLnBrk="1" hangingPunct="1">
              <a:buFont typeface="Wingdings" charset="0"/>
              <a:buChar char=""/>
              <a:defRPr/>
            </a:pPr>
            <a:endParaRPr lang="en-US" dirty="0">
              <a:effectLst>
                <a:outerShdw blurRad="38100" dist="38100" dir="2700000" algn="tl">
                  <a:srgbClr val="0064E2"/>
                </a:outerShdw>
              </a:effectLst>
              <a:ea typeface="ＭＳ Ｐゴシック" charset="0"/>
              <a:cs typeface="ＭＳ Ｐゴシック" charset="0"/>
            </a:endParaRPr>
          </a:p>
        </p:txBody>
      </p:sp>
      <p:sp>
        <p:nvSpPr>
          <p:cNvPr id="96260" name="Rectangle 5"/>
          <p:cNvSpPr>
            <a:spLocks noChangeArrowheads="1"/>
          </p:cNvSpPr>
          <p:nvPr/>
        </p:nvSpPr>
        <p:spPr bwMode="auto">
          <a:xfrm>
            <a:off x="1370013" y="1827213"/>
            <a:ext cx="7313612" cy="4114800"/>
          </a:xfrm>
          <a:prstGeom prst="rect">
            <a:avLst/>
          </a:prstGeom>
          <a:noFill/>
          <a:ln w="9525">
            <a:noFill/>
            <a:miter lim="800000"/>
            <a:headEnd/>
            <a:tailEnd/>
          </a:ln>
        </p:spPr>
        <p:txBody>
          <a:bodyPr/>
          <a:lstStyle/>
          <a:p>
            <a:pPr marL="342900" indent="-342900" eaLnBrk="1" hangingPunct="1">
              <a:lnSpc>
                <a:spcPct val="90000"/>
              </a:lnSpc>
              <a:spcBef>
                <a:spcPct val="20000"/>
              </a:spcBef>
              <a:buClr>
                <a:schemeClr val="tx2"/>
              </a:buClr>
              <a:buSzPct val="70000"/>
              <a:buFont typeface="Wingdings" pitchFamily="2" charset="2"/>
              <a:buChar char="¡"/>
            </a:pPr>
            <a:endParaRPr lang="en-US" sz="2100"/>
          </a:p>
        </p:txBody>
      </p:sp>
      <p:sp>
        <p:nvSpPr>
          <p:cNvPr id="219138" name="Rectangle 2"/>
          <p:cNvSpPr>
            <a:spLocks noChangeArrowheads="1"/>
          </p:cNvSpPr>
          <p:nvPr/>
        </p:nvSpPr>
        <p:spPr bwMode="auto">
          <a:xfrm>
            <a:off x="2057400" y="0"/>
            <a:ext cx="7086600" cy="1143000"/>
          </a:xfrm>
          <a:prstGeom prst="rect">
            <a:avLst/>
          </a:prstGeom>
          <a:noFill/>
          <a:ln w="9525">
            <a:noFill/>
            <a:miter lim="800000"/>
            <a:headEnd/>
            <a:tailEnd/>
          </a:ln>
        </p:spPr>
        <p:txBody>
          <a:bodyPr anchor="ctr"/>
          <a:lstStyle/>
          <a:p>
            <a:pPr eaLnBrk="1" hangingPunct="1">
              <a:defRPr/>
            </a:pPr>
            <a:endParaRPr lang="en-US" sz="5400">
              <a:solidFill>
                <a:schemeClr val="tx2"/>
              </a:solidFill>
              <a:effectLst>
                <a:outerShdw blurRad="38100" dist="38100" dir="2700000" algn="tl">
                  <a:srgbClr val="FFFFFF"/>
                </a:outerShdw>
              </a:effectLst>
              <a:latin typeface="Arial" charset="0"/>
              <a:ea typeface="ＭＳ Ｐゴシック" charset="0"/>
              <a:cs typeface="ＭＳ Ｐゴシック" charset="0"/>
            </a:endParaRPr>
          </a:p>
        </p:txBody>
      </p:sp>
      <p:sp>
        <p:nvSpPr>
          <p:cNvPr id="219141" name="Text Box 5"/>
          <p:cNvSpPr txBox="1">
            <a:spLocks noChangeArrowheads="1"/>
          </p:cNvSpPr>
          <p:nvPr/>
        </p:nvSpPr>
        <p:spPr bwMode="auto">
          <a:xfrm>
            <a:off x="2819400" y="2209800"/>
            <a:ext cx="184150" cy="641350"/>
          </a:xfrm>
          <a:prstGeom prst="rect">
            <a:avLst/>
          </a:prstGeom>
          <a:noFill/>
          <a:ln w="38100">
            <a:noFill/>
            <a:miter lim="800000"/>
            <a:headEnd/>
            <a:tailEnd/>
          </a:ln>
          <a:effectLst/>
        </p:spPr>
        <p:txBody>
          <a:bodyPr wrap="none">
            <a:spAutoFit/>
          </a:bodyPr>
          <a:lstStyle>
            <a:lvl1pPr marL="342900" indent="-342900">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20000"/>
              </a:spcBef>
              <a:defRPr/>
            </a:pPr>
            <a:endParaRPr lang="en-US" sz="3600" b="1" smtClean="0">
              <a:solidFill>
                <a:srgbClr val="FFFF00"/>
              </a:solidFill>
              <a:effectLst>
                <a:outerShdw blurRad="38100" dist="38100" dir="2700000" algn="tl">
                  <a:srgbClr val="FFFFFF"/>
                </a:outerShdw>
              </a:effectLst>
            </a:endParaRPr>
          </a:p>
        </p:txBody>
      </p:sp>
      <p:sp>
        <p:nvSpPr>
          <p:cNvPr id="219144" name="Text Box 8"/>
          <p:cNvSpPr txBox="1">
            <a:spLocks noChangeArrowheads="1"/>
          </p:cNvSpPr>
          <p:nvPr/>
        </p:nvSpPr>
        <p:spPr bwMode="auto">
          <a:xfrm>
            <a:off x="4495800" y="1905000"/>
            <a:ext cx="2895600" cy="641350"/>
          </a:xfrm>
          <a:prstGeom prst="rect">
            <a:avLst/>
          </a:prstGeom>
          <a:noFill/>
          <a:ln w="38100">
            <a:noFill/>
            <a:miter lim="800000"/>
            <a:headEnd/>
            <a:tailEnd/>
          </a:ln>
        </p:spPr>
        <p:txBody>
          <a:bodyPr>
            <a:spAutoFit/>
          </a:bodyPr>
          <a:lstStyle/>
          <a:p>
            <a:pPr marL="342900" indent="-342900" algn="ctr" eaLnBrk="1" hangingPunct="1">
              <a:spcBef>
                <a:spcPct val="50000"/>
              </a:spcBef>
            </a:pPr>
            <a:r>
              <a:rPr lang="en-US" sz="3600" b="1" dirty="0">
                <a:solidFill>
                  <a:srgbClr val="FF0000"/>
                </a:solidFill>
                <a:effectLst>
                  <a:outerShdw blurRad="38100" dist="38100" dir="2700000" algn="tl">
                    <a:srgbClr val="FFFFFF"/>
                  </a:outerShdw>
                </a:effectLst>
              </a:rPr>
              <a:t>Immediate</a:t>
            </a:r>
          </a:p>
        </p:txBody>
      </p:sp>
      <p:sp>
        <p:nvSpPr>
          <p:cNvPr id="219145" name="Text Box 9"/>
          <p:cNvSpPr txBox="1">
            <a:spLocks noChangeArrowheads="1"/>
          </p:cNvSpPr>
          <p:nvPr/>
        </p:nvSpPr>
        <p:spPr bwMode="auto">
          <a:xfrm>
            <a:off x="3200400" y="3124200"/>
            <a:ext cx="5943600" cy="954107"/>
          </a:xfrm>
          <a:prstGeom prst="rect">
            <a:avLst/>
          </a:prstGeom>
          <a:noFill/>
          <a:ln w="38100">
            <a:noFill/>
            <a:miter lim="800000"/>
            <a:headEnd/>
            <a:tailEnd/>
          </a:ln>
        </p:spPr>
        <p:txBody>
          <a:bodyPr wrap="square">
            <a:spAutoFit/>
          </a:bodyPr>
          <a:lstStyle/>
          <a:p>
            <a:pPr marL="342900" indent="-342900" algn="ctr" eaLnBrk="1" hangingPunct="1">
              <a:spcBef>
                <a:spcPct val="50000"/>
              </a:spcBef>
            </a:pPr>
            <a:r>
              <a:rPr lang="en-US" sz="3600" b="1" dirty="0">
                <a:effectLst>
                  <a:outerShdw blurRad="38100" dist="38100" dir="2700000" algn="tl">
                    <a:srgbClr val="0064E2"/>
                  </a:outerShdw>
                </a:effectLst>
              </a:rPr>
              <a:t/>
            </a:r>
            <a:br>
              <a:rPr lang="en-US" sz="3600" b="1" dirty="0">
                <a:effectLst>
                  <a:outerShdw blurRad="38100" dist="38100" dir="2700000" algn="tl">
                    <a:srgbClr val="0064E2"/>
                  </a:outerShdw>
                </a:effectLst>
              </a:rPr>
            </a:br>
            <a:r>
              <a:rPr lang="en-US" sz="2000" b="1" dirty="0">
                <a:effectLst>
                  <a:outerShdw blurRad="38100" dist="38100" dir="2700000" algn="tl">
                    <a:srgbClr val="0064E2"/>
                  </a:outerShdw>
                </a:effectLst>
              </a:rPr>
              <a:t>– Consider needle decompression</a:t>
            </a:r>
          </a:p>
        </p:txBody>
      </p:sp>
      <p:sp>
        <p:nvSpPr>
          <p:cNvPr id="11" name="Text Box 8"/>
          <p:cNvSpPr txBox="1">
            <a:spLocks noChangeArrowheads="1"/>
          </p:cNvSpPr>
          <p:nvPr/>
        </p:nvSpPr>
        <p:spPr bwMode="auto">
          <a:xfrm>
            <a:off x="4419600" y="4419600"/>
            <a:ext cx="2895600" cy="641350"/>
          </a:xfrm>
          <a:prstGeom prst="rect">
            <a:avLst/>
          </a:prstGeom>
          <a:noFill/>
          <a:ln w="38100">
            <a:noFill/>
            <a:miter lim="800000"/>
            <a:headEnd/>
            <a:tailEnd/>
          </a:ln>
        </p:spPr>
        <p:txBody>
          <a:bodyPr>
            <a:spAutoFit/>
          </a:bodyPr>
          <a:lstStyle/>
          <a:p>
            <a:pPr marL="342900" indent="-342900" algn="ctr" eaLnBrk="1" hangingPunct="1">
              <a:spcBef>
                <a:spcPct val="50000"/>
              </a:spcBef>
            </a:pPr>
            <a:r>
              <a:rPr lang="en-US" sz="3600" b="1" dirty="0" smtClean="0">
                <a:effectLst>
                  <a:outerShdw blurRad="38100" dist="38100" dir="2700000" algn="tl">
                    <a:srgbClr val="FFFFFF"/>
                  </a:outerShdw>
                </a:effectLst>
              </a:rPr>
              <a:t>Dead</a:t>
            </a:r>
            <a:endParaRPr lang="en-US" sz="3600" b="1" dirty="0">
              <a:effectLst>
                <a:outerShdw blurRad="38100" dist="38100" dir="2700000" algn="tl">
                  <a:srgbClr val="FFFFFF"/>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9144"/>
                                        </p:tgtEl>
                                        <p:attrNameLst>
                                          <p:attrName>style.visibility</p:attrName>
                                        </p:attrNameLst>
                                      </p:cBhvr>
                                      <p:to>
                                        <p:strVal val="visible"/>
                                      </p:to>
                                    </p:set>
                                    <p:animEffect transition="in" filter="wipe(left)">
                                      <p:cBhvr>
                                        <p:cTn id="7" dur="500"/>
                                        <p:tgtEl>
                                          <p:spTgt spid="21914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19145"/>
                                        </p:tgtEl>
                                        <p:attrNameLst>
                                          <p:attrName>style.visibility</p:attrName>
                                        </p:attrNameLst>
                                      </p:cBhvr>
                                      <p:to>
                                        <p:strVal val="visible"/>
                                      </p:to>
                                    </p:set>
                                    <p:animEffect transition="in" filter="wipe(left)">
                                      <p:cBhvr>
                                        <p:cTn id="12" dur="500"/>
                                        <p:tgtEl>
                                          <p:spTgt spid="21914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9144" grpId="0"/>
      <p:bldP spid="219145" grpId="0"/>
      <p:bldP spid="11"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Slide Number Placeholder 5"/>
          <p:cNvSpPr>
            <a:spLocks noGrp="1"/>
          </p:cNvSpPr>
          <p:nvPr>
            <p:ph type="sldNum" sz="quarter" idx="12"/>
          </p:nvPr>
        </p:nvSpPr>
        <p:spPr bwMode="auto">
          <a:xfrm>
            <a:off x="6553200" y="6248400"/>
            <a:ext cx="2133600" cy="457200"/>
          </a:xfrm>
          <a:noFill/>
          <a:ln>
            <a:miter lim="800000"/>
            <a:headEnd/>
            <a:tailEnd/>
          </a:ln>
        </p:spPr>
        <p:txBody>
          <a:bodyPr/>
          <a:lstStyle/>
          <a:p>
            <a:fld id="{2461D8DC-4312-49E7-A42A-4C65F45AAC3F}" type="slidenum">
              <a:rPr lang="en-US">
                <a:latin typeface="Verdana" pitchFamily="34" charset="0"/>
              </a:rPr>
              <a:pPr/>
              <a:t>53</a:t>
            </a:fld>
            <a:endParaRPr lang="en-US">
              <a:latin typeface="Verdana" pitchFamily="34" charset="0"/>
            </a:endParaRPr>
          </a:p>
        </p:txBody>
      </p:sp>
      <p:sp>
        <p:nvSpPr>
          <p:cNvPr id="73731" name="Rectangle 12"/>
          <p:cNvSpPr>
            <a:spLocks noGrp="1" noChangeArrowheads="1"/>
          </p:cNvSpPr>
          <p:nvPr>
            <p:ph type="title" idx="4294967295"/>
          </p:nvPr>
        </p:nvSpPr>
        <p:spPr>
          <a:xfrm>
            <a:off x="0" y="274638"/>
            <a:ext cx="8229600" cy="1143000"/>
          </a:xfrm>
        </p:spPr>
        <p:txBody>
          <a:bodyPr anchor="b"/>
          <a:lstStyle/>
          <a:p>
            <a:pPr eaLnBrk="1" hangingPunct="1"/>
            <a:r>
              <a:rPr lang="en-US" dirty="0" smtClean="0">
                <a:effectLst>
                  <a:outerShdw blurRad="38100" dist="38100" dir="2700000" algn="tl">
                    <a:srgbClr val="0064E2"/>
                  </a:outerShdw>
                </a:effectLst>
                <a:ea typeface="ＭＳ Ｐゴシック" charset="-128"/>
              </a:rPr>
              <a:t>Waving</a:t>
            </a:r>
          </a:p>
        </p:txBody>
      </p:sp>
      <p:sp>
        <p:nvSpPr>
          <p:cNvPr id="73732" name="Rectangle 13"/>
          <p:cNvSpPr>
            <a:spLocks noGrp="1" noChangeArrowheads="1"/>
          </p:cNvSpPr>
          <p:nvPr>
            <p:ph type="body" idx="4294967295"/>
          </p:nvPr>
        </p:nvSpPr>
        <p:spPr>
          <a:xfrm>
            <a:off x="1371600" y="1676400"/>
            <a:ext cx="7313612" cy="4495800"/>
          </a:xfrm>
        </p:spPr>
        <p:txBody>
          <a:bodyPr>
            <a:normAutofit fontScale="92500" lnSpcReduction="10000"/>
          </a:bodyPr>
          <a:lstStyle/>
          <a:p>
            <a:pPr eaLnBrk="1" hangingPunct="1">
              <a:buFont typeface="Wingdings" charset="0"/>
              <a:buChar char=""/>
              <a:defRPr/>
            </a:pPr>
            <a:r>
              <a:rPr lang="en-US" sz="2600" dirty="0">
                <a:effectLst>
                  <a:outerShdw blurRad="38100" dist="38100" dir="2700000" algn="tl">
                    <a:srgbClr val="0064E2"/>
                  </a:outerShdw>
                </a:effectLst>
                <a:ea typeface="ＭＳ Ｐゴシック" charset="0"/>
                <a:cs typeface="ＭＳ Ｐゴシック" charset="0"/>
              </a:rPr>
              <a:t>14 year male</a:t>
            </a:r>
          </a:p>
          <a:p>
            <a:pPr lvl="1" eaLnBrk="1" hangingPunct="1">
              <a:buFont typeface="Wingdings" charset="0"/>
              <a:buChar char=""/>
              <a:defRPr/>
            </a:pPr>
            <a:r>
              <a:rPr lang="en-US" dirty="0">
                <a:effectLst>
                  <a:outerShdw blurRad="38100" dist="38100" dir="2700000" algn="tl">
                    <a:srgbClr val="0064E2"/>
                  </a:outerShdw>
                </a:effectLst>
                <a:ea typeface="ＭＳ Ｐゴシック" charset="0"/>
              </a:rPr>
              <a:t>GSW right upper extremity, active massive hemorrhage, good pulses</a:t>
            </a:r>
            <a:br>
              <a:rPr lang="en-US" dirty="0">
                <a:effectLst>
                  <a:outerShdw blurRad="38100" dist="38100" dir="2700000" algn="tl">
                    <a:srgbClr val="0064E2"/>
                  </a:outerShdw>
                </a:effectLst>
                <a:ea typeface="ＭＳ Ｐゴシック" charset="0"/>
              </a:rPr>
            </a:br>
            <a:endParaRPr lang="en-US" dirty="0">
              <a:effectLst>
                <a:outerShdw blurRad="38100" dist="38100" dir="2700000" algn="tl">
                  <a:srgbClr val="0064E2"/>
                </a:outerShdw>
              </a:effectLst>
              <a:ea typeface="ＭＳ Ｐゴシック" charset="0"/>
            </a:endParaRPr>
          </a:p>
          <a:p>
            <a:pPr eaLnBrk="1" hangingPunct="1">
              <a:buFont typeface="Wingdings" charset="0"/>
              <a:buChar char=""/>
              <a:defRPr/>
            </a:pPr>
            <a:r>
              <a:rPr lang="en-US" sz="2600" dirty="0">
                <a:effectLst>
                  <a:outerShdw blurRad="38100" dist="38100" dir="2700000" algn="tl">
                    <a:srgbClr val="0064E2"/>
                  </a:outerShdw>
                </a:effectLst>
                <a:ea typeface="ＭＳ Ｐゴシック" charset="0"/>
                <a:cs typeface="ＭＳ Ｐゴシック" charset="0"/>
              </a:rPr>
              <a:t>65 year male </a:t>
            </a:r>
          </a:p>
          <a:p>
            <a:pPr lvl="1" eaLnBrk="1" hangingPunct="1">
              <a:buFont typeface="Wingdings" charset="0"/>
              <a:buChar char=""/>
              <a:defRPr/>
            </a:pPr>
            <a:r>
              <a:rPr lang="en-US" dirty="0">
                <a:effectLst>
                  <a:outerShdw blurRad="38100" dist="38100" dir="2700000" algn="tl">
                    <a:srgbClr val="0064E2"/>
                  </a:outerShdw>
                </a:effectLst>
                <a:ea typeface="ＭＳ Ｐゴシック" charset="0"/>
              </a:rPr>
              <a:t>severe chest pain, diaphoretic, obvious respiratory distress, no obvious GSW</a:t>
            </a:r>
          </a:p>
          <a:p>
            <a:pPr eaLnBrk="1" hangingPunct="1">
              <a:buFont typeface="Wingdings" charset="0"/>
              <a:buChar char=""/>
              <a:defRPr/>
            </a:pPr>
            <a:endParaRPr lang="en-US" sz="2600" dirty="0" smtClean="0">
              <a:effectLst>
                <a:outerShdw blurRad="38100" dist="38100" dir="2700000" algn="tl">
                  <a:srgbClr val="0064E2"/>
                </a:outerShdw>
              </a:effectLst>
              <a:ea typeface="ＭＳ Ｐゴシック" charset="0"/>
              <a:cs typeface="ＭＳ Ｐゴシック" charset="0"/>
            </a:endParaRPr>
          </a:p>
          <a:p>
            <a:pPr eaLnBrk="1" hangingPunct="1">
              <a:buFont typeface="Wingdings" charset="0"/>
              <a:buChar char=""/>
              <a:defRPr/>
            </a:pPr>
            <a:r>
              <a:rPr lang="en-US" sz="2600" dirty="0" smtClean="0">
                <a:effectLst>
                  <a:outerShdw blurRad="38100" dist="38100" dir="2700000" algn="tl">
                    <a:srgbClr val="0064E2"/>
                  </a:outerShdw>
                </a:effectLst>
                <a:ea typeface="ＭＳ Ｐゴシック" charset="0"/>
                <a:cs typeface="ＭＳ Ｐゴシック" charset="0"/>
              </a:rPr>
              <a:t>22 </a:t>
            </a:r>
            <a:r>
              <a:rPr lang="en-US" sz="2600" dirty="0">
                <a:effectLst>
                  <a:outerShdw blurRad="38100" dist="38100" dir="2700000" algn="tl">
                    <a:srgbClr val="0064E2"/>
                  </a:outerShdw>
                </a:effectLst>
                <a:ea typeface="ＭＳ Ｐゴシック" charset="0"/>
                <a:cs typeface="ＭＳ Ｐゴシック" charset="0"/>
              </a:rPr>
              <a:t>year female </a:t>
            </a:r>
          </a:p>
          <a:p>
            <a:pPr lvl="1" eaLnBrk="1" hangingPunct="1">
              <a:buFont typeface="Wingdings" charset="0"/>
              <a:buChar char=""/>
              <a:defRPr/>
            </a:pPr>
            <a:r>
              <a:rPr lang="en-US" dirty="0">
                <a:effectLst>
                  <a:outerShdw blurRad="38100" dist="38100" dir="2700000" algn="tl">
                    <a:srgbClr val="0064E2"/>
                  </a:outerShdw>
                </a:effectLst>
                <a:ea typeface="ＭＳ Ｐゴシック" charset="0"/>
              </a:rPr>
              <a:t>GSW right lower extremity, good pulses, no active bleeding</a:t>
            </a:r>
          </a:p>
          <a:p>
            <a:pPr eaLnBrk="1" hangingPunct="1">
              <a:buFont typeface="Wingdings" charset="0"/>
              <a:buChar char=""/>
              <a:defRPr/>
            </a:pPr>
            <a:endParaRPr lang="en-US" sz="2600" dirty="0">
              <a:effectLst>
                <a:outerShdw blurRad="38100" dist="38100" dir="2700000" algn="tl">
                  <a:srgbClr val="0064E2"/>
                </a:outerShdw>
              </a:effectLst>
              <a:ea typeface="ＭＳ Ｐゴシック" charset="0"/>
              <a:cs typeface="ＭＳ Ｐゴシック" charset="0"/>
            </a:endParaRPr>
          </a:p>
        </p:txBody>
      </p:sp>
      <p:sp>
        <p:nvSpPr>
          <p:cNvPr id="221189" name="Text Box 5"/>
          <p:cNvSpPr txBox="1">
            <a:spLocks noChangeArrowheads="1"/>
          </p:cNvSpPr>
          <p:nvPr/>
        </p:nvSpPr>
        <p:spPr bwMode="auto">
          <a:xfrm>
            <a:off x="4114800" y="3200400"/>
            <a:ext cx="3200400" cy="641350"/>
          </a:xfrm>
          <a:prstGeom prst="rect">
            <a:avLst/>
          </a:prstGeom>
          <a:noFill/>
          <a:ln w="38100">
            <a:noFill/>
            <a:miter lim="800000"/>
            <a:headEnd/>
            <a:tailEnd/>
          </a:ln>
        </p:spPr>
        <p:txBody>
          <a:bodyPr>
            <a:spAutoFit/>
          </a:bodyPr>
          <a:lstStyle/>
          <a:p>
            <a:pPr marL="342900" indent="-342900" algn="ctr" eaLnBrk="1" hangingPunct="1">
              <a:spcBef>
                <a:spcPct val="50000"/>
              </a:spcBef>
            </a:pPr>
            <a:r>
              <a:rPr lang="en-US" sz="3600" b="1">
                <a:solidFill>
                  <a:srgbClr val="FF0000"/>
                </a:solidFill>
                <a:effectLst>
                  <a:outerShdw blurRad="38100" dist="38100" dir="2700000" algn="tl">
                    <a:srgbClr val="FFFFFF"/>
                  </a:outerShdw>
                </a:effectLst>
              </a:rPr>
              <a:t>IMMEDIATE</a:t>
            </a:r>
          </a:p>
        </p:txBody>
      </p:sp>
      <p:sp>
        <p:nvSpPr>
          <p:cNvPr id="221190" name="Text Box 6"/>
          <p:cNvSpPr txBox="1">
            <a:spLocks noChangeArrowheads="1"/>
          </p:cNvSpPr>
          <p:nvPr/>
        </p:nvSpPr>
        <p:spPr bwMode="auto">
          <a:xfrm>
            <a:off x="4495800" y="4495800"/>
            <a:ext cx="2514600" cy="641350"/>
          </a:xfrm>
          <a:prstGeom prst="rect">
            <a:avLst/>
          </a:prstGeom>
          <a:solidFill>
            <a:srgbClr val="FFFF00"/>
          </a:solidFill>
          <a:ln w="38100">
            <a:noFill/>
            <a:miter lim="800000"/>
            <a:headEnd/>
            <a:tailEnd/>
          </a:ln>
        </p:spPr>
        <p:txBody>
          <a:bodyPr>
            <a:spAutoFit/>
          </a:bodyPr>
          <a:lstStyle/>
          <a:p>
            <a:pPr marL="342900" indent="-342900" algn="ctr" eaLnBrk="1" hangingPunct="1">
              <a:spcBef>
                <a:spcPct val="50000"/>
              </a:spcBef>
            </a:pPr>
            <a:r>
              <a:rPr lang="en-US" sz="3600" b="1" dirty="0">
                <a:effectLst>
                  <a:outerShdw blurRad="38100" dist="38100" dir="2700000" algn="tl">
                    <a:srgbClr val="FFFFFF"/>
                  </a:outerShdw>
                </a:effectLst>
              </a:rPr>
              <a:t>DELAYED</a:t>
            </a:r>
          </a:p>
        </p:txBody>
      </p:sp>
      <p:sp>
        <p:nvSpPr>
          <p:cNvPr id="221191" name="Text Box 7"/>
          <p:cNvSpPr txBox="1">
            <a:spLocks noChangeArrowheads="1"/>
          </p:cNvSpPr>
          <p:nvPr/>
        </p:nvSpPr>
        <p:spPr bwMode="auto">
          <a:xfrm>
            <a:off x="3429000" y="2743200"/>
            <a:ext cx="4724400" cy="523875"/>
          </a:xfrm>
          <a:prstGeom prst="rect">
            <a:avLst/>
          </a:prstGeom>
          <a:solidFill>
            <a:srgbClr val="FFFF00"/>
          </a:solidFill>
          <a:ln w="38100">
            <a:noFill/>
            <a:miter lim="800000"/>
            <a:headEnd/>
            <a:tailEnd/>
          </a:ln>
        </p:spPr>
        <p:txBody>
          <a:bodyPr wrap="square">
            <a:spAutoFit/>
          </a:bodyPr>
          <a:lstStyle/>
          <a:p>
            <a:pPr marL="342900" indent="-342900" algn="ctr" eaLnBrk="1" hangingPunct="1">
              <a:spcBef>
                <a:spcPct val="50000"/>
              </a:spcBef>
            </a:pPr>
            <a:r>
              <a:rPr lang="en-US" sz="2800" b="1" dirty="0">
                <a:effectLst>
                  <a:outerShdw blurRad="38100" dist="38100" dir="2700000" algn="tl">
                    <a:srgbClr val="FFFFFF"/>
                  </a:outerShdw>
                </a:effectLst>
              </a:rPr>
              <a:t>**after tourniquet LSI</a:t>
            </a:r>
          </a:p>
        </p:txBody>
      </p:sp>
      <p:sp>
        <p:nvSpPr>
          <p:cNvPr id="9" name="Text Box 6"/>
          <p:cNvSpPr txBox="1">
            <a:spLocks noChangeArrowheads="1"/>
          </p:cNvSpPr>
          <p:nvPr/>
        </p:nvSpPr>
        <p:spPr bwMode="auto">
          <a:xfrm>
            <a:off x="4953000" y="1371600"/>
            <a:ext cx="2895600" cy="646331"/>
          </a:xfrm>
          <a:prstGeom prst="rect">
            <a:avLst/>
          </a:prstGeom>
          <a:solidFill>
            <a:srgbClr val="FFFF00"/>
          </a:solidFill>
          <a:ln w="38100">
            <a:noFill/>
            <a:miter lim="800000"/>
            <a:headEnd/>
            <a:tailEnd/>
          </a:ln>
        </p:spPr>
        <p:txBody>
          <a:bodyPr wrap="square">
            <a:spAutoFit/>
          </a:bodyPr>
          <a:lstStyle/>
          <a:p>
            <a:pPr marL="342900" indent="-342900" algn="ctr" eaLnBrk="1" hangingPunct="1">
              <a:spcBef>
                <a:spcPct val="50000"/>
              </a:spcBef>
            </a:pPr>
            <a:r>
              <a:rPr lang="en-US" sz="3600" b="1" dirty="0" smtClean="0">
                <a:effectLst>
                  <a:outerShdw blurRad="38100" dist="38100" dir="2700000" algn="tl">
                    <a:srgbClr val="FFFFFF"/>
                  </a:outerShdw>
                </a:effectLst>
              </a:rPr>
              <a:t>DELAYED**</a:t>
            </a:r>
            <a:endParaRPr lang="en-US" sz="3600" b="1" dirty="0">
              <a:effectLst>
                <a:outerShdw blurRad="38100" dist="38100" dir="2700000" algn="tl">
                  <a:srgbClr val="FFFFFF"/>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21191"/>
                                        </p:tgtEl>
                                        <p:attrNameLst>
                                          <p:attrName>style.visibility</p:attrName>
                                        </p:attrNameLst>
                                      </p:cBhvr>
                                      <p:to>
                                        <p:strVal val="visible"/>
                                      </p:to>
                                    </p:set>
                                    <p:animEffect transition="in" filter="wipe(left)">
                                      <p:cBhvr>
                                        <p:cTn id="7" dur="500"/>
                                        <p:tgtEl>
                                          <p:spTgt spid="22119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21189"/>
                                        </p:tgtEl>
                                        <p:attrNameLst>
                                          <p:attrName>style.visibility</p:attrName>
                                        </p:attrNameLst>
                                      </p:cBhvr>
                                      <p:to>
                                        <p:strVal val="visible"/>
                                      </p:to>
                                    </p:set>
                                    <p:animEffect transition="in" filter="wipe(left)">
                                      <p:cBhvr>
                                        <p:cTn id="17" dur="500"/>
                                        <p:tgtEl>
                                          <p:spTgt spid="22118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21190"/>
                                        </p:tgtEl>
                                        <p:attrNameLst>
                                          <p:attrName>style.visibility</p:attrName>
                                        </p:attrNameLst>
                                      </p:cBhvr>
                                      <p:to>
                                        <p:strVal val="visible"/>
                                      </p:to>
                                    </p:set>
                                    <p:animEffect transition="in" filter="wipe(left)">
                                      <p:cBhvr>
                                        <p:cTn id="22" dur="500"/>
                                        <p:tgtEl>
                                          <p:spTgt spid="2211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1189" grpId="0"/>
      <p:bldP spid="221190" grpId="0" animBg="1"/>
      <p:bldP spid="221191" grpId="0" animBg="1"/>
      <p:bldP spid="9"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Slide Number Placeholder 5"/>
          <p:cNvSpPr>
            <a:spLocks noGrp="1"/>
          </p:cNvSpPr>
          <p:nvPr>
            <p:ph type="sldNum" sz="quarter" idx="12"/>
          </p:nvPr>
        </p:nvSpPr>
        <p:spPr bwMode="auto">
          <a:xfrm>
            <a:off x="6553200" y="6248400"/>
            <a:ext cx="2133600" cy="457200"/>
          </a:xfrm>
          <a:noFill/>
          <a:ln>
            <a:miter lim="800000"/>
            <a:headEnd/>
            <a:tailEnd/>
          </a:ln>
        </p:spPr>
        <p:txBody>
          <a:bodyPr/>
          <a:lstStyle/>
          <a:p>
            <a:fld id="{7BF611F2-B5B8-40F8-B889-496C4AA05B90}" type="slidenum">
              <a:rPr lang="en-US">
                <a:latin typeface="Verdana" pitchFamily="34" charset="0"/>
              </a:rPr>
              <a:pPr/>
              <a:t>54</a:t>
            </a:fld>
            <a:endParaRPr lang="en-US">
              <a:latin typeface="Verdana" pitchFamily="34" charset="0"/>
            </a:endParaRPr>
          </a:p>
        </p:txBody>
      </p:sp>
      <p:sp>
        <p:nvSpPr>
          <p:cNvPr id="75779" name="Rectangle 2"/>
          <p:cNvSpPr>
            <a:spLocks noGrp="1" noChangeArrowheads="1"/>
          </p:cNvSpPr>
          <p:nvPr>
            <p:ph type="title" idx="4294967295"/>
          </p:nvPr>
        </p:nvSpPr>
        <p:spPr>
          <a:xfrm>
            <a:off x="0" y="274638"/>
            <a:ext cx="8229600" cy="1143000"/>
          </a:xfrm>
        </p:spPr>
        <p:txBody>
          <a:bodyPr anchor="b"/>
          <a:lstStyle/>
          <a:p>
            <a:pPr eaLnBrk="1" hangingPunct="1"/>
            <a:r>
              <a:rPr lang="en-US" smtClean="0">
                <a:effectLst>
                  <a:outerShdw blurRad="38100" dist="38100" dir="2700000" algn="tl">
                    <a:srgbClr val="0064E2"/>
                  </a:outerShdw>
                </a:effectLst>
                <a:ea typeface="ＭＳ Ｐゴシック" charset="-128"/>
              </a:rPr>
              <a:t>Walked</a:t>
            </a:r>
          </a:p>
        </p:txBody>
      </p:sp>
      <p:sp>
        <p:nvSpPr>
          <p:cNvPr id="75780" name="Rectangle 3"/>
          <p:cNvSpPr>
            <a:spLocks noGrp="1" noChangeArrowheads="1"/>
          </p:cNvSpPr>
          <p:nvPr>
            <p:ph type="body" idx="4294967295"/>
          </p:nvPr>
        </p:nvSpPr>
        <p:spPr>
          <a:xfrm>
            <a:off x="0" y="2057400"/>
            <a:ext cx="8229600" cy="3962400"/>
          </a:xfrm>
        </p:spPr>
        <p:txBody>
          <a:bodyPr/>
          <a:lstStyle/>
          <a:p>
            <a:pPr eaLnBrk="1" hangingPunct="1">
              <a:buFont typeface="Wingdings" charset="0"/>
              <a:buChar char=""/>
              <a:defRPr/>
            </a:pPr>
            <a:r>
              <a:rPr lang="en-US" dirty="0">
                <a:effectLst>
                  <a:outerShdw blurRad="38100" dist="38100" dir="2700000" algn="tl">
                    <a:srgbClr val="0064E2"/>
                  </a:outerShdw>
                </a:effectLst>
                <a:ea typeface="ＭＳ Ｐゴシック" charset="0"/>
                <a:cs typeface="ＭＳ Ｐゴシック" charset="0"/>
              </a:rPr>
              <a:t>29 yr male </a:t>
            </a:r>
          </a:p>
          <a:p>
            <a:pPr lvl="1" eaLnBrk="1" hangingPunct="1">
              <a:buFont typeface="Wingdings" charset="0"/>
              <a:buChar char=""/>
              <a:defRPr/>
            </a:pPr>
            <a:r>
              <a:rPr lang="en-US" dirty="0">
                <a:effectLst>
                  <a:outerShdw blurRad="38100" dist="38100" dir="2700000" algn="tl">
                    <a:srgbClr val="0064E2"/>
                  </a:outerShdw>
                </a:effectLst>
                <a:ea typeface="ＭＳ Ｐゴシック" charset="0"/>
              </a:rPr>
              <a:t>Superficial GSW in the skin of left upper extremity</a:t>
            </a:r>
          </a:p>
          <a:p>
            <a:pPr eaLnBrk="1" hangingPunct="1">
              <a:buFont typeface="Wingdings" charset="0"/>
              <a:buChar char=""/>
              <a:defRPr/>
            </a:pPr>
            <a:endParaRPr lang="en-US" dirty="0" smtClean="0">
              <a:effectLst>
                <a:outerShdw blurRad="38100" dist="38100" dir="2700000" algn="tl">
                  <a:srgbClr val="0064E2"/>
                </a:outerShdw>
              </a:effectLst>
              <a:ea typeface="ＭＳ Ｐゴシック" charset="0"/>
              <a:cs typeface="ＭＳ Ｐゴシック" charset="0"/>
            </a:endParaRPr>
          </a:p>
          <a:p>
            <a:pPr eaLnBrk="1" hangingPunct="1">
              <a:buFont typeface="Wingdings" charset="0"/>
              <a:buChar char=""/>
              <a:defRPr/>
            </a:pPr>
            <a:r>
              <a:rPr lang="en-US" dirty="0" smtClean="0">
                <a:effectLst>
                  <a:outerShdw blurRad="38100" dist="38100" dir="2700000" algn="tl">
                    <a:srgbClr val="0064E2"/>
                  </a:outerShdw>
                </a:effectLst>
                <a:ea typeface="ＭＳ Ｐゴシック" charset="0"/>
                <a:cs typeface="ＭＳ Ｐゴシック" charset="0"/>
              </a:rPr>
              <a:t>37 </a:t>
            </a:r>
            <a:r>
              <a:rPr lang="en-US" dirty="0">
                <a:effectLst>
                  <a:outerShdw blurRad="38100" dist="38100" dir="2700000" algn="tl">
                    <a:srgbClr val="0064E2"/>
                  </a:outerShdw>
                </a:effectLst>
                <a:ea typeface="ＭＳ Ｐゴシック" charset="0"/>
                <a:cs typeface="ＭＳ Ｐゴシック" charset="0"/>
              </a:rPr>
              <a:t>yr male </a:t>
            </a:r>
          </a:p>
          <a:p>
            <a:pPr lvl="1" eaLnBrk="1" hangingPunct="1">
              <a:buFont typeface="Wingdings" charset="0"/>
              <a:buChar char=""/>
              <a:defRPr/>
            </a:pPr>
            <a:r>
              <a:rPr lang="en-US" dirty="0">
                <a:effectLst>
                  <a:outerShdw blurRad="38100" dist="38100" dir="2700000" algn="tl">
                    <a:srgbClr val="0064E2"/>
                  </a:outerShdw>
                </a:effectLst>
                <a:ea typeface="ＭＳ Ｐゴシック" charset="0"/>
              </a:rPr>
              <a:t>GSW left hand.  Exposed muscle, tendon and bone fragments, peripheral pulse present</a:t>
            </a:r>
          </a:p>
          <a:p>
            <a:pPr eaLnBrk="1" hangingPunct="1">
              <a:buFont typeface="Wingdings" charset="0"/>
              <a:buChar char=""/>
              <a:defRPr/>
            </a:pPr>
            <a:endParaRPr lang="en-US" dirty="0">
              <a:effectLst>
                <a:outerShdw blurRad="38100" dist="38100" dir="2700000" algn="tl">
                  <a:srgbClr val="0064E2"/>
                </a:outerShdw>
              </a:effectLst>
              <a:ea typeface="ＭＳ Ｐゴシック" charset="0"/>
              <a:cs typeface="ＭＳ Ｐゴシック" charset="0"/>
            </a:endParaRPr>
          </a:p>
        </p:txBody>
      </p:sp>
      <p:sp>
        <p:nvSpPr>
          <p:cNvPr id="223238" name="Text Box 6"/>
          <p:cNvSpPr txBox="1">
            <a:spLocks noChangeArrowheads="1"/>
          </p:cNvSpPr>
          <p:nvPr/>
        </p:nvSpPr>
        <p:spPr bwMode="auto">
          <a:xfrm>
            <a:off x="3886200" y="1905000"/>
            <a:ext cx="2514600" cy="641350"/>
          </a:xfrm>
          <a:prstGeom prst="rect">
            <a:avLst/>
          </a:prstGeom>
          <a:noFill/>
          <a:ln w="38100">
            <a:noFill/>
            <a:miter lim="800000"/>
            <a:headEnd/>
            <a:tailEnd/>
          </a:ln>
        </p:spPr>
        <p:txBody>
          <a:bodyPr>
            <a:spAutoFit/>
          </a:bodyPr>
          <a:lstStyle/>
          <a:p>
            <a:pPr marL="342900" indent="-342900" algn="ctr" eaLnBrk="1" hangingPunct="1">
              <a:spcBef>
                <a:spcPct val="50000"/>
              </a:spcBef>
            </a:pPr>
            <a:r>
              <a:rPr lang="en-US" sz="3600" b="1" dirty="0">
                <a:solidFill>
                  <a:srgbClr val="00FF00"/>
                </a:solidFill>
                <a:effectLst>
                  <a:outerShdw blurRad="38100" dist="38100" dir="2700000" algn="tl">
                    <a:srgbClr val="FFFFFF"/>
                  </a:outerShdw>
                </a:effectLst>
              </a:rPr>
              <a:t>Minimal</a:t>
            </a:r>
          </a:p>
        </p:txBody>
      </p:sp>
      <p:sp>
        <p:nvSpPr>
          <p:cNvPr id="223239" name="Text Box 7"/>
          <p:cNvSpPr txBox="1">
            <a:spLocks noChangeArrowheads="1"/>
          </p:cNvSpPr>
          <p:nvPr/>
        </p:nvSpPr>
        <p:spPr bwMode="auto">
          <a:xfrm>
            <a:off x="4267200" y="4114800"/>
            <a:ext cx="2438400" cy="641350"/>
          </a:xfrm>
          <a:prstGeom prst="rect">
            <a:avLst/>
          </a:prstGeom>
          <a:solidFill>
            <a:srgbClr val="FFFF00"/>
          </a:solidFill>
          <a:ln w="38100">
            <a:noFill/>
            <a:miter lim="800000"/>
            <a:headEnd/>
            <a:tailEnd/>
          </a:ln>
        </p:spPr>
        <p:txBody>
          <a:bodyPr>
            <a:spAutoFit/>
          </a:bodyPr>
          <a:lstStyle/>
          <a:p>
            <a:pPr marL="342900" indent="-342900" algn="ctr" eaLnBrk="1" hangingPunct="1">
              <a:spcBef>
                <a:spcPct val="50000"/>
              </a:spcBef>
            </a:pPr>
            <a:r>
              <a:rPr lang="en-US" sz="3600" b="1" dirty="0">
                <a:effectLst>
                  <a:outerShdw blurRad="38100" dist="38100" dir="2700000" algn="tl">
                    <a:srgbClr val="FFFFFF"/>
                  </a:outerShdw>
                </a:effectLst>
              </a:rPr>
              <a:t>Delayed</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23238"/>
                                        </p:tgtEl>
                                        <p:attrNameLst>
                                          <p:attrName>style.visibility</p:attrName>
                                        </p:attrNameLst>
                                      </p:cBhvr>
                                      <p:to>
                                        <p:strVal val="visible"/>
                                      </p:to>
                                    </p:set>
                                    <p:animEffect transition="in" filter="wipe(left)">
                                      <p:cBhvr>
                                        <p:cTn id="7" dur="500"/>
                                        <p:tgtEl>
                                          <p:spTgt spid="22323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23239"/>
                                        </p:tgtEl>
                                        <p:attrNameLst>
                                          <p:attrName>style.visibility</p:attrName>
                                        </p:attrNameLst>
                                      </p:cBhvr>
                                      <p:to>
                                        <p:strVal val="visible"/>
                                      </p:to>
                                    </p:set>
                                    <p:animEffect transition="in" filter="wipe(left)">
                                      <p:cBhvr>
                                        <p:cTn id="12" dur="500"/>
                                        <p:tgtEl>
                                          <p:spTgt spid="2232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3238" grpId="0"/>
      <p:bldP spid="223239"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pPr eaLnBrk="1" hangingPunct="1"/>
            <a:r>
              <a:rPr lang="en-US" smtClean="0">
                <a:effectLst>
                  <a:outerShdw blurRad="38100" dist="38100" dir="2700000" algn="tl">
                    <a:srgbClr val="0064E2"/>
                  </a:outerShdw>
                </a:effectLst>
                <a:ea typeface="ＭＳ Ｐゴシック" charset="-128"/>
              </a:rPr>
              <a:t>What next?</a:t>
            </a:r>
          </a:p>
        </p:txBody>
      </p:sp>
      <p:sp>
        <p:nvSpPr>
          <p:cNvPr id="78851" name="Rectangle 3"/>
          <p:cNvSpPr>
            <a:spLocks noGrp="1" noChangeArrowheads="1"/>
          </p:cNvSpPr>
          <p:nvPr>
            <p:ph idx="1"/>
          </p:nvPr>
        </p:nvSpPr>
        <p:spPr/>
        <p:txBody>
          <a:bodyPr/>
          <a:lstStyle/>
          <a:p>
            <a:pPr eaLnBrk="1" hangingPunct="1"/>
            <a:r>
              <a:rPr lang="en-US" smtClean="0">
                <a:effectLst>
                  <a:outerShdw blurRad="38100" dist="38100" dir="2700000" algn="tl">
                    <a:srgbClr val="0064E2"/>
                  </a:outerShdw>
                </a:effectLst>
                <a:ea typeface="ＭＳ Ｐゴシック" charset="-128"/>
              </a:rPr>
              <a:t>Another ambulance arrives and transports 2 of your immediate patients</a:t>
            </a:r>
          </a:p>
          <a:p>
            <a:pPr eaLnBrk="1" hangingPunct="1"/>
            <a:r>
              <a:rPr lang="en-US" smtClean="0">
                <a:effectLst>
                  <a:outerShdw blurRad="38100" dist="38100" dir="2700000" algn="tl">
                    <a:srgbClr val="0064E2"/>
                  </a:outerShdw>
                </a:effectLst>
                <a:ea typeface="ＭＳ Ｐゴシック" charset="-128"/>
              </a:rPr>
              <a:t>Your partner is providing care to the other immediate patient</a:t>
            </a:r>
          </a:p>
          <a:p>
            <a:pPr lvl="1" eaLnBrk="1" hangingPunct="1"/>
            <a:r>
              <a:rPr lang="en-US" smtClean="0">
                <a:effectLst>
                  <a:outerShdw blurRad="38100" dist="38100" dir="2700000" algn="tl">
                    <a:srgbClr val="0064E2"/>
                  </a:outerShdw>
                </a:effectLst>
                <a:ea typeface="ＭＳ Ｐゴシック" charset="-128"/>
              </a:rPr>
              <a:t>What do you do next?</a:t>
            </a:r>
          </a:p>
          <a:p>
            <a:pPr lvl="2" eaLnBrk="1" hangingPunct="1"/>
            <a:r>
              <a:rPr lang="en-US" smtClean="0">
                <a:effectLst>
                  <a:outerShdw blurRad="38100" dist="38100" dir="2700000" algn="tl">
                    <a:srgbClr val="0064E2"/>
                  </a:outerShdw>
                </a:effectLst>
                <a:ea typeface="ＭＳ Ｐゴシック" charset="-128"/>
              </a:rPr>
              <a:t>Re-assess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8851">
                                            <p:txEl>
                                              <p:pRg st="3" end="3"/>
                                            </p:txEl>
                                          </p:spTgt>
                                        </p:tgtEl>
                                        <p:attrNameLst>
                                          <p:attrName>style.visibility</p:attrName>
                                        </p:attrNameLst>
                                      </p:cBhvr>
                                      <p:to>
                                        <p:strVal val="visible"/>
                                      </p:to>
                                    </p:set>
                                    <p:anim calcmode="lin" valueType="num">
                                      <p:cBhvr additive="base">
                                        <p:cTn id="7" dur="500" fill="hold"/>
                                        <p:tgtEl>
                                          <p:spTgt spid="78851">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8851">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1300" smtClean="0">
                <a:effectLst>
                  <a:outerShdw blurRad="38100" dist="38100" dir="2700000" algn="tl">
                    <a:srgbClr val="0064E2"/>
                  </a:outerShdw>
                </a:effectLst>
                <a:ea typeface="ＭＳ Ｐゴシック" charset="-128"/>
              </a:rPr>
              <a:t>E Brooke Lerner, Richard B. Schwartz, Phillip L. Coule, Ronald G. Pirrallo</a:t>
            </a:r>
            <a:br>
              <a:rPr lang="en-US" sz="1300" smtClean="0">
                <a:effectLst>
                  <a:outerShdw blurRad="38100" dist="38100" dir="2700000" algn="tl">
                    <a:srgbClr val="0064E2"/>
                  </a:outerShdw>
                </a:effectLst>
                <a:ea typeface="ＭＳ Ｐゴシック" charset="-128"/>
              </a:rPr>
            </a:br>
            <a:r>
              <a:rPr lang="en-US" sz="1600" smtClean="0">
                <a:effectLst>
                  <a:outerShdw blurRad="38100" dist="38100" dir="2700000" algn="tl">
                    <a:srgbClr val="0064E2"/>
                  </a:outerShdw>
                </a:effectLst>
                <a:ea typeface="ＭＳ Ｐゴシック" charset="-128"/>
              </a:rPr>
              <a:t>Determination of Field Providers Opinions of SALT Triage</a:t>
            </a:r>
            <a:r>
              <a:rPr lang="en-US" sz="1300" smtClean="0">
                <a:effectLst>
                  <a:outerShdw blurRad="38100" dist="38100" dir="2700000" algn="tl">
                    <a:srgbClr val="0064E2"/>
                  </a:outerShdw>
                </a:effectLst>
                <a:ea typeface="ＭＳ Ｐゴシック" charset="-128"/>
              </a:rPr>
              <a:t/>
            </a:r>
            <a:br>
              <a:rPr lang="en-US" sz="1300" smtClean="0">
                <a:effectLst>
                  <a:outerShdw blurRad="38100" dist="38100" dir="2700000" algn="tl">
                    <a:srgbClr val="0064E2"/>
                  </a:outerShdw>
                </a:effectLst>
                <a:ea typeface="ＭＳ Ｐゴシック" charset="-128"/>
              </a:rPr>
            </a:br>
            <a:r>
              <a:rPr lang="en-US" sz="1300" smtClean="0">
                <a:effectLst>
                  <a:outerShdw blurRad="38100" dist="38100" dir="2700000" algn="tl">
                    <a:srgbClr val="0064E2"/>
                  </a:outerShdw>
                </a:effectLst>
                <a:ea typeface="ＭＳ Ｐゴシック" charset="-128"/>
              </a:rPr>
              <a:t>Prehospital Emergency Care</a:t>
            </a:r>
            <a:br>
              <a:rPr lang="en-US" sz="1300" smtClean="0">
                <a:effectLst>
                  <a:outerShdw blurRad="38100" dist="38100" dir="2700000" algn="tl">
                    <a:srgbClr val="0064E2"/>
                  </a:outerShdw>
                </a:effectLst>
                <a:ea typeface="ＭＳ Ｐゴシック" charset="-128"/>
              </a:rPr>
            </a:br>
            <a:r>
              <a:rPr lang="en-US" sz="1300" smtClean="0">
                <a:effectLst>
                  <a:outerShdw blurRad="38100" dist="38100" dir="2700000" algn="tl">
                    <a:srgbClr val="0064E2"/>
                  </a:outerShdw>
                </a:effectLst>
                <a:ea typeface="ＭＳ Ｐゴシック" charset="-128"/>
              </a:rPr>
              <a:t>Volume 13, Number 1, pp. 114, January/March 2009</a:t>
            </a:r>
            <a:br>
              <a:rPr lang="en-US" sz="1300" smtClean="0">
                <a:effectLst>
                  <a:outerShdw blurRad="38100" dist="38100" dir="2700000" algn="tl">
                    <a:srgbClr val="0064E2"/>
                  </a:outerShdw>
                </a:effectLst>
                <a:ea typeface="ＭＳ Ｐゴシック" charset="-128"/>
              </a:rPr>
            </a:br>
            <a:endParaRPr lang="en-US" sz="1300" smtClean="0">
              <a:effectLst>
                <a:outerShdw blurRad="38100" dist="38100" dir="2700000" algn="tl">
                  <a:srgbClr val="0064E2"/>
                </a:outerShdw>
              </a:effectLst>
              <a:ea typeface="ＭＳ Ｐゴシック" charset="-128"/>
            </a:endParaRPr>
          </a:p>
        </p:txBody>
      </p:sp>
      <p:sp>
        <p:nvSpPr>
          <p:cNvPr id="6" name="Content Placeholder 5"/>
          <p:cNvSpPr>
            <a:spLocks noGrp="1"/>
          </p:cNvSpPr>
          <p:nvPr>
            <p:ph idx="1"/>
          </p:nvPr>
        </p:nvSpPr>
        <p:spPr>
          <a:xfrm>
            <a:off x="457200" y="1676400"/>
            <a:ext cx="8229600" cy="5181600"/>
          </a:xfrm>
        </p:spPr>
        <p:txBody>
          <a:bodyPr/>
          <a:lstStyle/>
          <a:p>
            <a:pPr marL="419100" indent="-419100" defTabSz="2873375">
              <a:lnSpc>
                <a:spcPct val="90000"/>
              </a:lnSpc>
              <a:spcBef>
                <a:spcPct val="20000"/>
              </a:spcBef>
              <a:buClrTx/>
              <a:buFont typeface="Wingdings" pitchFamily="2" charset="2"/>
              <a:buChar char="§"/>
            </a:pPr>
            <a:r>
              <a:rPr lang="en-US" sz="1900" smtClean="0">
                <a:effectLst>
                  <a:outerShdw blurRad="38100" dist="38100" dir="2700000" algn="tl">
                    <a:srgbClr val="0064E2"/>
                  </a:outerShdw>
                </a:effectLst>
                <a:latin typeface="Book Antiqua" pitchFamily="18" charset="0"/>
                <a:ea typeface="ＭＳ Ｐゴシック" charset="-128"/>
              </a:rPr>
              <a:t>43 trainees participated in the course </a:t>
            </a:r>
          </a:p>
          <a:p>
            <a:pPr marL="681038" lvl="1" indent="-157163" defTabSz="2873375">
              <a:lnSpc>
                <a:spcPct val="90000"/>
              </a:lnSpc>
              <a:spcBef>
                <a:spcPct val="20000"/>
              </a:spcBef>
              <a:buClrTx/>
              <a:buFont typeface="Wingdings" pitchFamily="2" charset="2"/>
              <a:buChar char="§"/>
            </a:pPr>
            <a:r>
              <a:rPr lang="en-US" sz="1900" smtClean="0">
                <a:effectLst>
                  <a:outerShdw blurRad="38100" dist="38100" dir="2700000" algn="tl">
                    <a:srgbClr val="0064E2"/>
                  </a:outerShdw>
                </a:effectLst>
                <a:latin typeface="Book Antiqua" pitchFamily="18" charset="0"/>
                <a:ea typeface="ＭＳ Ｐゴシック" charset="-128"/>
              </a:rPr>
              <a:t>16 MD, 10 RN, 5 EM, 5 PA, 3 Pharmacist, 4 Other   </a:t>
            </a:r>
          </a:p>
          <a:p>
            <a:pPr marL="419100" indent="-419100" defTabSz="2873375">
              <a:lnSpc>
                <a:spcPct val="90000"/>
              </a:lnSpc>
              <a:spcBef>
                <a:spcPct val="20000"/>
              </a:spcBef>
              <a:buClrTx/>
              <a:buFont typeface="Wingdings" pitchFamily="2" charset="2"/>
              <a:buChar char="§"/>
            </a:pPr>
            <a:r>
              <a:rPr lang="en-US" sz="1900" smtClean="0">
                <a:effectLst>
                  <a:outerShdw blurRad="38100" dist="38100" dir="2700000" algn="tl">
                    <a:srgbClr val="0064E2"/>
                  </a:outerShdw>
                </a:effectLst>
                <a:latin typeface="Book Antiqua" pitchFamily="18" charset="0"/>
                <a:ea typeface="ＭＳ Ｐゴシック" charset="-128"/>
              </a:rPr>
              <a:t>Prior to the drill one-third did not feel confident using SALT Triage </a:t>
            </a:r>
          </a:p>
          <a:p>
            <a:pPr marL="419100" indent="-419100" defTabSz="2873375">
              <a:lnSpc>
                <a:spcPct val="90000"/>
              </a:lnSpc>
              <a:spcBef>
                <a:spcPct val="20000"/>
              </a:spcBef>
              <a:buClrTx/>
              <a:buFont typeface="Wingdings" pitchFamily="2" charset="2"/>
              <a:buChar char="§"/>
            </a:pPr>
            <a:r>
              <a:rPr lang="en-US" sz="1900" smtClean="0">
                <a:effectLst>
                  <a:outerShdw blurRad="38100" dist="38100" dir="2700000" algn="tl">
                    <a:srgbClr val="0064E2"/>
                  </a:outerShdw>
                </a:effectLst>
                <a:latin typeface="Book Antiqua" pitchFamily="18" charset="0"/>
                <a:ea typeface="ＭＳ Ｐゴシック" charset="-128"/>
              </a:rPr>
              <a:t>After the drill all felt confident using SALT Triage</a:t>
            </a:r>
          </a:p>
          <a:p>
            <a:pPr marL="681038" lvl="1" indent="-157163" defTabSz="2873375">
              <a:lnSpc>
                <a:spcPct val="90000"/>
              </a:lnSpc>
              <a:spcBef>
                <a:spcPct val="20000"/>
              </a:spcBef>
              <a:buClrTx/>
              <a:buFont typeface="Wingdings" pitchFamily="2" charset="2"/>
              <a:buChar char="§"/>
            </a:pPr>
            <a:r>
              <a:rPr lang="en-US" sz="1500" smtClean="0">
                <a:effectLst>
                  <a:outerShdw blurRad="38100" dist="38100" dir="2700000" algn="tl">
                    <a:srgbClr val="0064E2"/>
                  </a:outerShdw>
                </a:effectLst>
                <a:latin typeface="Book Antiqua" pitchFamily="18" charset="0"/>
                <a:ea typeface="ＭＳ Ｐゴシック" charset="-128"/>
              </a:rPr>
              <a:t>30% were at the same level of confidence</a:t>
            </a:r>
          </a:p>
          <a:p>
            <a:pPr marL="681038" lvl="1" indent="-157163" defTabSz="2873375">
              <a:lnSpc>
                <a:spcPct val="90000"/>
              </a:lnSpc>
              <a:spcBef>
                <a:spcPct val="20000"/>
              </a:spcBef>
              <a:buClrTx/>
              <a:buFont typeface="Wingdings" pitchFamily="2" charset="2"/>
              <a:buChar char="§"/>
            </a:pPr>
            <a:r>
              <a:rPr lang="en-US" sz="1500" smtClean="0">
                <a:effectLst>
                  <a:outerShdw blurRad="38100" dist="38100" dir="2700000" algn="tl">
                    <a:srgbClr val="0064E2"/>
                  </a:outerShdw>
                </a:effectLst>
                <a:latin typeface="Book Antiqua" pitchFamily="18" charset="0"/>
                <a:ea typeface="ＭＳ Ｐゴシック" charset="-128"/>
              </a:rPr>
              <a:t>70% felt more confident</a:t>
            </a:r>
          </a:p>
          <a:p>
            <a:pPr marL="681038" lvl="1" indent="-157163" defTabSz="2873375">
              <a:lnSpc>
                <a:spcPct val="90000"/>
              </a:lnSpc>
              <a:spcBef>
                <a:spcPct val="20000"/>
              </a:spcBef>
              <a:buClrTx/>
              <a:buFont typeface="Wingdings" pitchFamily="2" charset="2"/>
              <a:buChar char="§"/>
            </a:pPr>
            <a:r>
              <a:rPr lang="en-US" sz="1500" smtClean="0">
                <a:effectLst>
                  <a:outerShdw blurRad="38100" dist="38100" dir="2700000" algn="tl">
                    <a:srgbClr val="0064E2"/>
                  </a:outerShdw>
                </a:effectLst>
                <a:latin typeface="Book Antiqua" pitchFamily="18" charset="0"/>
                <a:ea typeface="ＭＳ Ｐゴシック" charset="-128"/>
              </a:rPr>
              <a:t>none felt less confident  </a:t>
            </a:r>
          </a:p>
          <a:p>
            <a:pPr marL="419100" indent="-419100" defTabSz="2873375">
              <a:lnSpc>
                <a:spcPct val="90000"/>
              </a:lnSpc>
              <a:spcBef>
                <a:spcPct val="20000"/>
              </a:spcBef>
              <a:buClrTx/>
              <a:buFont typeface="Wingdings" pitchFamily="2" charset="2"/>
              <a:buChar char="§"/>
            </a:pPr>
            <a:r>
              <a:rPr lang="en-US" sz="1900" smtClean="0">
                <a:effectLst>
                  <a:outerShdw blurRad="38100" dist="38100" dir="2700000" algn="tl">
                    <a:srgbClr val="0064E2"/>
                  </a:outerShdw>
                </a:effectLst>
                <a:latin typeface="Book Antiqua" pitchFamily="18" charset="0"/>
                <a:ea typeface="ＭＳ Ｐゴシック" charset="-128"/>
              </a:rPr>
              <a:t>Before the drill more than half thought SALT was easier to use than their current disaster triage protocol </a:t>
            </a:r>
          </a:p>
          <a:p>
            <a:pPr marL="419100" indent="-419100" defTabSz="2873375">
              <a:lnSpc>
                <a:spcPct val="90000"/>
              </a:lnSpc>
              <a:spcBef>
                <a:spcPct val="20000"/>
              </a:spcBef>
              <a:buClrTx/>
              <a:buFont typeface="Wingdings" pitchFamily="2" charset="2"/>
              <a:buChar char="§"/>
            </a:pPr>
            <a:r>
              <a:rPr lang="en-US" sz="1900" smtClean="0">
                <a:effectLst>
                  <a:outerShdw blurRad="38100" dist="38100" dir="2700000" algn="tl">
                    <a:srgbClr val="0064E2"/>
                  </a:outerShdw>
                </a:effectLst>
                <a:latin typeface="Book Antiqua" pitchFamily="18" charset="0"/>
                <a:ea typeface="ＭＳ Ｐゴシック" charset="-128"/>
              </a:rPr>
              <a:t>After the drill:</a:t>
            </a:r>
          </a:p>
          <a:p>
            <a:pPr marL="681038" lvl="1" indent="-157163" defTabSz="2873375">
              <a:lnSpc>
                <a:spcPct val="90000"/>
              </a:lnSpc>
              <a:spcBef>
                <a:spcPct val="20000"/>
              </a:spcBef>
              <a:buClrTx/>
              <a:buFont typeface="Wingdings" pitchFamily="2" charset="2"/>
              <a:buChar char="§"/>
            </a:pPr>
            <a:r>
              <a:rPr lang="en-US" sz="1500" smtClean="0">
                <a:effectLst>
                  <a:outerShdw blurRad="38100" dist="38100" dir="2700000" algn="tl">
                    <a:srgbClr val="0064E2"/>
                  </a:outerShdw>
                </a:effectLst>
                <a:latin typeface="Book Antiqua" pitchFamily="18" charset="0"/>
                <a:ea typeface="ＭＳ Ｐゴシック" charset="-128"/>
              </a:rPr>
              <a:t>85% did not change how easy they felt SALT Triage was to use</a:t>
            </a:r>
          </a:p>
          <a:p>
            <a:pPr marL="681038" lvl="1" indent="-157163" defTabSz="2873375">
              <a:lnSpc>
                <a:spcPct val="90000"/>
              </a:lnSpc>
              <a:spcBef>
                <a:spcPct val="20000"/>
              </a:spcBef>
              <a:buClrTx/>
              <a:buFont typeface="Wingdings" pitchFamily="2" charset="2"/>
              <a:buChar char="§"/>
            </a:pPr>
            <a:r>
              <a:rPr lang="en-US" sz="1500" smtClean="0">
                <a:effectLst>
                  <a:outerShdw blurRad="38100" dist="38100" dir="2700000" algn="tl">
                    <a:srgbClr val="0064E2"/>
                  </a:outerShdw>
                </a:effectLst>
                <a:latin typeface="Book Antiqua" pitchFamily="18" charset="0"/>
                <a:ea typeface="ＭＳ Ｐゴシック" charset="-128"/>
              </a:rPr>
              <a:t>13% thought it was easier to use then they had thought</a:t>
            </a:r>
          </a:p>
          <a:p>
            <a:pPr marL="681038" lvl="1" indent="-157163" defTabSz="2873375">
              <a:lnSpc>
                <a:spcPct val="90000"/>
              </a:lnSpc>
              <a:spcBef>
                <a:spcPct val="20000"/>
              </a:spcBef>
              <a:buClrTx/>
              <a:buFont typeface="Wingdings" pitchFamily="2" charset="2"/>
              <a:buChar char="§"/>
            </a:pPr>
            <a:r>
              <a:rPr lang="en-US" sz="1500" smtClean="0">
                <a:effectLst>
                  <a:outerShdw blurRad="38100" dist="38100" dir="2700000" algn="tl">
                    <a:srgbClr val="0064E2"/>
                  </a:outerShdw>
                </a:effectLst>
                <a:latin typeface="Book Antiqua" pitchFamily="18" charset="0"/>
                <a:ea typeface="ＭＳ Ｐゴシック" charset="-128"/>
              </a:rPr>
              <a:t>2% thought it was harder then they had thought  </a:t>
            </a:r>
          </a:p>
          <a:p>
            <a:pPr marL="419100" indent="-419100" defTabSz="2873375">
              <a:lnSpc>
                <a:spcPct val="90000"/>
              </a:lnSpc>
              <a:spcBef>
                <a:spcPct val="20000"/>
              </a:spcBef>
              <a:buClrTx/>
              <a:buFont typeface="Wingdings" pitchFamily="2" charset="2"/>
              <a:buChar char="§"/>
            </a:pPr>
            <a:r>
              <a:rPr lang="en-US" sz="1900" smtClean="0">
                <a:effectLst>
                  <a:outerShdw blurRad="38100" dist="38100" dir="2700000" algn="tl">
                    <a:srgbClr val="0064E2"/>
                  </a:outerShdw>
                </a:effectLst>
                <a:latin typeface="Book Antiqua" pitchFamily="18" charset="0"/>
                <a:ea typeface="ＭＳ Ｐゴシック" charset="-128"/>
              </a:rPr>
              <a:t>Conclusion:  Providers receiving a 30 minute training session in SALT Triage felt confident using it.  They also felt that SALT Triage was similar or easier to use than their current triage protocol.   Using SALT Triage during a simulated mass casualty incident improved trainee confidence.</a:t>
            </a:r>
          </a:p>
          <a:p>
            <a:pPr marL="681038" lvl="1" indent="-157163" defTabSz="2873375">
              <a:lnSpc>
                <a:spcPct val="90000"/>
              </a:lnSpc>
              <a:spcBef>
                <a:spcPct val="20000"/>
              </a:spcBef>
              <a:buClrTx/>
              <a:buFont typeface="Wingdings" pitchFamily="2" charset="2"/>
              <a:buNone/>
            </a:pPr>
            <a:endParaRPr lang="en-US" sz="1900" smtClean="0">
              <a:effectLst>
                <a:outerShdw blurRad="38100" dist="38100" dir="2700000" algn="tl">
                  <a:srgbClr val="0064E2"/>
                </a:outerShdw>
              </a:effectLst>
              <a:latin typeface="Book Antiqua" pitchFamily="18" charset="0"/>
              <a:ea typeface="ＭＳ Ｐゴシック" charset="-128"/>
            </a:endParaRPr>
          </a:p>
          <a:p>
            <a:pPr marL="419100" indent="-419100" defTabSz="2873375">
              <a:lnSpc>
                <a:spcPct val="90000"/>
              </a:lnSpc>
              <a:buClrTx/>
              <a:buFont typeface="Arial" pitchFamily="34" charset="0"/>
              <a:buChar char="•"/>
            </a:pPr>
            <a:endParaRPr lang="en-US" sz="2200" smtClean="0">
              <a:effectLst>
                <a:outerShdw blurRad="38100" dist="38100" dir="2700000" algn="tl">
                  <a:srgbClr val="0064E2"/>
                </a:outerShdw>
              </a:effectLst>
              <a:ea typeface="ＭＳ Ｐゴシック" charset="-128"/>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Number Placeholder 5"/>
          <p:cNvSpPr>
            <a:spLocks noGrp="1"/>
          </p:cNvSpPr>
          <p:nvPr>
            <p:ph type="sldNum" sz="quarter" idx="12"/>
          </p:nvPr>
        </p:nvSpPr>
        <p:spPr>
          <a:xfrm>
            <a:off x="6553200" y="6248400"/>
            <a:ext cx="2133600" cy="457200"/>
          </a:xfrm>
          <a:noFill/>
        </p:spPr>
        <p:txBody>
          <a:bodyPr/>
          <a:lstStyle/>
          <a:p>
            <a:fld id="{F8E634FE-7D6A-4381-8CA8-A6E443A1716D}" type="slidenum">
              <a:rPr lang="en-US">
                <a:latin typeface="Verdana" pitchFamily="34" charset="0"/>
              </a:rPr>
              <a:pPr/>
              <a:t>57</a:t>
            </a:fld>
            <a:endParaRPr lang="en-US">
              <a:latin typeface="Verdana" pitchFamily="34" charset="0"/>
            </a:endParaRPr>
          </a:p>
        </p:txBody>
      </p:sp>
      <p:sp>
        <p:nvSpPr>
          <p:cNvPr id="41987" name="Rectangle 4"/>
          <p:cNvSpPr>
            <a:spLocks noGrp="1" noChangeArrowheads="1"/>
          </p:cNvSpPr>
          <p:nvPr>
            <p:ph type="title"/>
          </p:nvPr>
        </p:nvSpPr>
        <p:spPr>
          <a:xfrm>
            <a:off x="457200" y="277813"/>
            <a:ext cx="8229600" cy="865187"/>
          </a:xfrm>
        </p:spPr>
        <p:txBody>
          <a:bodyPr anchor="b"/>
          <a:lstStyle/>
          <a:p>
            <a:pPr eaLnBrk="1" hangingPunct="1"/>
            <a:r>
              <a:rPr lang="en-US" smtClean="0"/>
              <a:t>Summary</a:t>
            </a:r>
          </a:p>
        </p:txBody>
      </p:sp>
      <p:sp>
        <p:nvSpPr>
          <p:cNvPr id="41988" name="Rectangle 5"/>
          <p:cNvSpPr>
            <a:spLocks noGrp="1" noChangeArrowheads="1"/>
          </p:cNvSpPr>
          <p:nvPr>
            <p:ph type="body" idx="1"/>
          </p:nvPr>
        </p:nvSpPr>
        <p:spPr/>
        <p:txBody>
          <a:bodyPr/>
          <a:lstStyle/>
          <a:p>
            <a:pPr eaLnBrk="1" hangingPunct="1"/>
            <a:r>
              <a:rPr lang="en-US" smtClean="0"/>
              <a:t>SALT Triage</a:t>
            </a:r>
          </a:p>
          <a:p>
            <a:pPr lvl="1" eaLnBrk="1" hangingPunct="1"/>
            <a:r>
              <a:rPr lang="en-US" smtClean="0"/>
              <a:t>Global Sort</a:t>
            </a:r>
          </a:p>
          <a:p>
            <a:pPr lvl="2" eaLnBrk="1" hangingPunct="1">
              <a:buFont typeface="Wingdings" pitchFamily="2" charset="2"/>
              <a:buNone/>
            </a:pPr>
            <a:endParaRPr lang="en-US" smtClean="0"/>
          </a:p>
          <a:p>
            <a:pPr lvl="1" eaLnBrk="1" hangingPunct="1"/>
            <a:r>
              <a:rPr lang="en-US" smtClean="0"/>
              <a:t>Individual Assessment</a:t>
            </a:r>
          </a:p>
          <a:p>
            <a:pPr lvl="2" eaLnBrk="1" hangingPunct="1"/>
            <a:r>
              <a:rPr lang="en-US" sz="2400" smtClean="0"/>
              <a:t>Life Saving interventions</a:t>
            </a:r>
          </a:p>
          <a:p>
            <a:pPr lvl="2" eaLnBrk="1" hangingPunct="1"/>
            <a:r>
              <a:rPr lang="en-US" sz="2400" smtClean="0"/>
              <a:t>Assign Category</a:t>
            </a:r>
            <a:endParaRPr lang="en-US" sz="2000" smtClean="0"/>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Number Placeholder 4"/>
          <p:cNvSpPr>
            <a:spLocks noGrp="1"/>
          </p:cNvSpPr>
          <p:nvPr>
            <p:ph type="sldNum" sz="quarter" idx="12"/>
          </p:nvPr>
        </p:nvSpPr>
        <p:spPr>
          <a:xfrm>
            <a:off x="6553200" y="6248400"/>
            <a:ext cx="2133600" cy="457200"/>
          </a:xfrm>
          <a:noFill/>
        </p:spPr>
        <p:txBody>
          <a:bodyPr/>
          <a:lstStyle/>
          <a:p>
            <a:fld id="{DCAC4836-DD3B-4571-A4DA-982C5984C00A}" type="slidenum">
              <a:rPr lang="en-US">
                <a:latin typeface="Verdana" pitchFamily="34" charset="0"/>
              </a:rPr>
              <a:pPr/>
              <a:t>58</a:t>
            </a:fld>
            <a:endParaRPr lang="en-US">
              <a:latin typeface="Verdana" pitchFamily="34" charset="0"/>
            </a:endParaRPr>
          </a:p>
        </p:txBody>
      </p:sp>
      <p:sp>
        <p:nvSpPr>
          <p:cNvPr id="43011" name="Rectangle 2"/>
          <p:cNvSpPr>
            <a:spLocks noGrp="1" noChangeArrowheads="1"/>
          </p:cNvSpPr>
          <p:nvPr>
            <p:ph type="title" idx="4294967295"/>
          </p:nvPr>
        </p:nvSpPr>
        <p:spPr>
          <a:xfrm>
            <a:off x="838200" y="381000"/>
            <a:ext cx="7086600" cy="762000"/>
          </a:xfrm>
        </p:spPr>
        <p:txBody>
          <a:bodyPr anchor="b">
            <a:normAutofit fontScale="90000"/>
          </a:bodyPr>
          <a:lstStyle/>
          <a:p>
            <a:pPr eaLnBrk="1" hangingPunct="1"/>
            <a:r>
              <a:rPr lang="en-US" sz="6000" smtClean="0"/>
              <a:t>Questions?</a:t>
            </a:r>
          </a:p>
        </p:txBody>
      </p:sp>
      <p:pic>
        <p:nvPicPr>
          <p:cNvPr id="43012" name="Picture 4" descr="SALT scheme final"/>
          <p:cNvPicPr>
            <a:picLocks noChangeAspect="1" noChangeArrowheads="1"/>
          </p:cNvPicPr>
          <p:nvPr/>
        </p:nvPicPr>
        <p:blipFill>
          <a:blip r:embed="rId3"/>
          <a:srcRect/>
          <a:stretch>
            <a:fillRect/>
          </a:stretch>
        </p:blipFill>
        <p:spPr bwMode="auto">
          <a:xfrm>
            <a:off x="685800" y="1085850"/>
            <a:ext cx="7696200" cy="57721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
          <p:cNvSpPr>
            <a:spLocks noGrp="1" noChangeArrowheads="1"/>
          </p:cNvSpPr>
          <p:nvPr>
            <p:ph type="title"/>
          </p:nvPr>
        </p:nvSpPr>
        <p:spPr/>
        <p:txBody>
          <a:bodyPr>
            <a:normAutofit fontScale="90000"/>
          </a:bodyPr>
          <a:lstStyle/>
          <a:p>
            <a:pPr eaLnBrk="1" hangingPunct="1"/>
            <a:r>
              <a:rPr lang="en-US" sz="3800" smtClean="0"/>
              <a:t>What’s Unique About Mass Casualty Triage?</a:t>
            </a:r>
            <a:br>
              <a:rPr lang="en-US" sz="3800" smtClean="0"/>
            </a:br>
            <a:endParaRPr lang="en-US" sz="3800" smtClean="0"/>
          </a:p>
        </p:txBody>
      </p:sp>
      <p:sp>
        <p:nvSpPr>
          <p:cNvPr id="12291" name="Rectangle 5"/>
          <p:cNvSpPr>
            <a:spLocks noGrp="1" noChangeArrowheads="1"/>
          </p:cNvSpPr>
          <p:nvPr>
            <p:ph type="body" idx="1"/>
          </p:nvPr>
        </p:nvSpPr>
        <p:spPr/>
        <p:txBody>
          <a:bodyPr/>
          <a:lstStyle/>
          <a:p>
            <a:pPr eaLnBrk="1" hangingPunct="1">
              <a:lnSpc>
                <a:spcPct val="90000"/>
              </a:lnSpc>
            </a:pPr>
            <a:r>
              <a:rPr lang="en-US" sz="2600" dirty="0" smtClean="0"/>
              <a:t>Number of patients</a:t>
            </a:r>
          </a:p>
          <a:p>
            <a:pPr eaLnBrk="1" hangingPunct="1">
              <a:lnSpc>
                <a:spcPct val="90000"/>
              </a:lnSpc>
            </a:pPr>
            <a:r>
              <a:rPr lang="en-US" sz="2600" dirty="0" smtClean="0"/>
              <a:t>Infrastructure limitations </a:t>
            </a:r>
          </a:p>
          <a:p>
            <a:pPr lvl="1" eaLnBrk="1" hangingPunct="1">
              <a:lnSpc>
                <a:spcPct val="90000"/>
              </a:lnSpc>
            </a:pPr>
            <a:r>
              <a:rPr lang="en-US" sz="2200" dirty="0" smtClean="0"/>
              <a:t>Providers </a:t>
            </a:r>
          </a:p>
          <a:p>
            <a:pPr lvl="1" eaLnBrk="1" hangingPunct="1">
              <a:lnSpc>
                <a:spcPct val="90000"/>
              </a:lnSpc>
            </a:pPr>
            <a:r>
              <a:rPr lang="en-US" sz="2200" dirty="0" smtClean="0"/>
              <a:t>Equipment</a:t>
            </a:r>
          </a:p>
          <a:p>
            <a:pPr lvl="1" eaLnBrk="1" hangingPunct="1">
              <a:lnSpc>
                <a:spcPct val="90000"/>
              </a:lnSpc>
            </a:pPr>
            <a:r>
              <a:rPr lang="en-US" sz="2200" dirty="0" smtClean="0"/>
              <a:t>Transport capabilities </a:t>
            </a:r>
          </a:p>
          <a:p>
            <a:pPr lvl="1" eaLnBrk="1" hangingPunct="1">
              <a:lnSpc>
                <a:spcPct val="90000"/>
              </a:lnSpc>
            </a:pPr>
            <a:r>
              <a:rPr lang="en-US" sz="2200" dirty="0" smtClean="0"/>
              <a:t>Hospital resources</a:t>
            </a:r>
          </a:p>
          <a:p>
            <a:pPr eaLnBrk="1" hangingPunct="1">
              <a:lnSpc>
                <a:spcPct val="90000"/>
              </a:lnSpc>
            </a:pPr>
            <a:r>
              <a:rPr lang="en-US" sz="2600" dirty="0" smtClean="0"/>
              <a:t>Scene hazards</a:t>
            </a:r>
          </a:p>
          <a:p>
            <a:pPr lvl="1" eaLnBrk="1" hangingPunct="1">
              <a:lnSpc>
                <a:spcPct val="90000"/>
              </a:lnSpc>
            </a:pPr>
            <a:r>
              <a:rPr lang="en-US" sz="2200" dirty="0" smtClean="0"/>
              <a:t>Threats to providers</a:t>
            </a:r>
          </a:p>
          <a:p>
            <a:pPr lvl="1" eaLnBrk="1" hangingPunct="1">
              <a:lnSpc>
                <a:spcPct val="90000"/>
              </a:lnSpc>
            </a:pPr>
            <a:r>
              <a:rPr lang="en-US" sz="2200" dirty="0" smtClean="0"/>
              <a:t>Decontamination issues </a:t>
            </a:r>
          </a:p>
          <a:p>
            <a:pPr lvl="1" eaLnBrk="1" hangingPunct="1">
              <a:lnSpc>
                <a:spcPct val="90000"/>
              </a:lnSpc>
            </a:pPr>
            <a:r>
              <a:rPr lang="en-US" sz="2200" dirty="0" smtClean="0"/>
              <a:t>Secondary devices, unsafe structures</a:t>
            </a:r>
          </a:p>
        </p:txBody>
      </p:sp>
      <p:pic>
        <p:nvPicPr>
          <p:cNvPr id="12292" name="Picture 7" descr="Haiti_Earthquake_XHT103_01-13-2010_LD1DEJN7"/>
          <p:cNvPicPr>
            <a:picLocks noChangeAspect="1" noChangeArrowheads="1"/>
          </p:cNvPicPr>
          <p:nvPr/>
        </p:nvPicPr>
        <p:blipFill>
          <a:blip r:embed="rId3"/>
          <a:srcRect/>
          <a:stretch>
            <a:fillRect/>
          </a:stretch>
        </p:blipFill>
        <p:spPr bwMode="auto">
          <a:xfrm>
            <a:off x="4953000" y="1981200"/>
            <a:ext cx="4191000" cy="301783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idx="4294967295"/>
          </p:nvPr>
        </p:nvSpPr>
        <p:spPr>
          <a:xfrm>
            <a:off x="457200" y="0"/>
            <a:ext cx="8229600" cy="1139825"/>
          </a:xfrm>
        </p:spPr>
        <p:txBody>
          <a:bodyPr anchor="b"/>
          <a:lstStyle/>
          <a:p>
            <a:pPr eaLnBrk="1" hangingPunct="1"/>
            <a:r>
              <a:rPr lang="en-US" dirty="0" err="1" smtClean="0"/>
              <a:t>ANd</a:t>
            </a:r>
            <a:r>
              <a:rPr lang="en-US" dirty="0" smtClean="0"/>
              <a:t> it looks like this…</a:t>
            </a:r>
          </a:p>
        </p:txBody>
      </p:sp>
      <p:pic>
        <p:nvPicPr>
          <p:cNvPr id="13315" name="Picture 4" descr="DSCN0027_1"/>
          <p:cNvPicPr>
            <a:picLocks noChangeAspect="1" noChangeArrowheads="1"/>
          </p:cNvPicPr>
          <p:nvPr/>
        </p:nvPicPr>
        <p:blipFill>
          <a:blip r:embed="rId3"/>
          <a:srcRect/>
          <a:stretch>
            <a:fillRect/>
          </a:stretch>
        </p:blipFill>
        <p:spPr bwMode="auto">
          <a:xfrm>
            <a:off x="836134" y="1066799"/>
            <a:ext cx="7164866" cy="53745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endParaRPr lang="en-US" smtClean="0"/>
          </a:p>
        </p:txBody>
      </p:sp>
      <p:sp>
        <p:nvSpPr>
          <p:cNvPr id="14339" name="Rectangle 3"/>
          <p:cNvSpPr>
            <a:spLocks noGrp="1" noChangeArrowheads="1"/>
          </p:cNvSpPr>
          <p:nvPr>
            <p:ph type="body" idx="1"/>
          </p:nvPr>
        </p:nvSpPr>
        <p:spPr/>
        <p:txBody>
          <a:bodyPr/>
          <a:lstStyle/>
          <a:p>
            <a:pPr eaLnBrk="1" hangingPunct="1"/>
            <a:endParaRPr lang="en-US" smtClean="0"/>
          </a:p>
        </p:txBody>
      </p:sp>
      <p:pic>
        <p:nvPicPr>
          <p:cNvPr id="14340" name="Picture 4" descr="disaster3"/>
          <p:cNvPicPr>
            <a:picLocks noChangeAspect="1" noChangeArrowheads="1"/>
          </p:cNvPicPr>
          <p:nvPr/>
        </p:nvPicPr>
        <p:blipFill>
          <a:blip r:embed="rId3"/>
          <a:srcRect/>
          <a:stretch>
            <a:fillRect/>
          </a:stretch>
        </p:blipFill>
        <p:spPr bwMode="auto">
          <a:xfrm>
            <a:off x="391939" y="126968"/>
            <a:ext cx="8260777" cy="642623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5362" name="Picture 4" descr="disaster1"/>
          <p:cNvPicPr>
            <a:picLocks noChangeAspect="1" noChangeArrowheads="1"/>
          </p:cNvPicPr>
          <p:nvPr/>
        </p:nvPicPr>
        <p:blipFill>
          <a:blip r:embed="rId3"/>
          <a:srcRect/>
          <a:stretch>
            <a:fillRect/>
          </a:stretch>
        </p:blipFill>
        <p:spPr bwMode="auto">
          <a:xfrm>
            <a:off x="381000" y="197301"/>
            <a:ext cx="8381999" cy="6409006"/>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8927</TotalTime>
  <Words>2340</Words>
  <Application>Microsoft Office PowerPoint</Application>
  <PresentationFormat>On-screen Show (4:3)</PresentationFormat>
  <Paragraphs>453</Paragraphs>
  <Slides>58</Slides>
  <Notes>23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58</vt:i4>
      </vt:variant>
    </vt:vector>
  </HeadingPairs>
  <TitlesOfParts>
    <vt:vector size="60" baseType="lpstr">
      <vt:lpstr>Opulent</vt:lpstr>
      <vt:lpstr>Document</vt:lpstr>
      <vt:lpstr>Guidelines for Mass Casualty Triage</vt:lpstr>
      <vt:lpstr>Objectives</vt:lpstr>
      <vt:lpstr>What is Triage?</vt:lpstr>
      <vt:lpstr>History of Triage</vt:lpstr>
      <vt:lpstr>Disaster Triage – The Problems</vt:lpstr>
      <vt:lpstr>What’s Unique About Mass Casualty Triage? </vt:lpstr>
      <vt:lpstr>ANd it looks like this…</vt:lpstr>
      <vt:lpstr>Slide 8</vt:lpstr>
      <vt:lpstr>Slide 9</vt:lpstr>
      <vt:lpstr>Slide 10</vt:lpstr>
      <vt:lpstr>Development of SALT</vt:lpstr>
      <vt:lpstr>Triage Systems reviewed by Cdc</vt:lpstr>
      <vt:lpstr>Development Process</vt:lpstr>
      <vt:lpstr>Why change from START?</vt:lpstr>
      <vt:lpstr>Consensus Findings</vt:lpstr>
      <vt:lpstr>SALT Triage</vt:lpstr>
      <vt:lpstr>SALT Triage</vt:lpstr>
      <vt:lpstr>SALT/MCI General Principles</vt:lpstr>
      <vt:lpstr>TRANSPORT Group/Unit)</vt:lpstr>
      <vt:lpstr>TRANSPORT Group/Unit</vt:lpstr>
      <vt:lpstr>Orange ribbons</vt:lpstr>
      <vt:lpstr>Slide 22</vt:lpstr>
      <vt:lpstr>STEP 1: Global Sorting</vt:lpstr>
      <vt:lpstr>Global Sorting: Action 1</vt:lpstr>
      <vt:lpstr>Global Sorting: Action 2</vt:lpstr>
      <vt:lpstr>Global Sorting Result</vt:lpstr>
      <vt:lpstr>Global Sorting Result</vt:lpstr>
      <vt:lpstr>Global Sorting Result</vt:lpstr>
      <vt:lpstr>Step 2: Individual Assessment -- Lifesaving Interventions</vt:lpstr>
      <vt:lpstr>Individual Assessment -- Assign Category</vt:lpstr>
      <vt:lpstr>Triage Categories ID-MED</vt:lpstr>
      <vt:lpstr>Dead</vt:lpstr>
      <vt:lpstr>Immediate</vt:lpstr>
      <vt:lpstr>Immediate</vt:lpstr>
      <vt:lpstr>Mnemonic for Assess questions</vt:lpstr>
      <vt:lpstr>Expectant</vt:lpstr>
      <vt:lpstr>Expectant</vt:lpstr>
      <vt:lpstr>Expectant</vt:lpstr>
      <vt:lpstr>Delayed</vt:lpstr>
      <vt:lpstr>Delayed</vt:lpstr>
      <vt:lpstr>Delayed</vt:lpstr>
      <vt:lpstr>Minimal</vt:lpstr>
      <vt:lpstr>Minimal</vt:lpstr>
      <vt:lpstr>Identifying Patient Status</vt:lpstr>
      <vt:lpstr>After Patients are Categorized</vt:lpstr>
      <vt:lpstr>Treatment/Transport Priority</vt:lpstr>
      <vt:lpstr>Case Study</vt:lpstr>
      <vt:lpstr>Initial considerations DISASTER</vt:lpstr>
      <vt:lpstr>Initial Considerations</vt:lpstr>
      <vt:lpstr>Initial Sorting of Patients</vt:lpstr>
      <vt:lpstr>Still</vt:lpstr>
      <vt:lpstr>Still - cont.</vt:lpstr>
      <vt:lpstr>Waving</vt:lpstr>
      <vt:lpstr>Walked</vt:lpstr>
      <vt:lpstr>What next?</vt:lpstr>
      <vt:lpstr>E Brooke Lerner, Richard B. Schwartz, Phillip L. Coule, Ronald G. Pirrallo Determination of Field Providers Opinions of SALT Triage Prehospital Emergency Care Volume 13, Number 1, pp. 114, January/March 2009 </vt:lpstr>
      <vt:lpstr>Summary</vt:lpstr>
      <vt:lpstr>Questions?</vt:lpstr>
    </vt:vector>
  </TitlesOfParts>
  <Company>Richard/Schwartz  User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Development of a National Standard for Mass Casualty Triage SALT Triage</dc:title>
  <dc:creator>Richard/Schwartz  User</dc:creator>
  <cp:lastModifiedBy>dgerstne</cp:lastModifiedBy>
  <cp:revision>128</cp:revision>
  <dcterms:created xsi:type="dcterms:W3CDTF">2009-05-26T01:41:37Z</dcterms:created>
  <dcterms:modified xsi:type="dcterms:W3CDTF">2013-01-15T18:50:47Z</dcterms:modified>
</cp:coreProperties>
</file>