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58"/>
  </p:notesMasterIdLst>
  <p:handoutMasterIdLst>
    <p:handoutMasterId r:id="rId59"/>
  </p:handoutMasterIdLst>
  <p:sldIdLst>
    <p:sldId id="444" r:id="rId2"/>
    <p:sldId id="445" r:id="rId3"/>
    <p:sldId id="485" r:id="rId4"/>
    <p:sldId id="446" r:id="rId5"/>
    <p:sldId id="486" r:id="rId6"/>
    <p:sldId id="447" r:id="rId7"/>
    <p:sldId id="448" r:id="rId8"/>
    <p:sldId id="449" r:id="rId9"/>
    <p:sldId id="450" r:id="rId10"/>
    <p:sldId id="487" r:id="rId11"/>
    <p:sldId id="426" r:id="rId12"/>
    <p:sldId id="451" r:id="rId13"/>
    <p:sldId id="406" r:id="rId14"/>
    <p:sldId id="452" r:id="rId15"/>
    <p:sldId id="396" r:id="rId16"/>
    <p:sldId id="409" r:id="rId17"/>
    <p:sldId id="453" r:id="rId18"/>
    <p:sldId id="433" r:id="rId19"/>
    <p:sldId id="488" r:id="rId20"/>
    <p:sldId id="460" r:id="rId21"/>
    <p:sldId id="457" r:id="rId22"/>
    <p:sldId id="458" r:id="rId23"/>
    <p:sldId id="459" r:id="rId24"/>
    <p:sldId id="440" r:id="rId25"/>
    <p:sldId id="463" r:id="rId26"/>
    <p:sldId id="479" r:id="rId27"/>
    <p:sldId id="480" r:id="rId28"/>
    <p:sldId id="481" r:id="rId29"/>
    <p:sldId id="466" r:id="rId30"/>
    <p:sldId id="467" r:id="rId31"/>
    <p:sldId id="468" r:id="rId32"/>
    <p:sldId id="469" r:id="rId33"/>
    <p:sldId id="470" r:id="rId34"/>
    <p:sldId id="419" r:id="rId35"/>
    <p:sldId id="436" r:id="rId36"/>
    <p:sldId id="434" r:id="rId37"/>
    <p:sldId id="471" r:id="rId38"/>
    <p:sldId id="420" r:id="rId39"/>
    <p:sldId id="472" r:id="rId40"/>
    <p:sldId id="473" r:id="rId41"/>
    <p:sldId id="423" r:id="rId42"/>
    <p:sldId id="474" r:id="rId43"/>
    <p:sldId id="475" r:id="rId44"/>
    <p:sldId id="476" r:id="rId45"/>
    <p:sldId id="430" r:id="rId46"/>
    <p:sldId id="477" r:id="rId47"/>
    <p:sldId id="483" r:id="rId48"/>
    <p:sldId id="478" r:id="rId49"/>
    <p:sldId id="462" r:id="rId50"/>
    <p:sldId id="435" r:id="rId51"/>
    <p:sldId id="482" r:id="rId52"/>
    <p:sldId id="484" r:id="rId53"/>
    <p:sldId id="399" r:id="rId54"/>
    <p:sldId id="411" r:id="rId55"/>
    <p:sldId id="361" r:id="rId56"/>
    <p:sldId id="345" r:id="rId57"/>
  </p:sldIdLst>
  <p:sldSz cx="9144000" cy="6858000" type="screen4x3"/>
  <p:notesSz cx="7023100" cy="9309100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149" autoAdjust="0"/>
    <p:restoredTop sz="81729" autoAdjust="0"/>
  </p:normalViewPr>
  <p:slideViewPr>
    <p:cSldViewPr>
      <p:cViewPr varScale="1">
        <p:scale>
          <a:sx n="96" d="100"/>
          <a:sy n="96" d="100"/>
        </p:scale>
        <p:origin x="-8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2BE2A-8A2A-4822-B6B6-545E04D245D6}" type="datetimeFigureOut">
              <a:rPr lang="en-US" smtClean="0"/>
              <a:pPr/>
              <a:t>7/6/2016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37087-D7CC-4A01-A6F8-EB45E93590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61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D117B-61DD-48F8-AD62-AF756A78E6CB}" type="datetimeFigureOut">
              <a:rPr lang="en-US" smtClean="0"/>
              <a:pPr/>
              <a:t>7/6/2016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63C3E-2DED-48FD-AD2D-F5C8B6CEBD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0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57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28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75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64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54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37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BF4EA3-E1F8-4854-93FB-43719AB83CA4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2615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94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4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7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BF4EA3-E1F8-4854-93FB-43719AB83CA4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694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20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45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96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63C3E-2DED-48FD-AD2D-F5C8B6CEBDD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5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4250-6D0B-45C7-A47A-B783D91102F0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05D3DED-ADC2-4E66-A4CC-DE30C4C0A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4250-6D0B-45C7-A47A-B783D91102F0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3DED-ADC2-4E66-A4CC-DE30C4C0AD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05D3DED-ADC2-4E66-A4CC-DE30C4C0A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4250-6D0B-45C7-A47A-B783D91102F0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4250-6D0B-45C7-A47A-B783D91102F0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05D3DED-ADC2-4E66-A4CC-DE30C4C0A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4250-6D0B-45C7-A47A-B783D91102F0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05D3DED-ADC2-4E66-A4CC-DE30C4C0A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6D44250-6D0B-45C7-A47A-B783D91102F0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D3DED-ADC2-4E66-A4CC-DE30C4C0A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4250-6D0B-45C7-A47A-B783D91102F0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05D3DED-ADC2-4E66-A4CC-DE30C4C0A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4250-6D0B-45C7-A47A-B783D91102F0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05D3DED-ADC2-4E66-A4CC-DE30C4C0AD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4250-6D0B-45C7-A47A-B783D91102F0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5D3DED-ADC2-4E66-A4CC-DE30C4C0AD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05D3DED-ADC2-4E66-A4CC-DE30C4C0A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44250-6D0B-45C7-A47A-B783D91102F0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05D3DED-ADC2-4E66-A4CC-DE30C4C0A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F6D44250-6D0B-45C7-A47A-B783D91102F0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6D44250-6D0B-45C7-A47A-B783D91102F0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05D3DED-ADC2-4E66-A4CC-DE30C4C0A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5.wav"/><Relationship Id="rId7" Type="http://schemas.openxmlformats.org/officeDocument/2006/relationships/image" Target="../media/image6.emf"/><Relationship Id="rId2" Type="http://schemas.microsoft.com/office/2007/relationships/media" Target="../media/media25.wav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Excel_Worksheet1.xlsx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7.wav"/><Relationship Id="rId7" Type="http://schemas.openxmlformats.org/officeDocument/2006/relationships/image" Target="../media/image7.emf"/><Relationship Id="rId2" Type="http://schemas.microsoft.com/office/2007/relationships/media" Target="../media/media27.wav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Excel_Worksheet2.xlsx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9.wav"/><Relationship Id="rId7" Type="http://schemas.openxmlformats.org/officeDocument/2006/relationships/image" Target="../media/image8.emf"/><Relationship Id="rId2" Type="http://schemas.microsoft.com/office/2007/relationships/media" Target="../media/media29.wav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Microsoft_Excel_Worksheet3.xlsx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3.wav"/><Relationship Id="rId7" Type="http://schemas.openxmlformats.org/officeDocument/2006/relationships/image" Target="../media/image9.emf"/><Relationship Id="rId2" Type="http://schemas.microsoft.com/office/2007/relationships/media" Target="../media/media33.wav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Microsoft_Excel_Worksheet4.xlsx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6.wav"/><Relationship Id="rId7" Type="http://schemas.openxmlformats.org/officeDocument/2006/relationships/image" Target="../media/image10.emf"/><Relationship Id="rId2" Type="http://schemas.microsoft.com/office/2007/relationships/media" Target="../media/media36.wav"/><Relationship Id="rId1" Type="http://schemas.openxmlformats.org/officeDocument/2006/relationships/vmlDrawing" Target="../drawings/vmlDrawing6.vml"/><Relationship Id="rId6" Type="http://schemas.openxmlformats.org/officeDocument/2006/relationships/package" Target="../embeddings/Microsoft_Excel_Worksheet5.xlsx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9.wav"/><Relationship Id="rId7" Type="http://schemas.openxmlformats.org/officeDocument/2006/relationships/image" Target="../media/image11.emf"/><Relationship Id="rId2" Type="http://schemas.microsoft.com/office/2007/relationships/media" Target="../media/media39.wav"/><Relationship Id="rId1" Type="http://schemas.openxmlformats.org/officeDocument/2006/relationships/vmlDrawing" Target="../drawings/vmlDrawing7.vml"/><Relationship Id="rId6" Type="http://schemas.openxmlformats.org/officeDocument/2006/relationships/package" Target="../embeddings/Microsoft_Excel_Worksheet6.xlsx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2.wav"/><Relationship Id="rId7" Type="http://schemas.openxmlformats.org/officeDocument/2006/relationships/image" Target="../media/image12.emf"/><Relationship Id="rId2" Type="http://schemas.microsoft.com/office/2007/relationships/media" Target="../media/media42.wav"/><Relationship Id="rId1" Type="http://schemas.openxmlformats.org/officeDocument/2006/relationships/vmlDrawing" Target="../drawings/vmlDrawing8.vml"/><Relationship Id="rId6" Type="http://schemas.openxmlformats.org/officeDocument/2006/relationships/package" Target="../embeddings/Microsoft_Excel_Worksheet7.xlsx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4.png"/><Relationship Id="rId2" Type="http://schemas.microsoft.com/office/2007/relationships/media" Target="../media/media6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81000" y="5181600"/>
            <a:ext cx="2362200" cy="9445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</p:txBody>
      </p:sp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234224"/>
            <a:ext cx="4529246" cy="431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914400"/>
            <a:ext cx="2743200" cy="3962400"/>
          </a:xfrm>
        </p:spPr>
        <p:txBody>
          <a:bodyPr/>
          <a:lstStyle/>
          <a:p>
            <a:pPr algn="ctr"/>
            <a:r>
              <a:rPr lang="en-US" sz="3600" dirty="0" smtClean="0"/>
              <a:t>MARCS Radio System Training</a:t>
            </a:r>
            <a:br>
              <a:rPr lang="en-US" sz="3600" dirty="0" smtClean="0"/>
            </a:br>
            <a:r>
              <a:rPr lang="en-US" sz="3600" dirty="0" smtClean="0"/>
              <a:t> Part 1:</a:t>
            </a:r>
            <a:br>
              <a:rPr lang="en-US" sz="3600" dirty="0" smtClean="0"/>
            </a:br>
            <a:r>
              <a:rPr lang="en-US" sz="3600" dirty="0" smtClean="0"/>
              <a:t>Transition</a:t>
            </a:r>
            <a:endParaRPr lang="en-US" sz="3600" dirty="0"/>
          </a:p>
        </p:txBody>
      </p:sp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55475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897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48" objId="2"/>
        <p14:triggerEvt type="onClick" time="1448" objId="2"/>
        <p14:stopEvt time="1752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Marcs</a:t>
            </a:r>
            <a:endParaRPr lang="en-US" sz="44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"/>
    </mc:Choice>
    <mc:Fallback xmlns="">
      <p:transition spd="slow" advTm="279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MARCS</a:t>
            </a:r>
            <a:endParaRPr lang="en-US" b="1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MARCS:  </a:t>
            </a:r>
          </a:p>
          <a:p>
            <a:pPr lvl="1"/>
            <a:r>
              <a:rPr lang="en-US" sz="2700" b="1" dirty="0" smtClean="0">
                <a:solidFill>
                  <a:schemeClr val="tx1"/>
                </a:solidFill>
              </a:rPr>
              <a:t>Ohio Multi-Agency Radio Communication System</a:t>
            </a:r>
          </a:p>
          <a:p>
            <a:pPr lvl="1"/>
            <a:r>
              <a:rPr lang="en-US" b="1" dirty="0" smtClean="0"/>
              <a:t>Statewide trunked digital radio system for state, local, and federal public safety and first responder entities</a:t>
            </a:r>
          </a:p>
          <a:p>
            <a:endParaRPr lang="en-US" sz="800" b="1" dirty="0" smtClean="0"/>
          </a:p>
          <a:p>
            <a:endParaRPr lang="en-US" sz="900" b="1" dirty="0" smtClean="0"/>
          </a:p>
        </p:txBody>
      </p:sp>
      <p:pic>
        <p:nvPicPr>
          <p:cNvPr id="3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48"/>
    </mc:Choice>
    <mc:Fallback xmlns="">
      <p:transition spd="slow" advTm="2254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72" objId="3"/>
        <p14:triggerEvt type="onClick" time="1272" objId="3"/>
        <p14:stopEvt time="20141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MARCS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b="1" dirty="0" smtClean="0"/>
              <a:t>MARCS - Multi-Agency Radio Communication System</a:t>
            </a:r>
          </a:p>
          <a:p>
            <a:pPr lvl="1"/>
            <a:r>
              <a:rPr lang="en-US" sz="2300" b="1" dirty="0"/>
              <a:t>“SYSTEM OF SYSTEMS”</a:t>
            </a:r>
            <a:endParaRPr lang="en-US" sz="2300" b="1" dirty="0" smtClean="0"/>
          </a:p>
          <a:p>
            <a:pPr lvl="1"/>
            <a:r>
              <a:rPr lang="en-US" sz="2300" b="1" dirty="0" smtClean="0"/>
              <a:t>Operated by state of Ohio - in conjunction with local agencies</a:t>
            </a:r>
          </a:p>
          <a:p>
            <a:pPr lvl="1"/>
            <a:r>
              <a:rPr lang="en-US" sz="2300" b="1" dirty="0" smtClean="0"/>
              <a:t>Montgomery County building all new Digital Trunked Radio System</a:t>
            </a:r>
          </a:p>
          <a:p>
            <a:pPr lvl="1"/>
            <a:r>
              <a:rPr lang="en-US" sz="2300" b="1" dirty="0" smtClean="0"/>
              <a:t>As with many other counties (Franklin, Butler, Warren, Hamilton, Cuyahoga, etc.), new Montgomery County TRS will become a system within MARCS</a:t>
            </a:r>
          </a:p>
          <a:p>
            <a:endParaRPr lang="en-US" dirty="0"/>
          </a:p>
        </p:txBody>
      </p:sp>
      <p:pic>
        <p:nvPicPr>
          <p:cNvPr id="4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89"/>
    </mc:Choice>
    <mc:Fallback xmlns="">
      <p:transition spd="slow" advTm="3538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84" objId="4"/>
        <p14:triggerEvt type="onClick" time="1584" objId="4"/>
        <p14:stopEvt time="33774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MARCS “SYSTEM OF SYSTEMS”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Dedicated to providing Ohio's first responders and public safety providers with state-of-the-art wireless digital communications, and to promote interoperability, in order to save lives and maximize effectiveness in both normal operations and emergency situations.</a:t>
            </a:r>
          </a:p>
        </p:txBody>
      </p:sp>
      <p:pic>
        <p:nvPicPr>
          <p:cNvPr id="4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9"/>
    </mc:Choice>
    <mc:Fallback xmlns="">
      <p:transition spd="slow" advTm="2579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5" objId="4"/>
        <p14:triggerEvt type="onClick" time="1135" objId="4"/>
        <p14:stopEvt time="23689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MARCS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499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MARCS Facts: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700/800 MHz radio network using state-of-the-art trunked technology to provide digital clarity</a:t>
            </a:r>
          </a:p>
          <a:p>
            <a:pPr lvl="1"/>
            <a:r>
              <a:rPr lang="en-US" b="1" dirty="0" smtClean="0"/>
              <a:t>Throughout Ohio and 10 mile radius outside Ohio</a:t>
            </a:r>
          </a:p>
          <a:p>
            <a:pPr lvl="1"/>
            <a:r>
              <a:rPr lang="en-US" b="1" dirty="0" smtClean="0"/>
              <a:t>Maximum statewide interoperability</a:t>
            </a:r>
          </a:p>
          <a:p>
            <a:pPr lvl="1"/>
            <a:r>
              <a:rPr lang="en-US" b="1" dirty="0" smtClean="0"/>
              <a:t>Currently over 47,500 voice units on MARCS representing over 1200 public safety/public service agencies statewide</a:t>
            </a:r>
          </a:p>
          <a:p>
            <a:pPr lvl="2"/>
            <a:r>
              <a:rPr lang="en-US" b="1" dirty="0" smtClean="0"/>
              <a:t> including local, state, and federal agencies</a:t>
            </a:r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4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55"/>
    </mc:Choice>
    <mc:Fallback xmlns="">
      <p:transition spd="slow" advTm="5825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33" objId="4"/>
        <p14:triggerEvt type="onClick" time="1833" objId="4"/>
        <p14:stopEvt time="55326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MARCS BENEFITS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I</a:t>
            </a:r>
            <a:r>
              <a:rPr lang="en-US" b="1" dirty="0" smtClean="0"/>
              <a:t>nteroperability:</a:t>
            </a:r>
          </a:p>
          <a:p>
            <a:pPr lvl="1"/>
            <a:r>
              <a:rPr lang="en-US" b="1" dirty="0" smtClean="0"/>
              <a:t>Fire</a:t>
            </a:r>
          </a:p>
          <a:p>
            <a:pPr lvl="1"/>
            <a:r>
              <a:rPr lang="en-US" b="1" dirty="0" smtClean="0"/>
              <a:t>EMS</a:t>
            </a:r>
          </a:p>
          <a:p>
            <a:pPr lvl="1"/>
            <a:r>
              <a:rPr lang="en-US" b="1" dirty="0" smtClean="0"/>
              <a:t>LE</a:t>
            </a:r>
          </a:p>
          <a:p>
            <a:pPr lvl="1"/>
            <a:r>
              <a:rPr lang="en-US" b="1" dirty="0" smtClean="0"/>
              <a:t>Public Health</a:t>
            </a:r>
          </a:p>
          <a:p>
            <a:pPr lvl="1"/>
            <a:r>
              <a:rPr lang="en-US" b="1" dirty="0" smtClean="0"/>
              <a:t>Hospitals</a:t>
            </a:r>
          </a:p>
          <a:p>
            <a:pPr lvl="1"/>
            <a:r>
              <a:rPr lang="en-US" b="1" dirty="0" smtClean="0"/>
              <a:t>Public Works</a:t>
            </a:r>
          </a:p>
          <a:p>
            <a:pPr lvl="1"/>
            <a:r>
              <a:rPr lang="en-US" b="1" dirty="0" smtClean="0"/>
              <a:t>Others</a:t>
            </a:r>
            <a:endParaRPr lang="en-US" b="1" dirty="0"/>
          </a:p>
        </p:txBody>
      </p:sp>
      <p:pic>
        <p:nvPicPr>
          <p:cNvPr id="4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7"/>
    </mc:Choice>
    <mc:Fallback xmlns="">
      <p:transition spd="slow" advTm="1993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72" objId="4"/>
        <p14:triggerEvt type="onClick" time="1272" objId="4"/>
        <p14:stopEvt time="17747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MARCS BENEFITS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Vast interoperability:</a:t>
            </a:r>
          </a:p>
          <a:p>
            <a:pPr lvl="1"/>
            <a:r>
              <a:rPr lang="en-US" b="1" dirty="0" smtClean="0"/>
              <a:t>Neighboring counties</a:t>
            </a:r>
          </a:p>
          <a:p>
            <a:pPr lvl="2"/>
            <a:r>
              <a:rPr lang="en-US" sz="1800" b="1" dirty="0" smtClean="0">
                <a:solidFill>
                  <a:schemeClr val="tx2"/>
                </a:solidFill>
              </a:rPr>
              <a:t>Greene</a:t>
            </a:r>
          </a:p>
          <a:p>
            <a:pPr lvl="2"/>
            <a:r>
              <a:rPr lang="en-US" sz="1800" b="1" dirty="0" smtClean="0">
                <a:solidFill>
                  <a:schemeClr val="tx2"/>
                </a:solidFill>
              </a:rPr>
              <a:t>Butler </a:t>
            </a:r>
          </a:p>
          <a:p>
            <a:pPr lvl="2"/>
            <a:r>
              <a:rPr lang="en-US" sz="1800" b="1" dirty="0" smtClean="0">
                <a:solidFill>
                  <a:schemeClr val="tx2"/>
                </a:solidFill>
              </a:rPr>
              <a:t>Warren</a:t>
            </a:r>
          </a:p>
          <a:p>
            <a:pPr lvl="2"/>
            <a:r>
              <a:rPr lang="en-US" sz="1800" b="1" dirty="0" smtClean="0">
                <a:solidFill>
                  <a:schemeClr val="tx2"/>
                </a:solidFill>
              </a:rPr>
              <a:t>Clark (some agencies)</a:t>
            </a:r>
          </a:p>
          <a:p>
            <a:pPr lvl="2"/>
            <a:r>
              <a:rPr lang="en-US" sz="1800" b="1" dirty="0" smtClean="0">
                <a:solidFill>
                  <a:schemeClr val="tx2"/>
                </a:solidFill>
              </a:rPr>
              <a:t>Miami (Fall/Winter 2016)             </a:t>
            </a:r>
          </a:p>
          <a:p>
            <a:pPr lvl="2"/>
            <a:r>
              <a:rPr lang="en-US" sz="1800" b="1" dirty="0" smtClean="0">
                <a:solidFill>
                  <a:schemeClr val="tx2"/>
                </a:solidFill>
              </a:rPr>
              <a:t>Darke (considering)</a:t>
            </a:r>
          </a:p>
          <a:p>
            <a:pPr lvl="2">
              <a:buNone/>
            </a:pPr>
            <a:r>
              <a:rPr lang="en-US" sz="1200" b="1" dirty="0" smtClean="0">
                <a:solidFill>
                  <a:schemeClr val="tx2"/>
                </a:solidFill>
              </a:rPr>
              <a:t>              </a:t>
            </a:r>
          </a:p>
          <a:p>
            <a:pPr lvl="1"/>
            <a:r>
              <a:rPr lang="en-US" b="1" dirty="0" smtClean="0"/>
              <a:t>Distant counties </a:t>
            </a:r>
          </a:p>
          <a:p>
            <a:pPr lvl="2"/>
            <a:r>
              <a:rPr lang="en-US" sz="1800" b="1" dirty="0" smtClean="0">
                <a:solidFill>
                  <a:schemeClr val="tx2"/>
                </a:solidFill>
              </a:rPr>
              <a:t>Emergency Response System activation</a:t>
            </a:r>
          </a:p>
          <a:p>
            <a:pPr lvl="3"/>
            <a:r>
              <a:rPr lang="en-US" sz="1800" b="1" dirty="0" smtClean="0"/>
              <a:t>Giving </a:t>
            </a:r>
          </a:p>
          <a:p>
            <a:pPr lvl="3"/>
            <a:r>
              <a:rPr lang="en-US" sz="1800" b="1" dirty="0" smtClean="0">
                <a:solidFill>
                  <a:schemeClr val="tx2"/>
                </a:solidFill>
              </a:rPr>
              <a:t>Receiving</a:t>
            </a:r>
          </a:p>
          <a:p>
            <a:pPr lvl="1"/>
            <a:endParaRPr lang="en-US" b="1" dirty="0" smtClean="0"/>
          </a:p>
        </p:txBody>
      </p:sp>
      <p:pic>
        <p:nvPicPr>
          <p:cNvPr id="4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25"/>
    </mc:Choice>
    <mc:Fallback xmlns="">
      <p:transition spd="slow" advTm="5142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81" objId="4"/>
        <p14:triggerEvt type="onClick" time="1381" objId="4"/>
        <p14:stopEvt time="48626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chemeClr val="accent3"/>
                </a:solidFill>
              </a:rPr>
              <a:t>MARCS Coverage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3051048" cy="468172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3600" b="1" dirty="0" smtClean="0"/>
              <a:t>MARCS-IP Coverage Map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962400" y="1371600"/>
            <a:ext cx="4876800" cy="468172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9265" name="Picture 1"/>
          <p:cNvPicPr>
            <a:picLocks noChangeAspect="1" noChangeArrowheads="1"/>
          </p:cNvPicPr>
          <p:nvPr/>
        </p:nvPicPr>
        <p:blipFill>
          <a:blip r:embed="rId5" cstate="print"/>
          <a:srcRect l="26250" t="26000" r="39167" b="18667"/>
          <a:stretch>
            <a:fillRect/>
          </a:stretch>
        </p:blipFill>
        <p:spPr bwMode="auto">
          <a:xfrm>
            <a:off x="3276600" y="990600"/>
            <a:ext cx="5867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00"/>
    </mc:Choice>
    <mc:Fallback xmlns="">
      <p:transition spd="slow" advTm="243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06" objId="4"/>
        <p14:triggerEvt type="onClick" time="2306" objId="4"/>
        <p14:stopEvt time="22535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MARCS SYSTEMS TERMINOLOGY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All the same:</a:t>
            </a:r>
          </a:p>
          <a:p>
            <a:pPr lvl="1"/>
            <a:r>
              <a:rPr lang="en-US" sz="2800" b="1" dirty="0" smtClean="0"/>
              <a:t>MARCS IP</a:t>
            </a:r>
          </a:p>
          <a:p>
            <a:pPr lvl="1"/>
            <a:r>
              <a:rPr lang="en-US" sz="2800" b="1" dirty="0" smtClean="0"/>
              <a:t>P-25</a:t>
            </a:r>
          </a:p>
          <a:p>
            <a:pPr lvl="1"/>
            <a:r>
              <a:rPr lang="en-US" sz="2800" b="1" dirty="0" smtClean="0"/>
              <a:t>MARCS Digital</a:t>
            </a:r>
          </a:p>
        </p:txBody>
      </p:sp>
      <p:pic>
        <p:nvPicPr>
          <p:cNvPr id="4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2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4"/>
    </mc:Choice>
    <mc:Fallback xmlns="">
      <p:transition spd="slow" advTm="1354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52" objId="4"/>
        <p14:triggerEvt type="onClick" time="1452" objId="4"/>
        <p14:stopEvt time="10546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 smtClean="0"/>
              <a:t>Emergency buttons</a:t>
            </a:r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"/>
    </mc:Choice>
    <mc:Fallback xmlns="">
      <p:transition spd="slow" advTm="216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TRAINING 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Why We’re Changing</a:t>
            </a:r>
          </a:p>
          <a:p>
            <a:r>
              <a:rPr lang="en-US" b="1" dirty="0" smtClean="0"/>
              <a:t>Current Radio Systems</a:t>
            </a:r>
          </a:p>
          <a:p>
            <a:r>
              <a:rPr lang="en-US" b="1" dirty="0" smtClean="0"/>
              <a:t>MARCS	</a:t>
            </a:r>
          </a:p>
          <a:p>
            <a:r>
              <a:rPr lang="en-US" b="1" dirty="0" smtClean="0"/>
              <a:t>Emergency Buttons</a:t>
            </a:r>
          </a:p>
          <a:p>
            <a:r>
              <a:rPr lang="en-US" b="1" dirty="0" smtClean="0"/>
              <a:t>Transition Template</a:t>
            </a:r>
          </a:p>
          <a:p>
            <a:r>
              <a:rPr lang="en-US" b="1" dirty="0" smtClean="0"/>
              <a:t>Transition Process</a:t>
            </a:r>
          </a:p>
          <a:p>
            <a:r>
              <a:rPr lang="en-US" b="1" dirty="0" smtClean="0"/>
              <a:t>Summary</a:t>
            </a:r>
            <a:endParaRPr lang="en-US" b="1" dirty="0"/>
          </a:p>
        </p:txBody>
      </p:sp>
      <p:pic>
        <p:nvPicPr>
          <p:cNvPr id="4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526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54" objId="4"/>
        <p14:triggerEvt type="onClick" time="1354" objId="4"/>
        <p14:stopEvt time="23951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ORANGE BUTTON - EMERGENCY BUTTON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What Orange Buttons do once we move to  MARCS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3">
              <a:buNone/>
            </a:pPr>
            <a:r>
              <a:rPr lang="en-US" dirty="0" smtClean="0"/>
              <a:t>	</a:t>
            </a:r>
          </a:p>
          <a:p>
            <a:pPr lvl="3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97080"/>
      </p:ext>
    </p:extLst>
  </p:cSld>
  <p:clrMapOvr>
    <a:masterClrMapping/>
  </p:clrMapOvr>
  <p:transition advTm="47441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3" objId="4"/>
        <p14:triggerEvt type="onClick" time="1003" objId="4"/>
        <p14:stopEvt time="44107" objId="4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ORANGE BUTTON - EMERGENCY BUTTON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b="1" dirty="0" smtClean="0"/>
          </a:p>
          <a:p>
            <a:r>
              <a:rPr lang="en-US" b="1" dirty="0" smtClean="0"/>
              <a:t>ORANGE BUTTON - EMERGENCY BUTTON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Tactical - Once activated you will stay on the talkgroup you were on when the emergency button was hit.</a:t>
            </a:r>
          </a:p>
          <a:p>
            <a:pPr lvl="1"/>
            <a:r>
              <a:rPr lang="en-US" b="1" dirty="0"/>
              <a:t>The dispatcher will see </a:t>
            </a:r>
            <a:r>
              <a:rPr lang="en-US" b="1" dirty="0" smtClean="0"/>
              <a:t>on their </a:t>
            </a:r>
            <a:r>
              <a:rPr lang="en-US" b="1" dirty="0"/>
              <a:t>console </a:t>
            </a:r>
            <a:r>
              <a:rPr lang="en-US" b="1" dirty="0" smtClean="0"/>
              <a:t>the </a:t>
            </a:r>
            <a:r>
              <a:rPr lang="en-US" b="1" dirty="0"/>
              <a:t>radio alias </a:t>
            </a:r>
            <a:r>
              <a:rPr lang="en-US" b="1" dirty="0" smtClean="0"/>
              <a:t>for which radio activated </a:t>
            </a:r>
            <a:r>
              <a:rPr lang="en-US" b="1" dirty="0"/>
              <a:t>the emergency.</a:t>
            </a:r>
          </a:p>
          <a:p>
            <a:pPr lvl="2"/>
            <a:r>
              <a:rPr lang="en-US" b="1" dirty="0" smtClean="0"/>
              <a:t>The dispatch center that sees the emergency activation may not necessarily be “your” dispatch center.</a:t>
            </a:r>
          </a:p>
          <a:p>
            <a:pPr lvl="1"/>
            <a:r>
              <a:rPr lang="en-US" b="1" dirty="0" smtClean="0"/>
              <a:t>This talkgroup becomes a high priority talkgroup – meaning it receives priority in the queue for channel assignment from the master controller</a:t>
            </a:r>
          </a:p>
          <a:p>
            <a:pPr lvl="1"/>
            <a:r>
              <a:rPr lang="en-US" b="1" dirty="0" smtClean="0"/>
              <a:t>User must be on a trunked radio system for this to work.</a:t>
            </a:r>
          </a:p>
          <a:p>
            <a:pPr lvl="2"/>
            <a:r>
              <a:rPr lang="en-US" b="1" dirty="0" smtClean="0"/>
              <a:t>Will not work while using simplex or any conventional channel. Radio will “Bonk” if you hit the orange button.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3">
              <a:buNone/>
            </a:pPr>
            <a:r>
              <a:rPr lang="en-US" dirty="0" smtClean="0"/>
              <a:t>	</a:t>
            </a:r>
          </a:p>
          <a:p>
            <a:pPr lvl="3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97080"/>
      </p:ext>
    </p:extLst>
  </p:cSld>
  <p:clrMapOvr>
    <a:masterClrMapping/>
  </p:clrMapOvr>
  <p:transition advTm="7541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37" objId="4"/>
        <p14:triggerEvt type="onClick" time="1437" objId="4"/>
        <p14:stopEvt time="71755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ORANGE BUTTON - EMERGENCY BUTTON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If you are on a Hospital talkgroup and you hit the emergency button your radio will revert to your primary dispatch </a:t>
            </a:r>
            <a:r>
              <a:rPr lang="en-US" b="1" dirty="0" err="1" smtClean="0"/>
              <a:t>talkgroup</a:t>
            </a:r>
            <a:endParaRPr lang="en-US" b="1" dirty="0" smtClean="0"/>
          </a:p>
          <a:p>
            <a:pPr lvl="2"/>
            <a:r>
              <a:rPr lang="en-US" b="1" dirty="0" smtClean="0"/>
              <a:t>Dispatch centers do not have the hospital talkgroups programmed in their consoles.</a:t>
            </a:r>
          </a:p>
          <a:p>
            <a:pPr lvl="2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2"/>
            <a:endParaRPr lang="en-US" dirty="0" smtClean="0"/>
          </a:p>
          <a:p>
            <a:pPr lvl="3">
              <a:buNone/>
            </a:pPr>
            <a:r>
              <a:rPr lang="en-US" dirty="0" smtClean="0"/>
              <a:t>	</a:t>
            </a:r>
          </a:p>
          <a:p>
            <a:pPr lvl="3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69723"/>
      </p:ext>
    </p:extLst>
  </p:cSld>
  <p:clrMapOvr>
    <a:masterClrMapping/>
  </p:clrMapOvr>
  <p:transition advTm="30857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9" objId="4"/>
        <p14:triggerEvt type="onClick" time="909" objId="4"/>
        <p14:stopEvt time="29207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ORANGE BUTTON – EVACUATION TONE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ORANGE BUTTON - EVACUATION TONE</a:t>
            </a:r>
          </a:p>
          <a:p>
            <a:pPr lvl="1"/>
            <a:r>
              <a:rPr lang="en-US" b="1" dirty="0" smtClean="0"/>
              <a:t>Press and hold the PTT, then press and release the orange button</a:t>
            </a:r>
          </a:p>
          <a:p>
            <a:pPr lvl="1"/>
            <a:r>
              <a:rPr lang="en-US" b="1" dirty="0" smtClean="0"/>
              <a:t>A high/low tone will be emitted on all other radios using the same talkgroup.</a:t>
            </a:r>
          </a:p>
          <a:p>
            <a:pPr lvl="1"/>
            <a:r>
              <a:rPr lang="en-US" b="1" dirty="0" smtClean="0"/>
              <a:t>The tone will stop once the PTT is released</a:t>
            </a:r>
          </a:p>
          <a:p>
            <a:pPr lvl="1"/>
            <a:endParaRPr lang="en-US" dirty="0" smtClean="0"/>
          </a:p>
          <a:p>
            <a:pPr marL="274320" lvl="1" indent="0" algn="ctr">
              <a:buNone/>
            </a:pPr>
            <a:r>
              <a:rPr lang="en-US" sz="2400" b="1" i="1" u="sng" dirty="0" smtClean="0"/>
              <a:t>This will not work on the MARCS digital system</a:t>
            </a:r>
          </a:p>
          <a:p>
            <a:pPr lvl="3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83736"/>
      </p:ext>
    </p:extLst>
  </p:cSld>
  <p:clrMapOvr>
    <a:masterClrMapping/>
  </p:clrMapOvr>
  <p:transition advTm="45016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29" objId="4"/>
        <p14:triggerEvt type="onClick" time="929" objId="4"/>
        <p14:stopEvt time="41696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RADIO SYSTEM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Radio System Failure</a:t>
            </a:r>
          </a:p>
          <a:p>
            <a:pPr lvl="1"/>
            <a:r>
              <a:rPr lang="en-US" b="1" dirty="0" smtClean="0"/>
              <a:t>Coverage problem/Out of range signal</a:t>
            </a:r>
          </a:p>
          <a:p>
            <a:pPr lvl="2"/>
            <a:r>
              <a:rPr lang="en-US" b="1" dirty="0" smtClean="0"/>
              <a:t>Switch to FD Simplex</a:t>
            </a:r>
          </a:p>
          <a:p>
            <a:pPr lvl="2"/>
            <a:r>
              <a:rPr lang="en-US" b="1" dirty="0" smtClean="0"/>
              <a:t>Note:  SOPs should require someone outside a structure to monitor FD Simplex</a:t>
            </a:r>
          </a:p>
          <a:p>
            <a:pPr lvl="4"/>
            <a:endParaRPr lang="en-US" dirty="0" smtClean="0"/>
          </a:p>
          <a:p>
            <a:pPr lvl="3"/>
            <a:endParaRPr lang="en-US" dirty="0"/>
          </a:p>
        </p:txBody>
      </p:sp>
      <p:pic>
        <p:nvPicPr>
          <p:cNvPr id="4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416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55" objId="4"/>
        <p14:triggerEvt type="onClick" time="855" objId="4"/>
        <p14:stopEvt time="41892" objId="4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447800"/>
            <a:ext cx="8839200" cy="3886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tx2"/>
                </a:solidFill>
              </a:rPr>
              <a:t>Montgomery County </a:t>
            </a:r>
            <a:br>
              <a:rPr lang="en-US" sz="5400" b="1" dirty="0" smtClean="0">
                <a:solidFill>
                  <a:schemeClr val="tx2"/>
                </a:solidFill>
              </a:rPr>
            </a:br>
            <a:r>
              <a:rPr lang="en-US" sz="5400" b="1" u="sng" dirty="0" smtClean="0">
                <a:solidFill>
                  <a:schemeClr val="tx2"/>
                </a:solidFill>
              </a:rPr>
              <a:t>Transition</a:t>
            </a:r>
            <a:r>
              <a:rPr lang="en-US" sz="5400" b="1" dirty="0" smtClean="0">
                <a:solidFill>
                  <a:schemeClr val="tx2"/>
                </a:solidFill>
              </a:rPr>
              <a:t> Template</a:t>
            </a:r>
            <a:r>
              <a:rPr lang="en-US" sz="4800" dirty="0" smtClean="0">
                <a:solidFill>
                  <a:schemeClr val="accent1">
                    <a:satMod val="150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accent1">
                    <a:satMod val="150000"/>
                  </a:schemeClr>
                </a:solidFill>
              </a:rPr>
            </a:b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2" name="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9"/>
    </mc:Choice>
    <mc:Fallback xmlns="">
      <p:transition spd="slow" advTm="768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64" objId="2"/>
        <p14:triggerEvt type="onClick" time="1164" objId="2"/>
        <p14:stopEvt time="5882" objId="2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TRANSITION TEMPLATES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 transition template is a radio template with </a:t>
            </a:r>
            <a:r>
              <a:rPr lang="en-US" b="1" dirty="0" err="1" smtClean="0"/>
              <a:t>talkgroups</a:t>
            </a:r>
            <a:r>
              <a:rPr lang="en-US" b="1" dirty="0" smtClean="0"/>
              <a:t> programmed for the new P25 Trunked </a:t>
            </a:r>
            <a:r>
              <a:rPr lang="en-US" b="1" dirty="0"/>
              <a:t>R</a:t>
            </a:r>
            <a:r>
              <a:rPr lang="en-US" b="1" dirty="0" smtClean="0"/>
              <a:t>adio System </a:t>
            </a:r>
            <a:r>
              <a:rPr lang="en-US" b="1" u="sng" dirty="0" smtClean="0"/>
              <a:t>and</a:t>
            </a:r>
            <a:r>
              <a:rPr lang="en-US" b="1" dirty="0" smtClean="0"/>
              <a:t> </a:t>
            </a:r>
            <a:r>
              <a:rPr lang="en-US" b="1" dirty="0" err="1" smtClean="0"/>
              <a:t>talkgroups</a:t>
            </a:r>
            <a:r>
              <a:rPr lang="en-US" b="1" dirty="0" smtClean="0"/>
              <a:t> for the existing analog Trunked Radio System</a:t>
            </a:r>
          </a:p>
          <a:p>
            <a:r>
              <a:rPr lang="en-US" b="1" dirty="0" smtClean="0"/>
              <a:t>Radios need to be programmed with the “Transition Template” no later than August 1</a:t>
            </a:r>
          </a:p>
          <a:p>
            <a:pPr lvl="1"/>
            <a:r>
              <a:rPr lang="en-US" b="1" dirty="0" smtClean="0"/>
              <a:t>Responsibility of each agency</a:t>
            </a:r>
          </a:p>
          <a:p>
            <a:r>
              <a:rPr lang="en-US" b="1" dirty="0" smtClean="0"/>
              <a:t>Radios will be programmed with the new </a:t>
            </a:r>
            <a:r>
              <a:rPr lang="en-US" b="1" dirty="0" err="1" smtClean="0"/>
              <a:t>talkgroups</a:t>
            </a:r>
            <a:r>
              <a:rPr lang="en-US" b="1" dirty="0" smtClean="0"/>
              <a:t> in Zones 1-23 or in some radios Zones 1-32</a:t>
            </a:r>
          </a:p>
        </p:txBody>
      </p:sp>
      <p:pic>
        <p:nvPicPr>
          <p:cNvPr id="4" name="Sli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90"/>
    </mc:Choice>
    <mc:Fallback xmlns="">
      <p:transition spd="slow" advTm="5869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60" objId="4"/>
        <p14:triggerEvt type="onClick" time="1060" objId="4"/>
        <p14:stopEvt time="56055" objId="4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TRANSITION TEMPLATES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ZONE </a:t>
            </a:r>
            <a:r>
              <a:rPr lang="en-US" sz="3600" b="1" dirty="0"/>
              <a:t>A - I </a:t>
            </a:r>
            <a:endParaRPr lang="en-US" b="1" dirty="0"/>
          </a:p>
          <a:p>
            <a:pPr lvl="1"/>
            <a:r>
              <a:rPr lang="en-US" b="1" dirty="0"/>
              <a:t>First nine zones of current fire </a:t>
            </a:r>
            <a:r>
              <a:rPr lang="en-US" b="1" dirty="0" smtClean="0"/>
              <a:t>template</a:t>
            </a:r>
          </a:p>
          <a:p>
            <a:pPr lvl="1"/>
            <a:r>
              <a:rPr lang="en-US" b="1" dirty="0" smtClean="0"/>
              <a:t>We will use Zones A-I until the August Cut-Over</a:t>
            </a:r>
            <a:endParaRPr lang="en-US" b="1" dirty="0"/>
          </a:p>
          <a:p>
            <a:pPr lvl="1"/>
            <a:r>
              <a:rPr lang="en-US" b="1" dirty="0"/>
              <a:t>Continue to operate as usual using the </a:t>
            </a:r>
            <a:r>
              <a:rPr lang="en-US" b="1" dirty="0" err="1"/>
              <a:t>talkgroups</a:t>
            </a:r>
            <a:r>
              <a:rPr lang="en-US" b="1" dirty="0"/>
              <a:t> in these zones</a:t>
            </a:r>
          </a:p>
          <a:p>
            <a:pPr lvl="1"/>
            <a:r>
              <a:rPr lang="en-US" b="1" dirty="0" smtClean="0"/>
              <a:t>Zone </a:t>
            </a:r>
            <a:r>
              <a:rPr lang="en-US" b="1" dirty="0"/>
              <a:t>10 removed to make room for </a:t>
            </a:r>
            <a:r>
              <a:rPr lang="en-US" b="1" dirty="0" smtClean="0"/>
              <a:t>additional programming</a:t>
            </a:r>
            <a:endParaRPr lang="en-US" b="1" dirty="0"/>
          </a:p>
          <a:p>
            <a:pPr lvl="1"/>
            <a:r>
              <a:rPr lang="en-US" b="1" dirty="0"/>
              <a:t>Old zones </a:t>
            </a:r>
            <a:r>
              <a:rPr lang="en-US" b="1" u="sng" dirty="0"/>
              <a:t>lettered </a:t>
            </a:r>
            <a:r>
              <a:rPr lang="en-US" b="1" dirty="0"/>
              <a:t>not numbered to avoid confusing old and new systems</a:t>
            </a:r>
          </a:p>
          <a:p>
            <a:r>
              <a:rPr lang="en-US" b="1" dirty="0" smtClean="0"/>
              <a:t>ZONE 1 - 23 </a:t>
            </a:r>
          </a:p>
          <a:p>
            <a:pPr lvl="1"/>
            <a:r>
              <a:rPr lang="en-US" b="1" dirty="0" smtClean="0"/>
              <a:t>The new </a:t>
            </a:r>
            <a:r>
              <a:rPr lang="en-US" b="1" dirty="0" err="1" smtClean="0"/>
              <a:t>talkgroups</a:t>
            </a:r>
            <a:r>
              <a:rPr lang="en-US" b="1" dirty="0" smtClean="0"/>
              <a:t> will be in Zones 1 – 23 new MARCS template</a:t>
            </a:r>
          </a:p>
          <a:p>
            <a:pPr lvl="1"/>
            <a:r>
              <a:rPr lang="en-US" b="1" dirty="0" smtClean="0"/>
              <a:t>Some agencies are putting in full final template and their new </a:t>
            </a:r>
            <a:r>
              <a:rPr lang="en-US" b="1" dirty="0" err="1" smtClean="0"/>
              <a:t>talkgroups</a:t>
            </a:r>
            <a:r>
              <a:rPr lang="en-US" b="1" dirty="0" smtClean="0"/>
              <a:t> will be in Zones 1-32</a:t>
            </a:r>
          </a:p>
          <a:p>
            <a:pPr lvl="1"/>
            <a:r>
              <a:rPr lang="en-US" b="1" u="sng" dirty="0" smtClean="0"/>
              <a:t>New Zones are numeric</a:t>
            </a:r>
          </a:p>
          <a:p>
            <a:pPr lvl="1"/>
            <a:endParaRPr lang="en-US" b="1" dirty="0" smtClean="0"/>
          </a:p>
        </p:txBody>
      </p:sp>
      <p:pic>
        <p:nvPicPr>
          <p:cNvPr id="4" name="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35"/>
    </mc:Choice>
    <mc:Fallback xmlns="">
      <p:transition spd="slow" advTm="7133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99" objId="4"/>
        <p14:triggerEvt type="onClick" time="999" objId="4"/>
        <p14:stopEvt time="69311" objId="4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All Lettered Zones of Transition Template have Dispatch </a:t>
            </a:r>
            <a:r>
              <a:rPr lang="en-US" b="1" dirty="0"/>
              <a:t>at the top and FD Simplex at the </a:t>
            </a:r>
            <a:r>
              <a:rPr lang="en-US" b="1" dirty="0" smtClean="0"/>
              <a:t>bottom</a:t>
            </a:r>
            <a:endParaRPr lang="en-US" b="1" dirty="0"/>
          </a:p>
          <a:p>
            <a:pPr lvl="1"/>
            <a:r>
              <a:rPr lang="en-US" b="1" dirty="0" smtClean="0"/>
              <a:t>Can find </a:t>
            </a:r>
            <a:r>
              <a:rPr lang="en-US" b="1" dirty="0"/>
              <a:t>dispatch by rotating all the way up to “1” and find FD Simplex by rotating all the way down to “16”</a:t>
            </a:r>
          </a:p>
          <a:p>
            <a:r>
              <a:rPr lang="en-US" b="1" u="sng" dirty="0" smtClean="0"/>
              <a:t>SOME</a:t>
            </a:r>
            <a:r>
              <a:rPr lang="en-US" b="1" dirty="0" smtClean="0"/>
              <a:t> numbered Zones of Transition Template have Dispatch at the top and FD Simplex at the bottom</a:t>
            </a:r>
          </a:p>
          <a:p>
            <a:pPr lvl="1"/>
            <a:r>
              <a:rPr lang="en-US" b="1" dirty="0" smtClean="0"/>
              <a:t>NOT ALL!</a:t>
            </a:r>
          </a:p>
          <a:p>
            <a:endParaRPr lang="en-US" dirty="0"/>
          </a:p>
        </p:txBody>
      </p:sp>
      <p:pic>
        <p:nvPicPr>
          <p:cNvPr id="4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20207"/>
      </p:ext>
    </p:extLst>
  </p:cSld>
  <p:clrMapOvr>
    <a:masterClrMapping/>
  </p:clrMapOvr>
  <p:transition advTm="3326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62" objId="4"/>
        <p14:triggerEvt type="onClick" time="1162" objId="4"/>
        <p14:stopEvt time="31544" objId="4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TRANSITION TEMPLATE – </a:t>
            </a:r>
            <a:br>
              <a:rPr lang="en-US" b="1" dirty="0" smtClean="0"/>
            </a:br>
            <a:r>
              <a:rPr lang="en-US" b="1" dirty="0" smtClean="0"/>
              <a:t> “OLD” STUFF- use until August Cut-Over</a:t>
            </a:r>
            <a:endParaRPr lang="en-US" dirty="0"/>
          </a:p>
        </p:txBody>
      </p:sp>
      <p:graphicFrame>
        <p:nvGraphicFramePr>
          <p:cNvPr id="12288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930655"/>
              </p:ext>
            </p:extLst>
          </p:nvPr>
        </p:nvGraphicFramePr>
        <p:xfrm>
          <a:off x="304800" y="1524000"/>
          <a:ext cx="8458200" cy="454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32" name="Worksheet" r:id="rId6" imgW="8581960" imgH="7010445" progId="Excel.Sheet.12">
                  <p:embed/>
                </p:oleObj>
              </mc:Choice>
              <mc:Fallback>
                <p:oleObj name="Worksheet" r:id="rId6" imgW="8581960" imgH="7010445" progId="Excel.Shee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524000"/>
                        <a:ext cx="8458200" cy="454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lide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23"/>
    </mc:Choice>
    <mc:Fallback xmlns="">
      <p:transition spd="slow" advTm="2132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65" objId="3"/>
        <p14:triggerEvt type="onClick" time="1365" objId="3"/>
        <p14:stopEvt time="1913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Why we are changing</a:t>
            </a:r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83"/>
    </mc:Choice>
    <mc:Fallback xmlns="">
      <p:transition spd="slow" advClick="0" advTm="2783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TRANSITION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b="1" dirty="0" smtClean="0"/>
          </a:p>
          <a:p>
            <a:r>
              <a:rPr lang="en-US" b="1" dirty="0" smtClean="0"/>
              <a:t>Begin using these Zones 1-23 or 1-32 at Cut-Over (Mid-August 2016)</a:t>
            </a:r>
          </a:p>
        </p:txBody>
      </p:sp>
      <p:pic>
        <p:nvPicPr>
          <p:cNvPr id="4" name="Sli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1"/>
    </mc:Choice>
    <mc:Fallback xmlns="">
      <p:transition spd="slow" advTm="1243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20" objId="4"/>
        <p14:triggerEvt type="onClick" time="1020" objId="4"/>
        <p14:stopEvt time="8915" objId="4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96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TRANSITION TEMPLATE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6327648" cy="45720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Zones 1 and 2 </a:t>
            </a:r>
          </a:p>
          <a:p>
            <a:pPr lvl="1"/>
            <a:r>
              <a:rPr lang="en-US" b="1" dirty="0"/>
              <a:t>User defined </a:t>
            </a:r>
            <a:r>
              <a:rPr lang="en-US" b="1" dirty="0" err="1"/>
              <a:t>talkgroup</a:t>
            </a:r>
            <a:r>
              <a:rPr lang="en-US" b="1" dirty="0"/>
              <a:t> assignments (similar to today's Z1 and Z3) </a:t>
            </a:r>
          </a:p>
          <a:p>
            <a:r>
              <a:rPr lang="en-US" b="1" dirty="0"/>
              <a:t>Z3 </a:t>
            </a:r>
            <a:r>
              <a:rPr lang="en-US" b="1" dirty="0" err="1"/>
              <a:t>Hosp</a:t>
            </a:r>
            <a:r>
              <a:rPr lang="en-US" b="1" dirty="0"/>
              <a:t> </a:t>
            </a:r>
          </a:p>
          <a:p>
            <a:pPr lvl="1"/>
            <a:r>
              <a:rPr lang="en-US" b="1" dirty="0"/>
              <a:t>Additional user defined zone</a:t>
            </a:r>
          </a:p>
          <a:p>
            <a:pPr lvl="1"/>
            <a:r>
              <a:rPr lang="en-US" b="1" dirty="0"/>
              <a:t>Can be used for additional </a:t>
            </a:r>
            <a:r>
              <a:rPr lang="en-US" b="1" dirty="0" err="1"/>
              <a:t>talkgroups</a:t>
            </a:r>
            <a:r>
              <a:rPr lang="en-US" b="1" dirty="0"/>
              <a:t> for normal use</a:t>
            </a:r>
          </a:p>
          <a:p>
            <a:pPr lvl="1"/>
            <a:r>
              <a:rPr lang="en-US" b="1" dirty="0"/>
              <a:t>Preferred/recommended to use this as primary transport hospital zone</a:t>
            </a:r>
          </a:p>
          <a:p>
            <a:pPr lvl="1"/>
            <a:r>
              <a:rPr lang="en-US" b="1" dirty="0"/>
              <a:t>With expansion of emergency care centers (GSH N, KHN Franklin, etc.), this allows for departments to decide what primary transport hospitals they want in this zone </a:t>
            </a:r>
          </a:p>
          <a:p>
            <a:endParaRPr lang="en-US" dirty="0"/>
          </a:p>
        </p:txBody>
      </p:sp>
      <p:graphicFrame>
        <p:nvGraphicFramePr>
          <p:cNvPr id="19046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62726"/>
              </p:ext>
            </p:extLst>
          </p:nvPr>
        </p:nvGraphicFramePr>
        <p:xfrm>
          <a:off x="6477001" y="825862"/>
          <a:ext cx="2667000" cy="5864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0" name="Worksheet" r:id="rId6" imgW="3438514" imgH="7677245" progId="Excel.Sheet.12">
                  <p:embed/>
                </p:oleObj>
              </mc:Choice>
              <mc:Fallback>
                <p:oleObj name="Worksheet" r:id="rId6" imgW="3438514" imgH="7677245" progId="Excel.Shee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1" y="825862"/>
                        <a:ext cx="2667000" cy="58641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lide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23"/>
    </mc:Choice>
    <mc:Fallback xmlns="">
      <p:transition spd="slow" advTm="6462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46" objId="3"/>
        <p14:triggerEvt type="onClick" time="1846" objId="3"/>
        <p14:stopEvt time="58450" objId="3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9144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TRANSITION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 4, 6 &amp; 7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57 FD40, 57FD60 and 57FD70</a:t>
            </a:r>
          </a:p>
          <a:p>
            <a:pPr marL="822960" lvl="3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All Montgomery TGs will be preceded by 57 (Ohio county identifier)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Shared </a:t>
            </a:r>
            <a:r>
              <a:rPr lang="en-US" b="1" dirty="0" err="1" smtClean="0"/>
              <a:t>talkgroups</a:t>
            </a:r>
            <a:r>
              <a:rPr lang="en-US" b="1" dirty="0" smtClean="0"/>
              <a:t> similar to today's template</a:t>
            </a:r>
          </a:p>
          <a:p>
            <a:pPr marL="822960" lvl="3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Ops 42 – 49, 62 – 69 and 72 – 79</a:t>
            </a:r>
          </a:p>
          <a:p>
            <a:pPr marL="822960" lvl="3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Med 4A/4B/4C, 6A/6B/6C, and 7A/7B/7C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OPS 49/69/79 encrypted with ADP shared encryption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Zones 8 – 9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57 FD80 – 57 FD90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/>
              <a:t>S</a:t>
            </a:r>
            <a:r>
              <a:rPr lang="en-US" b="1" dirty="0" smtClean="0"/>
              <a:t>hared </a:t>
            </a:r>
            <a:r>
              <a:rPr lang="en-US" b="1" dirty="0" err="1" smtClean="0"/>
              <a:t>talkgroups</a:t>
            </a:r>
            <a:r>
              <a:rPr lang="en-US" b="1" dirty="0" smtClean="0"/>
              <a:t> for departments dispatched by RDC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OPS 80 and 90 encrypted with ADP shared encryption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Dayton FD going to 90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/>
              <a:t>DOA Fire is now in Zone 9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RDC EMS TGs will become Ops 8A/8B/8C/8D and 9A/9B/9C/9D instead of “Med”</a:t>
            </a:r>
          </a:p>
          <a:p>
            <a:endParaRPr lang="en-US" b="1" dirty="0"/>
          </a:p>
        </p:txBody>
      </p:sp>
      <p:pic>
        <p:nvPicPr>
          <p:cNvPr id="4" name="Slid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22"/>
    </mc:Choice>
    <mc:Fallback xmlns="">
      <p:transition spd="slow" advTm="10032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03" objId="4"/>
        <p14:triggerEvt type="onClick" time="1703" objId="4"/>
        <p14:stopEvt time="97099" objId="4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9906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TRANSITION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graphicFrame>
        <p:nvGraphicFramePr>
          <p:cNvPr id="1996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765309"/>
              </p:ext>
            </p:extLst>
          </p:nvPr>
        </p:nvGraphicFramePr>
        <p:xfrm>
          <a:off x="990600" y="1512277"/>
          <a:ext cx="7162800" cy="45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28" name="Worksheet" r:id="rId6" imgW="5153053" imgH="7248620" progId="Excel.Sheet.12">
                  <p:embed/>
                </p:oleObj>
              </mc:Choice>
              <mc:Fallback>
                <p:oleObj name="Worksheet" r:id="rId6" imgW="5153053" imgH="7248620" progId="Excel.Shee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512277"/>
                        <a:ext cx="7162800" cy="4501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Slide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5791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1"/>
    </mc:Choice>
    <mc:Fallback xmlns="">
      <p:transition spd="slow" advTm="2901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12" objId="4"/>
        <p14:triggerEvt type="onClick" time="1312" objId="4"/>
        <p14:stopEvt time="25876" objId="4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TRANSITION TEMPLATES – </a:t>
            </a:r>
            <a:br>
              <a:rPr lang="en-US" b="1" dirty="0" smtClean="0"/>
            </a:br>
            <a:r>
              <a:rPr lang="en-US" b="1" dirty="0" smtClean="0"/>
              <a:t>NEW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Zones 5 &amp; 10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 5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R3HOSP1 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Hospital zone that includes Region 3 Hospital ER calling channels for facilities in Montgomery County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 10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R3HOSP2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Hospital zone that includes ER calling channels for facilities in the Region 3 area (except Montgomery County)</a:t>
            </a: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57ED1, 57ED2, and R3ED3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Hospital Expansion TGs</a:t>
            </a:r>
          </a:p>
          <a:p>
            <a:endParaRPr lang="en-US" b="1" dirty="0"/>
          </a:p>
        </p:txBody>
      </p:sp>
      <p:pic>
        <p:nvPicPr>
          <p:cNvPr id="4" name="Slide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6"/>
    </mc:Choice>
    <mc:Fallback xmlns="">
      <p:transition spd="slow" advTm="6061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86" objId="4"/>
        <p14:triggerEvt type="onClick" time="1186" objId="4"/>
        <p14:stopEvt time="57454" objId="4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839200" cy="911352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MCI TALK GROUPS</a:t>
            </a:r>
            <a:endParaRPr lang="en-US" sz="3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b="1" dirty="0" smtClean="0"/>
              <a:t>During an MCI, current system of repeatedly changing to different hospital Talk Groups, entering encodes each time is time-consuming and ineffective</a:t>
            </a:r>
          </a:p>
          <a:p>
            <a:pPr lvl="1"/>
            <a:r>
              <a:rPr lang="en-US" b="1" dirty="0" smtClean="0"/>
              <a:t>Also causes fragmented communications </a:t>
            </a:r>
          </a:p>
          <a:p>
            <a:r>
              <a:rPr lang="en-US" b="1" dirty="0" smtClean="0"/>
              <a:t>Solution:  MCI Talk Groups</a:t>
            </a:r>
          </a:p>
          <a:p>
            <a:pPr lvl="1"/>
            <a:r>
              <a:rPr lang="en-US" b="1" dirty="0" smtClean="0"/>
              <a:t>GDAHA hospitals purchasing separate radios specifically for this purpose</a:t>
            </a:r>
          </a:p>
          <a:p>
            <a:pPr lvl="1"/>
            <a:r>
              <a:rPr lang="en-US" b="1" dirty="0" smtClean="0"/>
              <a:t>No need to switch TGs:  </a:t>
            </a:r>
          </a:p>
          <a:p>
            <a:pPr lvl="2"/>
            <a:r>
              <a:rPr lang="en-US" b="1" dirty="0" smtClean="0"/>
              <a:t>Transport Officer simply notifies one hospital</a:t>
            </a:r>
          </a:p>
          <a:p>
            <a:pPr lvl="2"/>
            <a:r>
              <a:rPr lang="en-US" b="1" dirty="0" smtClean="0"/>
              <a:t>After acknowledgement, notifies the next</a:t>
            </a:r>
          </a:p>
          <a:p>
            <a:pPr lvl="1"/>
            <a:r>
              <a:rPr lang="en-US" b="1" dirty="0" smtClean="0"/>
              <a:t>All hospitals have a “common operating picture” </a:t>
            </a:r>
          </a:p>
          <a:p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Slide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92"/>
    </mc:Choice>
    <mc:Fallback xmlns="">
      <p:transition spd="slow" advTm="7239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9" objId="4"/>
        <p14:triggerEvt type="onClick" time="1139" objId="4"/>
        <p14:stopEvt time="70516" objId="4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TRANSITION TEMPLATES – </a:t>
            </a:r>
            <a:br>
              <a:rPr lang="en-US" b="1" dirty="0" smtClean="0"/>
            </a:br>
            <a:r>
              <a:rPr lang="en-US" b="1" dirty="0" smtClean="0"/>
              <a:t>NEW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400" b="1" dirty="0" smtClean="0"/>
              <a:t>MCI TGs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400" b="1" dirty="0" smtClean="0"/>
              <a:t>HSR3-MCI in both Zone 5 and Zone 10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400" b="1" dirty="0" smtClean="0"/>
              <a:t>HSR6-MCI in Zone 10</a:t>
            </a:r>
          </a:p>
          <a:p>
            <a:r>
              <a:rPr lang="en-US" sz="2400" b="1" dirty="0" smtClean="0">
                <a:solidFill>
                  <a:schemeClr val="tx2"/>
                </a:solidFill>
              </a:rPr>
              <a:t>HSR3-MCI TG will eventually reach all Region 3 hospitals</a:t>
            </a:r>
          </a:p>
          <a:p>
            <a:r>
              <a:rPr lang="en-US" sz="2400" b="1" dirty="0" smtClean="0">
                <a:solidFill>
                  <a:schemeClr val="tx2"/>
                </a:solidFill>
              </a:rPr>
              <a:t>HSR6-MCI TG will reach all Region 6 hospitals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400" b="1" dirty="0" smtClean="0"/>
              <a:t>Can be patched together by MARCS-allowed dispatch centers (PSAPs)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b="1" dirty="0" smtClean="0"/>
          </a:p>
          <a:p>
            <a:endParaRPr lang="en-US" b="1" dirty="0"/>
          </a:p>
        </p:txBody>
      </p:sp>
      <p:pic>
        <p:nvPicPr>
          <p:cNvPr id="4" name="Slide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9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72"/>
    </mc:Choice>
    <mc:Fallback xmlns="">
      <p:transition spd="slow" advTm="5147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39" objId="4"/>
        <p14:triggerEvt type="onClick" time="1039" objId="4"/>
        <p14:stopEvt time="49587" objId="4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TRANSITION TEMPLATE</a:t>
            </a:r>
            <a:endParaRPr lang="en-US" dirty="0"/>
          </a:p>
        </p:txBody>
      </p:sp>
      <p:graphicFrame>
        <p:nvGraphicFramePr>
          <p:cNvPr id="2007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252507"/>
              </p:ext>
            </p:extLst>
          </p:nvPr>
        </p:nvGraphicFramePr>
        <p:xfrm>
          <a:off x="2971800" y="1524000"/>
          <a:ext cx="32004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52" name="Worksheet" r:id="rId6" imgW="2581175" imgH="7439100" progId="Excel.Sheet.12">
                  <p:embed/>
                </p:oleObj>
              </mc:Choice>
              <mc:Fallback>
                <p:oleObj name="Worksheet" r:id="rId6" imgW="2581175" imgH="7439100" progId="Excel.Shee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524000"/>
                        <a:ext cx="3200400" cy="464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lide 3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7"/>
    </mc:Choice>
    <mc:Fallback xmlns="">
      <p:transition spd="slow" advTm="1159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96" objId="3"/>
        <p14:triggerEvt type="onClick" time="896" objId="3"/>
        <p14:stopEvt time="8887" objId="3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TRANSITION TEMPLATES – </a:t>
            </a:r>
            <a:br>
              <a:rPr lang="en-US" b="1" dirty="0" smtClean="0"/>
            </a:br>
            <a:r>
              <a:rPr lang="en-US" b="1" dirty="0" smtClean="0"/>
              <a:t>NEW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8503920" cy="5029200"/>
          </a:xfrm>
        </p:spPr>
        <p:txBody>
          <a:bodyPr>
            <a:normAutofit lnSpcReduction="10000"/>
          </a:bodyPr>
          <a:lstStyle/>
          <a:p>
            <a:pPr marL="274320" lvl="2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 11</a:t>
            </a:r>
          </a:p>
          <a:p>
            <a:pPr marL="54864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57CNTYWDE TGs</a:t>
            </a:r>
          </a:p>
          <a:p>
            <a:pPr marL="82296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b="1" dirty="0" smtClean="0"/>
              <a:t>County-wide event use </a:t>
            </a:r>
            <a:r>
              <a:rPr lang="en-US" sz="2000" b="1" dirty="0" err="1" smtClean="0"/>
              <a:t>talkgroups</a:t>
            </a:r>
            <a:endParaRPr lang="en-US" sz="2000" b="1" dirty="0" smtClean="0"/>
          </a:p>
          <a:p>
            <a:pPr marL="82296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b="1" dirty="0" smtClean="0"/>
              <a:t>Similar to current I-OPS 1, 2, 3, and 4</a:t>
            </a:r>
          </a:p>
          <a:p>
            <a:pPr marL="82296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b="1" dirty="0" smtClean="0"/>
              <a:t>More of them to eliminate separate special event </a:t>
            </a:r>
            <a:r>
              <a:rPr lang="en-US" sz="2000" b="1" dirty="0" err="1" smtClean="0"/>
              <a:t>talkgroups</a:t>
            </a:r>
            <a:endParaRPr lang="en-US" sz="2000" b="1" dirty="0" smtClean="0"/>
          </a:p>
          <a:p>
            <a:pPr marL="54864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/>
              <a:t>LE </a:t>
            </a:r>
            <a:r>
              <a:rPr lang="en-US" b="1" dirty="0" err="1"/>
              <a:t>talkgroups</a:t>
            </a:r>
            <a:r>
              <a:rPr lang="en-US" b="1" dirty="0"/>
              <a:t> included with purpose similar to our current LE </a:t>
            </a:r>
            <a:r>
              <a:rPr lang="en-US" b="1" dirty="0" err="1"/>
              <a:t>talkgroups</a:t>
            </a:r>
            <a:r>
              <a:rPr lang="en-US" b="1" dirty="0"/>
              <a:t> in the interop zone</a:t>
            </a:r>
          </a:p>
          <a:p>
            <a:pPr marL="54864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MCOEM, Coroner, Animal Resource Center, MC Jail, RTA Supervisor, and Five Rivers Metro Police</a:t>
            </a:r>
          </a:p>
          <a:p>
            <a:pPr marL="54864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b="1" dirty="0" smtClean="0"/>
          </a:p>
          <a:p>
            <a:pPr marL="274320" lvl="2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Important note:  LE has different meanings depending on context</a:t>
            </a:r>
          </a:p>
          <a:p>
            <a:pPr marL="54864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MARCS LE TGs are local event</a:t>
            </a:r>
          </a:p>
          <a:p>
            <a:pPr marL="54864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The 57 LE TGs are Law Enforcement</a:t>
            </a:r>
          </a:p>
          <a:p>
            <a:endParaRPr lang="en-US" dirty="0"/>
          </a:p>
        </p:txBody>
      </p:sp>
      <p:pic>
        <p:nvPicPr>
          <p:cNvPr id="4" name="Slide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98"/>
    </mc:Choice>
    <mc:Fallback xmlns="">
      <p:transition spd="slow" advTm="8619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06" objId="4"/>
        <p14:triggerEvt type="onClick" time="1206" objId="4"/>
        <p14:stopEvt time="84995" objId="4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TRANSITION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 12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57PD PSAPS 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Lists primary </a:t>
            </a:r>
            <a:r>
              <a:rPr lang="en-US" b="1" dirty="0" err="1" smtClean="0"/>
              <a:t>talkgroups</a:t>
            </a:r>
            <a:r>
              <a:rPr lang="en-US" b="1" dirty="0" smtClean="0"/>
              <a:t> for each of the police Public Safety Answering Points (PSAPs)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Gives capability for FD crews to contact PD dispatch centers directly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Only one </a:t>
            </a:r>
            <a:r>
              <a:rPr lang="en-US" b="1" dirty="0" err="1" smtClean="0"/>
              <a:t>talkgroup</a:t>
            </a:r>
            <a:r>
              <a:rPr lang="en-US" b="1" dirty="0" smtClean="0"/>
              <a:t> per PSAP</a:t>
            </a:r>
          </a:p>
          <a:p>
            <a:pPr marL="27432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 13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8TAC I/O  (zone display) 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800 </a:t>
            </a:r>
            <a:r>
              <a:rPr lang="en-US" b="1" dirty="0" err="1" smtClean="0"/>
              <a:t>Mhz</a:t>
            </a:r>
            <a:r>
              <a:rPr lang="en-US" b="1" dirty="0" smtClean="0"/>
              <a:t> national interoperability stand alone repeaters</a:t>
            </a:r>
          </a:p>
          <a:p>
            <a:pPr marL="822960" lvl="5" indent="-274320">
              <a:buClr>
                <a:schemeClr val="accent1"/>
              </a:buClr>
              <a:buSzPct val="85000"/>
            </a:pPr>
            <a:r>
              <a:rPr lang="en-US" b="1" dirty="0" smtClean="0"/>
              <a:t>Conventional channel; not on trunked system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Includes (5) 8CALL/TAC repeaters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Includes (3) 800Mhz repeaters for use in Montgomery County</a:t>
            </a:r>
            <a:endParaRPr lang="en-US" dirty="0"/>
          </a:p>
        </p:txBody>
      </p:sp>
      <p:pic>
        <p:nvPicPr>
          <p:cNvPr id="4" name="Slide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79"/>
    </mc:Choice>
    <mc:Fallback xmlns="">
      <p:transition spd="slow" advTm="7417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99" objId="4"/>
        <p14:triggerEvt type="onClick" time="1599" objId="4"/>
        <p14:pauseEvt time="31868" objId="4"/>
        <p14:seekEvt time="31868" objId="4" seek="30029"/>
        <p14:resumeEvt time="31868" objId="4"/>
        <p14:stopEvt time="7315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WHY WE’RE CHANGING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Both Dayton and Montgomery County Trunked Radio Systems (TRS) are at end of life</a:t>
            </a:r>
          </a:p>
          <a:p>
            <a:r>
              <a:rPr lang="en-US" b="1" dirty="0"/>
              <a:t>D</a:t>
            </a:r>
            <a:r>
              <a:rPr lang="en-US" b="1" dirty="0" smtClean="0"/>
              <a:t>igital system improvements</a:t>
            </a:r>
          </a:p>
          <a:p>
            <a:r>
              <a:rPr lang="en-US" b="1" dirty="0" smtClean="0"/>
              <a:t>MARCS offers vast interoperability</a:t>
            </a:r>
          </a:p>
          <a:p>
            <a:r>
              <a:rPr lang="en-US" b="1" dirty="0" smtClean="0"/>
              <a:t>Montgomery County digital system going live in August, 2016 with ten radio towers </a:t>
            </a:r>
          </a:p>
          <a:p>
            <a:pPr lvl="1"/>
            <a:endParaRPr lang="en-US" b="1" dirty="0"/>
          </a:p>
        </p:txBody>
      </p:sp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61"/>
    </mc:Choice>
    <mc:Fallback xmlns="">
      <p:transition spd="slow" advTm="5486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13" objId="4"/>
        <p14:triggerEvt type="onClick" time="913" objId="4"/>
        <p14:stopEvt time="53162" objId="4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TRANSITION TEMPLATE</a:t>
            </a:r>
            <a:endParaRPr lang="en-US" dirty="0"/>
          </a:p>
        </p:txBody>
      </p:sp>
      <p:graphicFrame>
        <p:nvGraphicFramePr>
          <p:cNvPr id="2017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670633"/>
              </p:ext>
            </p:extLst>
          </p:nvPr>
        </p:nvGraphicFramePr>
        <p:xfrm>
          <a:off x="2590800" y="1447800"/>
          <a:ext cx="40386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76" name="Worksheet" r:id="rId6" imgW="2581175" imgH="7439100" progId="Excel.Sheet.12">
                  <p:embed/>
                </p:oleObj>
              </mc:Choice>
              <mc:Fallback>
                <p:oleObj name="Worksheet" r:id="rId6" imgW="2581175" imgH="7439100" progId="Excel.Shee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447800"/>
                        <a:ext cx="4038600" cy="480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lide 3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6"/>
    </mc:Choice>
    <mc:Fallback xmlns="">
      <p:transition spd="slow" advTm="142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13" objId="3"/>
        <p14:triggerEvt type="onClick" time="1113" objId="3"/>
        <p14:stopEvt time="11343" objId="3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TRANSITION TEMPLATES – </a:t>
            </a:r>
            <a:br>
              <a:rPr lang="en-US" b="1" dirty="0" smtClean="0"/>
            </a:br>
            <a:r>
              <a:rPr lang="en-US" b="1" dirty="0" smtClean="0"/>
              <a:t>NEW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3" indent="0">
              <a:buClr>
                <a:schemeClr val="accent1"/>
              </a:buClr>
              <a:buSzPct val="85000"/>
              <a:buNone/>
            </a:pPr>
            <a:endParaRPr lang="en-US" b="1" dirty="0" smtClean="0"/>
          </a:p>
          <a:p>
            <a:pPr marL="27432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MARCS interoperability zones 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err="1" smtClean="0"/>
              <a:t>Talkgroups</a:t>
            </a:r>
            <a:r>
              <a:rPr lang="en-US" b="1" dirty="0" smtClean="0"/>
              <a:t> designed by MARCS for interoperability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Added: </a:t>
            </a:r>
          </a:p>
          <a:p>
            <a:pPr marL="822960" lvl="5" indent="-274320">
              <a:buClr>
                <a:schemeClr val="accent1"/>
              </a:buClr>
              <a:buSzPct val="85000"/>
            </a:pPr>
            <a:r>
              <a:rPr lang="en-US" b="1" dirty="0" smtClean="0"/>
              <a:t>SW ROAD TAC </a:t>
            </a:r>
            <a:r>
              <a:rPr lang="en-US" b="1" dirty="0" err="1" smtClean="0"/>
              <a:t>Talkgroup</a:t>
            </a:r>
            <a:r>
              <a:rPr lang="en-US" b="1" dirty="0" smtClean="0"/>
              <a:t> designed for use by public works departments when working together on a regional response (snow/debris removal)</a:t>
            </a:r>
          </a:p>
          <a:p>
            <a:pPr marL="822960" lvl="5" indent="-274320">
              <a:buClr>
                <a:schemeClr val="accent1"/>
              </a:buClr>
              <a:buSzPct val="85000"/>
            </a:pPr>
            <a:r>
              <a:rPr lang="en-US" b="1" dirty="0" smtClean="0"/>
              <a:t>SW TRANSPORT </a:t>
            </a:r>
            <a:r>
              <a:rPr lang="en-US" b="1" dirty="0" err="1" smtClean="0"/>
              <a:t>Talkgroup</a:t>
            </a:r>
            <a:r>
              <a:rPr lang="en-US" b="1" dirty="0" smtClean="0"/>
              <a:t> designed for use by transportation agencies when working on mass transport issues (evacuations/large event transportation plans).</a:t>
            </a:r>
          </a:p>
          <a:p>
            <a:endParaRPr lang="en-US" dirty="0"/>
          </a:p>
        </p:txBody>
      </p:sp>
      <p:pic>
        <p:nvPicPr>
          <p:cNvPr id="4" name="Slide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92"/>
    </mc:Choice>
    <mc:Fallback xmlns="">
      <p:transition spd="slow" advTm="5509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4" objId="4"/>
        <p14:triggerEvt type="onClick" time="794" objId="4"/>
        <p14:stopEvt time="53505" objId="4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TRANSITION TEMPLATE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b="1" dirty="0" smtClean="0"/>
              <a:t>ECOMMs</a:t>
            </a:r>
          </a:p>
          <a:p>
            <a:pPr eaLnBrk="1" hangingPunct="1"/>
            <a:r>
              <a:rPr lang="en-US" b="1" dirty="0" smtClean="0"/>
              <a:t>Used as tactical (“ops”) channels during emergency incidents</a:t>
            </a:r>
          </a:p>
          <a:p>
            <a:pPr eaLnBrk="1" hangingPunct="1"/>
            <a:endParaRPr lang="en-US" sz="800" b="1" dirty="0" smtClean="0"/>
          </a:p>
          <a:p>
            <a:pPr eaLnBrk="1" hangingPunct="1"/>
            <a:r>
              <a:rPr lang="en-US" b="1" dirty="0" smtClean="0"/>
              <a:t>Available to all MARCS users </a:t>
            </a:r>
          </a:p>
          <a:p>
            <a:pPr lvl="1"/>
            <a:r>
              <a:rPr lang="en-US" b="1" dirty="0" smtClean="0"/>
              <a:t>Especially beneficial in interdisciplinary incidents (e.g., an incident with public health on scene)</a:t>
            </a:r>
          </a:p>
          <a:p>
            <a:pPr eaLnBrk="1" hangingPunct="1"/>
            <a:endParaRPr lang="en-US" sz="800" b="1" dirty="0" smtClean="0"/>
          </a:p>
          <a:p>
            <a:pPr eaLnBrk="1" hangingPunct="1"/>
            <a:r>
              <a:rPr lang="en-US" b="1" dirty="0" smtClean="0"/>
              <a:t>Must request an ECOMM through MARCS Help Desk (HLPDSK TG, or by phone)</a:t>
            </a:r>
          </a:p>
          <a:p>
            <a:pPr lvl="1"/>
            <a:r>
              <a:rPr lang="en-US" sz="2300" b="1" dirty="0" smtClean="0"/>
              <a:t>Reach MARCS Helpdesk 24/7 @ 1-866-OH-MARCS    (1-866-646-2727)</a:t>
            </a:r>
            <a:endParaRPr lang="en-US" b="1" dirty="0" smtClean="0"/>
          </a:p>
          <a:p>
            <a:pPr eaLnBrk="1" hangingPunct="1"/>
            <a:endParaRPr lang="en-US" sz="800" b="1" dirty="0" smtClean="0"/>
          </a:p>
          <a:p>
            <a:r>
              <a:rPr lang="en-US" b="1" dirty="0" smtClean="0"/>
              <a:t>Be prepared to give name and phone number, as well as an estimate of how long ECOMM  will be in use (hours, days, week, etc.), and authority for request (IC)  </a:t>
            </a:r>
          </a:p>
        </p:txBody>
      </p:sp>
      <p:pic>
        <p:nvPicPr>
          <p:cNvPr id="3" name="Slide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99"/>
    </mc:Choice>
    <mc:Fallback xmlns="">
      <p:transition spd="slow" advTm="6839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77" objId="3"/>
        <p14:triggerEvt type="onClick" time="977" objId="3"/>
        <p14:stopEvt time="65966" objId="3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TRANSITION TEMPLATE</a:t>
            </a:r>
            <a:endParaRPr lang="en-US" dirty="0"/>
          </a:p>
        </p:txBody>
      </p:sp>
      <p:graphicFrame>
        <p:nvGraphicFramePr>
          <p:cNvPr id="2027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69364"/>
              </p:ext>
            </p:extLst>
          </p:nvPr>
        </p:nvGraphicFramePr>
        <p:xfrm>
          <a:off x="3048000" y="1600200"/>
          <a:ext cx="3048000" cy="4632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0" name="Worksheet" r:id="rId6" imgW="1723974" imgH="7248620" progId="Excel.Sheet.12">
                  <p:embed/>
                </p:oleObj>
              </mc:Choice>
              <mc:Fallback>
                <p:oleObj name="Worksheet" r:id="rId6" imgW="1723974" imgH="7248620" progId="Excel.Shee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600200"/>
                        <a:ext cx="3048000" cy="46321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lide 3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72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3"/>
    </mc:Choice>
    <mc:Fallback xmlns="">
      <p:transition spd="slow" advTm="1333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1" objId="3"/>
        <p14:triggerEvt type="onClick" time="811" objId="3"/>
        <p14:stopEvt time="9810" objId="3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TRANSITION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Zones 16 &amp; 17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9 FIRE A &amp; 9 FIRE B 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Butler County fire interoperability zones</a:t>
            </a:r>
          </a:p>
          <a:p>
            <a:pPr marL="27432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 18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12 FIRE 1 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Clark County fire interoperability zone</a:t>
            </a:r>
          </a:p>
          <a:p>
            <a:pPr marL="27432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 19 &amp; 20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29FIRE </a:t>
            </a:r>
            <a:r>
              <a:rPr lang="en-US" b="1" dirty="0"/>
              <a:t>1</a:t>
            </a:r>
            <a:r>
              <a:rPr lang="en-US" b="1" dirty="0" smtClean="0"/>
              <a:t> &amp; 29FIRE 2   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Greene County fire interoperability zones</a:t>
            </a:r>
          </a:p>
        </p:txBody>
      </p:sp>
      <p:pic>
        <p:nvPicPr>
          <p:cNvPr id="4" name="Slide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63"/>
    </mc:Choice>
    <mc:Fallback xmlns="">
      <p:transition spd="slow" advTm="5956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0" objId="4"/>
        <p14:triggerEvt type="onClick" time="800" objId="4"/>
        <p14:stopEvt time="55789" objId="4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TRANSITION TEMPLATES – </a:t>
            </a:r>
            <a:br>
              <a:rPr lang="en-US" b="1" dirty="0" smtClean="0"/>
            </a:br>
            <a:r>
              <a:rPr lang="en-US" b="1" dirty="0" smtClean="0"/>
              <a:t>NEW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 21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55FIRE 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Miami County fire interoperability zone. </a:t>
            </a:r>
          </a:p>
          <a:p>
            <a:pPr marL="274320" lvl="3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Zone22 &amp; 23 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83 FIRE A &amp; 83 FIRE B 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b="1" dirty="0" smtClean="0"/>
              <a:t>Warren County fire interoperability zones</a:t>
            </a:r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b="1" dirty="0" smtClean="0"/>
          </a:p>
          <a:p>
            <a:pPr marL="548640" lvl="4" indent="-274320"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b="1" dirty="0" smtClean="0"/>
          </a:p>
          <a:p>
            <a:endParaRPr lang="en-US" dirty="0"/>
          </a:p>
        </p:txBody>
      </p:sp>
      <p:pic>
        <p:nvPicPr>
          <p:cNvPr id="4" name="Slide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0"/>
    </mc:Choice>
    <mc:Fallback xmlns="">
      <p:transition spd="slow" advTm="3515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81" objId="4"/>
        <p14:triggerEvt type="onClick" time="1681" objId="4"/>
        <p14:stopEvt time="31181" objId="4"/>
      </p14:showEvt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TRANSITION TEMPLATE</a:t>
            </a:r>
            <a:endParaRPr lang="en-US" dirty="0"/>
          </a:p>
        </p:txBody>
      </p:sp>
      <p:graphicFrame>
        <p:nvGraphicFramePr>
          <p:cNvPr id="2037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498718"/>
              </p:ext>
            </p:extLst>
          </p:nvPr>
        </p:nvGraphicFramePr>
        <p:xfrm>
          <a:off x="685800" y="1560631"/>
          <a:ext cx="7543800" cy="4724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24" name="Worksheet" r:id="rId6" imgW="7724719" imgH="7248620" progId="Excel.Sheet.12">
                  <p:embed/>
                </p:oleObj>
              </mc:Choice>
              <mc:Fallback>
                <p:oleObj name="Worksheet" r:id="rId6" imgW="7724719" imgH="7248620" progId="Excel.Shee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560631"/>
                        <a:ext cx="7543800" cy="47246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lide 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5"/>
    </mc:Choice>
    <mc:Fallback xmlns="">
      <p:transition spd="slow" advTm="1419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87" objId="3"/>
        <p14:triggerEvt type="onClick" time="1587" objId="3"/>
        <p14:stopEvt time="9888" objId="3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Transition Process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2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"/>
    </mc:Choice>
    <mc:Fallback xmlns="">
      <p:transition spd="slow" advTm="2048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TRANSITION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sz="2800" b="1" dirty="0" smtClean="0"/>
              <a:t>Coverage testing of new system will take place in the beginning of August 2016</a:t>
            </a:r>
            <a:endParaRPr lang="en-US" sz="2000" b="1" dirty="0" smtClean="0"/>
          </a:p>
          <a:p>
            <a:pPr lvl="0"/>
            <a:r>
              <a:rPr lang="en-US" sz="2800" b="1" dirty="0" smtClean="0"/>
              <a:t>System cut-over will be in Mid-August with entities changing over on the following plan:</a:t>
            </a:r>
            <a:endParaRPr lang="en-US" sz="2000" b="1" dirty="0" smtClean="0"/>
          </a:p>
          <a:p>
            <a:pPr lvl="1"/>
            <a:r>
              <a:rPr lang="en-US" sz="2400" b="1" dirty="0" smtClean="0"/>
              <a:t>Day 1 – All hospitals, VA, </a:t>
            </a:r>
            <a:r>
              <a:rPr lang="en-US" sz="2400" b="1" dirty="0"/>
              <a:t>UD and </a:t>
            </a:r>
            <a:r>
              <a:rPr lang="en-US" sz="2400" b="1" dirty="0" smtClean="0"/>
              <a:t>Sinclair and public work entities</a:t>
            </a:r>
            <a:endParaRPr lang="en-US" sz="1800" b="1" dirty="0" smtClean="0"/>
          </a:p>
          <a:p>
            <a:pPr lvl="1"/>
            <a:r>
              <a:rPr lang="en-US" sz="2400" b="1" dirty="0" smtClean="0"/>
              <a:t>Day 2 – Huber Heights, Englewood and Vandalia</a:t>
            </a:r>
            <a:endParaRPr lang="en-US" sz="1800" b="1" dirty="0" smtClean="0"/>
          </a:p>
          <a:p>
            <a:pPr lvl="1"/>
            <a:r>
              <a:rPr lang="en-US" sz="2400" b="1" dirty="0" smtClean="0"/>
              <a:t>Day 3 – Centerville, Kettering, Moraine and Oakwood</a:t>
            </a:r>
            <a:endParaRPr lang="en-US" sz="1800" b="1" dirty="0" smtClean="0"/>
          </a:p>
          <a:p>
            <a:pPr lvl="1"/>
            <a:r>
              <a:rPr lang="en-US" sz="2400" b="1" dirty="0" smtClean="0"/>
              <a:t>Day 4 – RDC customers including Dayton Airport</a:t>
            </a:r>
          </a:p>
          <a:p>
            <a:pPr lvl="1"/>
            <a:r>
              <a:rPr lang="en-US" sz="2400" b="1" dirty="0" smtClean="0"/>
              <a:t>Day 5 – Contingency day</a:t>
            </a:r>
            <a:endParaRPr lang="en-US" sz="1800" b="1" dirty="0" smtClean="0"/>
          </a:p>
          <a:p>
            <a:endParaRPr lang="en-US" dirty="0"/>
          </a:p>
        </p:txBody>
      </p:sp>
      <p:pic>
        <p:nvPicPr>
          <p:cNvPr id="4" name="Slide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83"/>
    </mc:Choice>
    <mc:Fallback xmlns="">
      <p:transition spd="slow" advTm="5718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36" objId="4"/>
        <p14:triggerEvt type="onClick" time="1036" objId="4"/>
        <p14:stopEvt time="54399" objId="4"/>
      </p14:showEvt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TRANSITION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7048"/>
            <a:ext cx="8839200" cy="4572000"/>
          </a:xfrm>
        </p:spPr>
        <p:txBody>
          <a:bodyPr/>
          <a:lstStyle/>
          <a:p>
            <a:pPr lvl="0"/>
            <a:r>
              <a:rPr lang="en-US" sz="2800" b="1" dirty="0" smtClean="0"/>
              <a:t>Not just “turn one on, turn the other off”</a:t>
            </a:r>
          </a:p>
          <a:p>
            <a:pPr lvl="0"/>
            <a:r>
              <a:rPr lang="en-US" sz="2800" b="1" dirty="0" smtClean="0"/>
              <a:t>Cannot reprogram hundreds of radios “instantly”</a:t>
            </a:r>
          </a:p>
          <a:p>
            <a:pPr lvl="1"/>
            <a:r>
              <a:rPr lang="en-US" sz="2300" b="1" dirty="0" smtClean="0"/>
              <a:t>All radios need to have both old and new systems by August</a:t>
            </a:r>
          </a:p>
          <a:p>
            <a:r>
              <a:rPr lang="en-US" sz="2800" b="1" dirty="0" smtClean="0"/>
              <a:t>Period of time when parts of both systems on</a:t>
            </a:r>
          </a:p>
          <a:p>
            <a:pPr lvl="0"/>
            <a:r>
              <a:rPr lang="en-US" sz="2800" b="1" dirty="0" smtClean="0"/>
              <a:t>To provide for that, MVFEA Communications Committee developed the “Transition Template”</a:t>
            </a:r>
            <a:endParaRPr lang="en-US" sz="1800" b="1" dirty="0" smtClean="0"/>
          </a:p>
          <a:p>
            <a:endParaRPr lang="en-US" dirty="0"/>
          </a:p>
        </p:txBody>
      </p:sp>
      <p:pic>
        <p:nvPicPr>
          <p:cNvPr id="4" name="Slide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70"/>
    </mc:Choice>
    <mc:Fallback xmlns="">
      <p:transition spd="slow" advTm="5457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53" objId="4"/>
        <p14:triggerEvt type="onClick" time="953" objId="4"/>
        <p14:stopEvt time="52608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Current radio systems</a:t>
            </a:r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"/>
    </mc:Choice>
    <mc:Fallback xmlns="">
      <p:transition spd="slow" advTm="2778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TRANSITION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Extensive support for radio technicians and dispatch centers during transition</a:t>
            </a:r>
          </a:p>
          <a:p>
            <a:r>
              <a:rPr lang="en-US" b="1" dirty="0" smtClean="0"/>
              <a:t>Recommend all Dispatch Centers during Transition Week:</a:t>
            </a:r>
          </a:p>
          <a:p>
            <a:pPr lvl="1"/>
            <a:r>
              <a:rPr lang="en-US" b="1" dirty="0" smtClean="0"/>
              <a:t>Monitor both systems to extent possible and notify crews who are on wrong system</a:t>
            </a:r>
          </a:p>
          <a:p>
            <a:pPr lvl="1"/>
            <a:r>
              <a:rPr lang="en-US" b="1" dirty="0" smtClean="0"/>
              <a:t>Announce during </a:t>
            </a:r>
            <a:r>
              <a:rPr lang="en-US" b="1" u="sng" dirty="0" smtClean="0"/>
              <a:t>EVERY dispatch </a:t>
            </a:r>
            <a:r>
              <a:rPr lang="en-US" b="1" dirty="0" smtClean="0"/>
              <a:t>whether assigned TG is on alphabet zone (old system) or numeric zone (new system)</a:t>
            </a:r>
          </a:p>
          <a:p>
            <a:r>
              <a:rPr lang="en-US" b="1" dirty="0" smtClean="0"/>
              <a:t>Each department needs to ensure all personnel are notified and appropriately trained</a:t>
            </a:r>
          </a:p>
        </p:txBody>
      </p:sp>
      <p:pic>
        <p:nvPicPr>
          <p:cNvPr id="4" name="Slide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74"/>
    </mc:Choice>
    <mc:Fallback xmlns="">
      <p:transition spd="slow" advTm="5297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98" objId="4"/>
        <p14:triggerEvt type="onClick" time="898" objId="4"/>
        <p14:stopEvt time="51120" objId="4"/>
      </p14:showEvt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MUTUAL AID WITH DAYTON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Dayton will now be in Zone 9</a:t>
            </a:r>
          </a:p>
          <a:p>
            <a:pPr lvl="1"/>
            <a:r>
              <a:rPr lang="en-US" b="1" dirty="0" smtClean="0"/>
              <a:t>Dayton FD Ops will be 92-99 </a:t>
            </a:r>
          </a:p>
          <a:p>
            <a:pPr lvl="1"/>
            <a:r>
              <a:rPr lang="en-US" b="1" dirty="0" smtClean="0"/>
              <a:t>Dayton Airport FD also in Zone 9</a:t>
            </a:r>
            <a:endParaRPr lang="en-US" b="1" dirty="0"/>
          </a:p>
        </p:txBody>
      </p:sp>
      <p:pic>
        <p:nvPicPr>
          <p:cNvPr id="4" name="Slide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7"/>
    </mc:Choice>
    <mc:Fallback xmlns="">
      <p:transition spd="slow" advTm="3961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93" objId="4"/>
        <p14:triggerEvt type="onClick" time="893" objId="4"/>
        <p14:stopEvt time="36428" objId="4"/>
      </p14:showEvt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Summary</a:t>
            </a:r>
            <a:endParaRPr lang="en-US" sz="48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1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"/>
    </mc:Choice>
    <mc:Fallback xmlns="">
      <p:transition spd="slow" advTm="1893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Continue to use old system now </a:t>
            </a:r>
          </a:p>
          <a:p>
            <a:r>
              <a:rPr lang="en-US" b="1" dirty="0" smtClean="0"/>
              <a:t>Use lettered zones until notified by your agency and dispatch center</a:t>
            </a:r>
          </a:p>
          <a:p>
            <a:r>
              <a:rPr lang="en-US" b="1" dirty="0" smtClean="0"/>
              <a:t>During transition week, some agencies will be on new system, some on old</a:t>
            </a:r>
          </a:p>
          <a:p>
            <a:r>
              <a:rPr lang="en-US" b="1" dirty="0" smtClean="0"/>
              <a:t>Recommend all dispatch centers make daily announcements during transition week</a:t>
            </a:r>
          </a:p>
          <a:p>
            <a:pPr lvl="1"/>
            <a:r>
              <a:rPr lang="en-US" b="1" dirty="0" smtClean="0"/>
              <a:t>Which agencies on old system; which on new</a:t>
            </a:r>
          </a:p>
          <a:p>
            <a:r>
              <a:rPr lang="en-US" b="1" dirty="0" smtClean="0"/>
              <a:t>Roll call at time of switchover</a:t>
            </a:r>
            <a:endParaRPr lang="en-US" b="1" dirty="0"/>
          </a:p>
        </p:txBody>
      </p:sp>
      <p:pic>
        <p:nvPicPr>
          <p:cNvPr id="4" name="Slide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67"/>
    </mc:Choice>
    <mc:Fallback xmlns="">
      <p:transition spd="slow" advTm="6256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90" objId="4"/>
        <p14:triggerEvt type="onClick" time="1090" objId="4"/>
        <p14:stopEvt time="58563" objId="4"/>
      </p14:showEvt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NEXT STEPS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Develop/program the final template</a:t>
            </a:r>
          </a:p>
          <a:p>
            <a:r>
              <a:rPr lang="en-US" b="1" dirty="0" smtClean="0"/>
              <a:t>Provide further training and answer questions regarding the radio systems and transition process</a:t>
            </a:r>
          </a:p>
          <a:p>
            <a:r>
              <a:rPr lang="en-US" b="1" dirty="0" smtClean="0"/>
              <a:t>Revise MVFEA Communications SOP</a:t>
            </a:r>
          </a:p>
          <a:p>
            <a:r>
              <a:rPr lang="en-US" b="1" dirty="0" smtClean="0"/>
              <a:t>Develop MARCS Radio System </a:t>
            </a:r>
            <a:r>
              <a:rPr lang="en-US" b="1" dirty="0"/>
              <a:t>Training for Montgomery County </a:t>
            </a:r>
            <a:r>
              <a:rPr lang="en-US" b="1" dirty="0" smtClean="0"/>
              <a:t>users</a:t>
            </a:r>
            <a:endParaRPr lang="en-US" b="1" dirty="0"/>
          </a:p>
        </p:txBody>
      </p:sp>
      <p:pic>
        <p:nvPicPr>
          <p:cNvPr id="4" name="Slide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5"/>
    </mc:Choice>
    <mc:Fallback xmlns="">
      <p:transition spd="slow" advTm="2903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2" objId="4"/>
        <p14:triggerEvt type="onClick" time="1002" objId="4"/>
        <p14:stopEvt time="26482" objId="4"/>
      </p14:showEvt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CONTINUING EDUCATION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b="1" dirty="0" smtClean="0"/>
              <a:t>EMS CE provided courtesy of Greater Miami Valley EMS Council</a:t>
            </a:r>
          </a:p>
          <a:p>
            <a:pPr lvl="2"/>
            <a:r>
              <a:rPr lang="en-US" b="1" dirty="0" smtClean="0"/>
              <a:t>Complete the accompanying quiz and you will automatically be issued a CE Certificate</a:t>
            </a:r>
          </a:p>
          <a:p>
            <a:pPr lvl="1"/>
            <a:r>
              <a:rPr lang="en-US" b="1" dirty="0" smtClean="0"/>
              <a:t>Fire Suppression CE provided courtesy of Miami Valley Fire/EMS Alliance</a:t>
            </a:r>
          </a:p>
          <a:p>
            <a:pPr lvl="2"/>
            <a:r>
              <a:rPr lang="en-US" b="1" dirty="0" smtClean="0"/>
              <a:t>Simply send an email stating you completed this training to: </a:t>
            </a:r>
            <a:r>
              <a:rPr lang="en-US" b="1" dirty="0" smtClean="0">
                <a:solidFill>
                  <a:srgbClr val="0070C0"/>
                </a:solidFill>
              </a:rPr>
              <a:t>vtate@mvfea.com</a:t>
            </a:r>
            <a:r>
              <a:rPr lang="en-US" b="1" dirty="0" smtClean="0"/>
              <a:t> or </a:t>
            </a:r>
            <a:r>
              <a:rPr lang="en-US" b="1" dirty="0" smtClean="0">
                <a:solidFill>
                  <a:srgbClr val="0070C0"/>
                </a:solidFill>
              </a:rPr>
              <a:t>jackiel@mvfea.com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585423"/>
      </p:ext>
    </p:extLst>
  </p:cSld>
  <p:clrMapOvr>
    <a:masterClrMapping/>
  </p:clrMapOvr>
  <p:transition advTm="23386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30480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 smtClean="0"/>
          </a:p>
          <a:p>
            <a:r>
              <a:rPr lang="en-US" dirty="0" smtClean="0"/>
              <a:t>For questions, contact Lt. David Andes, Dayton fire department, CITY OF DAYTON Radio System coordinator at 937-333-4521 or by email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David.andes@daytonohio.gov</a:t>
            </a:r>
          </a:p>
          <a:p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083955"/>
      </p:ext>
    </p:extLst>
  </p:cSld>
  <p:clrMapOvr>
    <a:masterClrMapping/>
  </p:clrMapOvr>
  <p:transition advTm="224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CURRENT RADIO SYSTEMS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Primarily use two “trunked” (i.e., computer-controlled) radio systems:</a:t>
            </a:r>
          </a:p>
          <a:p>
            <a:pPr lvl="1"/>
            <a:r>
              <a:rPr lang="en-US" sz="2400" b="1" dirty="0" smtClean="0"/>
              <a:t>City of Dayton Trunked Radio System (TRS)</a:t>
            </a:r>
          </a:p>
          <a:p>
            <a:pPr lvl="1"/>
            <a:r>
              <a:rPr lang="en-US" sz="2400" b="1" dirty="0" smtClean="0"/>
              <a:t>Montgomery County Trunked Radio System (TRS)</a:t>
            </a:r>
            <a:endParaRPr lang="en-US" sz="2400" b="1" dirty="0"/>
          </a:p>
        </p:txBody>
      </p:sp>
      <p:pic>
        <p:nvPicPr>
          <p:cNvPr id="4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6"/>
    </mc:Choice>
    <mc:Fallback xmlns="">
      <p:transition spd="slow" advTm="2887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73" objId="4"/>
        <p14:triggerEvt type="onClick" time="973" objId="4"/>
        <p14:stopEvt time="27642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057400"/>
            <a:ext cx="8839200" cy="2819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900" b="1" dirty="0" smtClean="0">
                <a:solidFill>
                  <a:schemeClr val="tx2"/>
                </a:solidFill>
              </a:rPr>
              <a:t>Current Montgomery County Fire Template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5"/>
    </mc:Choice>
    <mc:Fallback xmlns="">
      <p:transition spd="slow" advTm="917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03" objId="2"/>
        <p14:triggerEvt type="onClick" time="1303" objId="2"/>
        <p14:stopEvt time="8022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b="1" dirty="0">
                <a:solidFill>
                  <a:schemeClr val="accent3"/>
                </a:solidFill>
              </a:rPr>
              <a:t>Current Montgomery County </a:t>
            </a:r>
            <a:r>
              <a:rPr lang="en-US" sz="3600" b="1" dirty="0" smtClean="0">
                <a:solidFill>
                  <a:schemeClr val="accent3"/>
                </a:solidFill>
              </a:rPr>
              <a:t/>
            </a:r>
            <a:br>
              <a:rPr lang="en-US" sz="3600" b="1" dirty="0" smtClean="0">
                <a:solidFill>
                  <a:schemeClr val="accent3"/>
                </a:solidFill>
              </a:rPr>
            </a:br>
            <a:r>
              <a:rPr lang="en-US" sz="3600" b="1" dirty="0" smtClean="0">
                <a:solidFill>
                  <a:schemeClr val="accent3"/>
                </a:solidFill>
              </a:rPr>
              <a:t>Fire </a:t>
            </a:r>
            <a:r>
              <a:rPr lang="en-US" sz="3600" b="1" dirty="0">
                <a:solidFill>
                  <a:schemeClr val="accent3"/>
                </a:solidFill>
              </a:rPr>
              <a:t>Template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31829801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9" name="Acrobat Document" r:id="rId6" imgW="0" imgH="0" progId="AcroExch.Document.11">
                  <p:embed/>
                </p:oleObj>
              </mc:Choice>
              <mc:Fallback>
                <p:oleObj name="Acrobat Document" r:id="rId6" imgW="0" imgH="0" progId="AcroExch.Document.11">
                  <p:embed/>
                  <p:pic>
                    <p:nvPicPr>
                      <p:cNvPr id="0" name="AutoShap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" y="1527175"/>
                        <a:ext cx="8504238" cy="457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630731"/>
              </p:ext>
            </p:extLst>
          </p:nvPr>
        </p:nvGraphicFramePr>
        <p:xfrm>
          <a:off x="1143000" y="1752600"/>
          <a:ext cx="6705600" cy="3758565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DEPT ZONE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HOSPITAL ZONE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DEPT ZONE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ZONE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ZONE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ZONE 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ZONE 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ZONE 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INTEROP ZONE 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REGIONAL ZONE 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USER DEFINED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CMC*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USER DEFINED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52*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MVH*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53*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MVH 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54*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64 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104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GSH*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55*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65 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105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GVH*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56*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I-OP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KMC*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57*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I-OP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MUTUAL AID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SMC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58*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I-OP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R3 RST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SVH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59*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Operations 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I-OP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MCOEM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WPMC*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4 Alpha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5 Alpha*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6 Alpha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7 Alpha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8 Alpha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COMMON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CORONER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4 Bravo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5 Bravo*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6 Bravo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7 Bravo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8 Bravo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CALL 90+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MARCS SO57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TAC 92D A1+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4 Charlie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5 Charlie*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6 Charlie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7 Charlie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Medic 8 Charlie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TAC 91+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MARCS SELECT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TAC 94D A2+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Huber FD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Dayton FD </a:t>
                      </a:r>
                      <a:r>
                        <a:rPr lang="en-US" sz="5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Disp</a:t>
                      </a:r>
                      <a:r>
                        <a:rPr lang="en-US" sz="5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Kettering FD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Englewood FD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County RDC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TAC 92+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UHF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HEALTH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Vandalia FD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Airport FD (DOA)*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Oakwood FD Disp 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Moraine FD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County RDC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TAC 93+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REGROUP (MC)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HOSP NET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DISP CEN DAY800*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DFD MC800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Wash Twp FD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 Carrol FD Disp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RDC DAY800*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TAC 94+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REGROUP (DAY)*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FD Simplex+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FD Simplex+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FD Simplex+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FD Simplex+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FD Simplex+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FD Simplex+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FD Simplex+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FD Simplex+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FD Simplex+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FD Simplex+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</a:tr>
            </a:tbl>
          </a:graphicData>
        </a:graphic>
      </p:graphicFrame>
      <p:pic>
        <p:nvPicPr>
          <p:cNvPr id="3" name="Slide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8"/>
    </mc:Choice>
    <mc:Fallback xmlns="">
      <p:transition spd="slow" advTm="3485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92" objId="3"/>
        <p14:triggerEvt type="onClick" time="992" objId="3"/>
        <p14:stopEvt time="33188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RADIO TEMPLATE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All Zones of current Montgomery County Fire Interoperability Template have Dispatch </a:t>
            </a:r>
            <a:r>
              <a:rPr lang="en-US" b="1" dirty="0"/>
              <a:t>at the top and FD Simplex at the </a:t>
            </a:r>
            <a:r>
              <a:rPr lang="en-US" b="1" dirty="0" smtClean="0"/>
              <a:t>bottom</a:t>
            </a:r>
          </a:p>
          <a:p>
            <a:endParaRPr lang="en-US" b="1" dirty="0"/>
          </a:p>
          <a:p>
            <a:pPr lvl="1"/>
            <a:r>
              <a:rPr lang="en-US" b="1" dirty="0" smtClean="0"/>
              <a:t>Can </a:t>
            </a:r>
            <a:r>
              <a:rPr lang="en-US" b="1" dirty="0"/>
              <a:t>always find dispatch by rotating all the way up to “1” and find FD Simplex by rotating all the way down to “16”</a:t>
            </a:r>
          </a:p>
          <a:p>
            <a:endParaRPr lang="en-US" dirty="0"/>
          </a:p>
        </p:txBody>
      </p:sp>
      <p:pic>
        <p:nvPicPr>
          <p:cNvPr id="4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20207"/>
      </p:ext>
    </p:extLst>
  </p:cSld>
  <p:clrMapOvr>
    <a:masterClrMapping/>
  </p:clrMapOvr>
  <p:transition advTm="2179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4" objId="4"/>
        <p14:triggerEvt type="onClick" time="904" objId="4"/>
        <p14:stopEvt time="18103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UIDATA" val="&lt;database version=&quot;7.0&quot;&gt;&lt;object type=&quot;1&quot; unique_id=&quot;10001&quot;&gt;&lt;property id=&quot;20141&quot; value=&quot;APX RADIO TRAINING  POWERPOINT - 7-9-12&quot;/&gt;&lt;property id=&quot;20144&quot; value=&quot;1&quot;/&gt;&lt;property id=&quot;20146&quot; value=&quot;0&quot;/&gt;&lt;property id=&quot;20147&quot; value=&quot;0&quot;/&gt;&lt;property id=&quot;20148&quot; value=&quot;1&quot;/&gt;&lt;property id=&quot;20180&quot; value=&quot;1&quot;/&gt;&lt;property id=&quot;20181&quot; value=&quot;1&quot;/&gt;&lt;property id=&quot;20182&quot; value=&quot;0&quot;/&gt;&lt;property id=&quot;20183&quot; value=&quot;1&quot;/&gt;&lt;property id=&quot;20184&quot; value=&quot;7&quot;/&gt;&lt;property id=&quot;20224&quot; value=&quot;C:\Documents and Settings\jsusong\Desktop&quot;/&gt;&lt;property id=&quot;20250&quot; value=&quot;7&quot;/&gt;&lt;property id=&quot;20251&quot; value=&quot;0&quot;/&gt;&lt;property id=&quot;20259&quot; value=&quot;0&quot;/&gt;&lt;property id=&quot;20501&quot; value=&quot;C:\Documents and Settings\jsusong\Desktop\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APX RADIO TRAINING&amp;quot;&quot;/&gt;&lt;property id=&quot;20302&quot; value=&quot;1&quot;/&gt;&lt;property id=&quot;20303&quot; value=&quot;-1&quot;/&gt;&lt;property id=&quot;20307&quot; value=&quot;256&quot;/&gt;&lt;property id=&quot;20309&quot; value=&quot;-1&quot;/&gt;&lt;property id=&quot;20312&quot; value=&quot;0&quot;/&gt;&lt;/object&gt;&lt;object type=&quot;3&quot; unique_id=&quot;10005&quot;&gt;&lt;property id=&quot;20148&quot; value=&quot;5&quot;/&gt;&lt;property id=&quot;20300&quot; value=&quot;Slide 2 - &amp;quot;TRAINING AGENDA&amp;quot;&quot;/&gt;&lt;property id=&quot;20302&quot; value=&quot;1&quot;/&gt;&lt;property id=&quot;20303&quot; value=&quot;-1&quot;/&gt;&lt;property id=&quot;20307&quot; value=&quot;257&quot;/&gt;&lt;property id=&quot;20309&quot; value=&quot;-1&quot;/&gt;&lt;property id=&quot;20312&quot; value=&quot;0&quot;/&gt;&lt;/object&gt;&lt;object type=&quot;3&quot; unique_id=&quot;10006&quot;&gt;&lt;property id=&quot;20148&quot; value=&quot;5&quot;/&gt;&lt;property id=&quot;20300&quot; value=&quot;Slide 3 - &amp;quot;RADIO MODELS&amp;quot;&quot;/&gt;&lt;property id=&quot;20302&quot; value=&quot;1&quot;/&gt;&lt;property id=&quot;20303&quot; value=&quot;-1&quot;/&gt;&lt;property id=&quot;20307&quot; value=&quot;304&quot;/&gt;&lt;property id=&quot;20309&quot; value=&quot;-1&quot;/&gt;&lt;property id=&quot;20312&quot; value=&quot;0&quot;/&gt;&lt;/object&gt;&lt;object type=&quot;3&quot; unique_id=&quot;10007&quot;&gt;&lt;property id=&quot;20148&quot; value=&quot;5&quot;/&gt;&lt;property id=&quot;20300&quot; value=&quot;Slide 4 - &amp;quot;RADIO MODELS&amp;quot;&quot;/&gt;&lt;property id=&quot;20302&quot; value=&quot;1&quot;/&gt;&lt;property id=&quot;20303&quot; value=&quot;-1&quot;/&gt;&lt;property id=&quot;20307&quot; value=&quot;328&quot;/&gt;&lt;property id=&quot;20309&quot; value=&quot;-1&quot;/&gt;&lt;property id=&quot;20312&quot; value=&quot;0&quot;/&gt;&lt;/object&gt;&lt;object type=&quot;3&quot; unique_id=&quot;10008&quot;&gt;&lt;property id=&quot;20148&quot; value=&quot;5&quot;/&gt;&lt;property id=&quot;20300&quot; value=&quot;Slide 5 - &amp;quot;RADIO MODELS&amp;quot;&quot;/&gt;&lt;property id=&quot;20302&quot; value=&quot;1&quot;/&gt;&lt;property id=&quot;20303&quot; value=&quot;-1&quot;/&gt;&lt;property id=&quot;20307&quot; value=&quot;331&quot;/&gt;&lt;property id=&quot;20309&quot; value=&quot;-1&quot;/&gt;&lt;property id=&quot;20312&quot; value=&quot;0&quot;/&gt;&lt;/object&gt;&lt;object type=&quot;3&quot; unique_id=&quot;10009&quot;&gt;&lt;property id=&quot;20148&quot; value=&quot;5&quot;/&gt;&lt;property id=&quot;20300&quot; value=&quot;Slide 6 - &amp;quot;RADIO MODELS&amp;quot;&quot;/&gt;&lt;property id=&quot;20302&quot; value=&quot;1&quot;/&gt;&lt;property id=&quot;20303&quot; value=&quot;-1&quot;/&gt;&lt;property id=&quot;20307&quot; value=&quot;305&quot;/&gt;&lt;property id=&quot;20309&quot; value=&quot;-1&quot;/&gt;&lt;property id=&quot;20312&quot; value=&quot;0&quot;/&gt;&lt;/object&gt;&lt;object type=&quot;3&quot; unique_id=&quot;10010&quot;&gt;&lt;property id=&quot;20148&quot; value=&quot;5&quot;/&gt;&lt;property id=&quot;20300&quot; value=&quot;Slide 7 - &amp;quot;RADIO MODELS&amp;quot;&quot;/&gt;&lt;property id=&quot;20302&quot; value=&quot;1&quot;/&gt;&lt;property id=&quot;20303&quot; value=&quot;-1&quot;/&gt;&lt;property id=&quot;20307&quot; value=&quot;329&quot;/&gt;&lt;property id=&quot;20309&quot; value=&quot;-1&quot;/&gt;&lt;property id=&quot;20312&quot; value=&quot;0&quot;/&gt;&lt;/object&gt;&lt;object type=&quot;3&quot; unique_id=&quot;10011&quot;&gt;&lt;property id=&quot;20148&quot; value=&quot;5&quot;/&gt;&lt;property id=&quot;20300&quot; value=&quot;Slide 8 - &amp;quot;RADIO MODELS&amp;quot;&quot;/&gt;&lt;property id=&quot;20302&quot; value=&quot;1&quot;/&gt;&lt;property id=&quot;20303&quot; value=&quot;-1&quot;/&gt;&lt;property id=&quot;20307&quot; value=&quot;332&quot;/&gt;&lt;property id=&quot;20309&quot; value=&quot;-1&quot;/&gt;&lt;property id=&quot;20312&quot; value=&quot;0&quot;/&gt;&lt;/object&gt;&lt;object type=&quot;3&quot; unique_id=&quot;10012&quot;&gt;&lt;property id=&quot;20148&quot; value=&quot;5&quot;/&gt;&lt;property id=&quot;20300&quot; value=&quot;Slide 9 - &amp;quot;RADIO MODELS&amp;quot;&quot;/&gt;&lt;property id=&quot;20302&quot; value=&quot;1&quot;/&gt;&lt;property id=&quot;20303&quot; value=&quot;-1&quot;/&gt;&lt;property id=&quot;20307&quot; value=&quot;306&quot;/&gt;&lt;property id=&quot;20309&quot; value=&quot;-1&quot;/&gt;&lt;property id=&quot;20312&quot; value=&quot;0&quot;/&gt;&lt;/object&gt;&lt;object type=&quot;3&quot; unique_id=&quot;10013&quot;&gt;&lt;property id=&quot;20148&quot; value=&quot;5&quot;/&gt;&lt;property id=&quot;20300&quot; value=&quot;Slide 10 - &amp;quot;RADIO MODELS&amp;quot;&quot;/&gt;&lt;property id=&quot;20302&quot; value=&quot;1&quot;/&gt;&lt;property id=&quot;20303&quot; value=&quot;-1&quot;/&gt;&lt;property id=&quot;20307&quot; value=&quot;307&quot;/&gt;&lt;property id=&quot;20309&quot; value=&quot;-1&quot;/&gt;&lt;property id=&quot;20312&quot; value=&quot;0&quot;/&gt;&lt;/object&gt;&lt;object type=&quot;3&quot; unique_id=&quot;10014&quot;&gt;&lt;property id=&quot;20148&quot; value=&quot;5&quot;/&gt;&lt;property id=&quot;20300&quot; value=&quot;Slide 11 - &amp;quot;RADIO MODELS&amp;quot;&quot;/&gt;&lt;property id=&quot;20302&quot; value=&quot;1&quot;/&gt;&lt;property id=&quot;20303&quot; value=&quot;-1&quot;/&gt;&lt;property id=&quot;20307&quot; value=&quot;333&quot;/&gt;&lt;property id=&quot;20309&quot; value=&quot;-1&quot;/&gt;&lt;property id=&quot;20312&quot; value=&quot;0&quot;/&gt;&lt;/object&gt;&lt;object type=&quot;3&quot; unique_id=&quot;10015&quot;&gt;&lt;property id=&quot;20148&quot; value=&quot;5&quot;/&gt;&lt;property id=&quot;20300&quot; value=&quot;Slide 12 - &amp;quot;RADIO MODELS&amp;quot;&quot;/&gt;&lt;property id=&quot;20302&quot; value=&quot;1&quot;/&gt;&lt;property id=&quot;20303&quot; value=&quot;-1&quot;/&gt;&lt;property id=&quot;20307&quot; value=&quot;330&quot;/&gt;&lt;property id=&quot;20309&quot; value=&quot;-1&quot;/&gt;&lt;property id=&quot;20312&quot; value=&quot;0&quot;/&gt;&lt;/object&gt;&lt;object type=&quot;3&quot; unique_id=&quot;10016&quot;&gt;&lt;property id=&quot;20148&quot; value=&quot;5&quot;/&gt;&lt;property id=&quot;20300&quot; value=&quot;Slide 13 - &amp;quot;RADIO MODELS&amp;quot;&quot;/&gt;&lt;property id=&quot;20302&quot; value=&quot;1&quot;/&gt;&lt;property id=&quot;20303&quot; value=&quot;-1&quot;/&gt;&lt;property id=&quot;20307&quot; value=&quot;308&quot;/&gt;&lt;property id=&quot;20309&quot; value=&quot;-1&quot;/&gt;&lt;property id=&quot;20312&quot; value=&quot;0&quot;/&gt;&lt;/object&gt;&lt;object type=&quot;3&quot; unique_id=&quot;10017&quot;&gt;&lt;property id=&quot;20148&quot; value=&quot;5&quot;/&gt;&lt;property id=&quot;20300&quot; value=&quot;Slide 14 - &amp;quot;RADIO MODELS&amp;quot;&quot;/&gt;&lt;property id=&quot;20302&quot; value=&quot;1&quot;/&gt;&lt;property id=&quot;20303&quot; value=&quot;-1&quot;/&gt;&lt;property id=&quot;20307&quot; value=&quot;334&quot;/&gt;&lt;property id=&quot;20309&quot; value=&quot;-1&quot;/&gt;&lt;property id=&quot;20312&quot; value=&quot;0&quot;/&gt;&lt;/object&gt;&lt;object type=&quot;3&quot; unique_id=&quot;10018&quot;&gt;&lt;property id=&quot;20148&quot; value=&quot;5&quot;/&gt;&lt;property id=&quot;20300&quot; value=&quot;Slide 15 - &amp;quot;OPERATING RADIO&amp;quot;&quot;/&gt;&lt;property id=&quot;20302&quot; value=&quot;1&quot;/&gt;&lt;property id=&quot;20303&quot; value=&quot;-1&quot;/&gt;&lt;property id=&quot;20307&quot; value=&quot;295&quot;/&gt;&lt;property id=&quot;20309&quot; value=&quot;-1&quot;/&gt;&lt;property id=&quot;20312&quot; value=&quot;0&quot;/&gt;&lt;/object&gt;&lt;object type=&quot;3&quot; unique_id=&quot;10019&quot;&gt;&lt;property id=&quot;20148&quot; value=&quot;5&quot;/&gt;&lt;property id=&quot;20300&quot; value=&quot;Slide 16 - &amp;quot;OPERATING RADIO&amp;quot;&quot;/&gt;&lt;property id=&quot;20302&quot; value=&quot;1&quot;/&gt;&lt;property id=&quot;20303&quot; value=&quot;-1&quot;/&gt;&lt;property id=&quot;20307&quot; value=&quot;335&quot;/&gt;&lt;property id=&quot;20309&quot; value=&quot;-1&quot;/&gt;&lt;property id=&quot;20312&quot; value=&quot;0&quot;/&gt;&lt;/object&gt;&lt;object type=&quot;3&quot; unique_id=&quot;10020&quot;&gt;&lt;property id=&quot;20148&quot; value=&quot;5&quot;/&gt;&lt;property id=&quot;20300&quot; value=&quot;Slide 17 - &amp;quot;OPERATING RADIO&amp;quot;&quot;/&gt;&lt;property id=&quot;20302&quot; value=&quot;1&quot;/&gt;&lt;property id=&quot;20303&quot; value=&quot;-1&quot;/&gt;&lt;property id=&quot;20307&quot; value=&quot;296&quot;/&gt;&lt;property id=&quot;20309&quot; value=&quot;-1&quot;/&gt;&lt;property id=&quot;20312&quot; value=&quot;0&quot;/&gt;&lt;/object&gt;&lt;object type=&quot;3&quot; unique_id=&quot;10021&quot;&gt;&lt;property id=&quot;20148&quot; value=&quot;5&quot;/&gt;&lt;property id=&quot;20300&quot; value=&quot;Slide 18 - &amp;quot;OPERATING RADIO&amp;quot;&quot;/&gt;&lt;property id=&quot;20302&quot; value=&quot;1&quot;/&gt;&lt;property id=&quot;20303&quot; value=&quot;-1&quot;/&gt;&lt;property id=&quot;20307&quot; value=&quot;297&quot;/&gt;&lt;property id=&quot;20309&quot; value=&quot;-1&quot;/&gt;&lt;property id=&quot;20312&quot; value=&quot;0&quot;/&gt;&lt;/object&gt;&lt;object type=&quot;3&quot; unique_id=&quot;10022&quot;&gt;&lt;property id=&quot;20148&quot; value=&quot;5&quot;/&gt;&lt;property id=&quot;20300&quot; value=&quot;Slide 19 - &amp;quot;OPERATING RADIO&amp;quot;&quot;/&gt;&lt;property id=&quot;20302&quot; value=&quot;1&quot;/&gt;&lt;property id=&quot;20303&quot; value=&quot;-1&quot;/&gt;&lt;property id=&quot;20307&quot; value=&quot;298&quot;/&gt;&lt;property id=&quot;20309&quot; value=&quot;-1&quot;/&gt;&lt;property id=&quot;20312&quot; value=&quot;0&quot;/&gt;&lt;/object&gt;&lt;object type=&quot;3&quot; unique_id=&quot;10023&quot;&gt;&lt;property id=&quot;20148&quot; value=&quot;5&quot;/&gt;&lt;property id=&quot;20300&quot; value=&quot;Slide 20 - &amp;quot;OPERATING RADIO&amp;quot;&quot;/&gt;&lt;property id=&quot;20302&quot; value=&quot;1&quot;/&gt;&lt;property id=&quot;20303&quot; value=&quot;-1&quot;/&gt;&lt;property id=&quot;20307&quot; value=&quot;299&quot;/&gt;&lt;property id=&quot;20309&quot; value=&quot;-1&quot;/&gt;&lt;property id=&quot;20312&quot; value=&quot;0&quot;/&gt;&lt;/object&gt;&lt;object type=&quot;3&quot; unique_id=&quot;10024&quot;&gt;&lt;property id=&quot;20148&quot; value=&quot;5&quot;/&gt;&lt;property id=&quot;20300&quot; value=&quot;Slide 21 - &amp;quot;OPERATING RADIO&amp;quot;&quot;/&gt;&lt;property id=&quot;20302&quot; value=&quot;1&quot;/&gt;&lt;property id=&quot;20303&quot; value=&quot;-1&quot;/&gt;&lt;property id=&quot;20307&quot; value=&quot;303&quot;/&gt;&lt;property id=&quot;20309&quot; value=&quot;-1&quot;/&gt;&lt;property id=&quot;20312&quot; value=&quot;0&quot;/&gt;&lt;/object&gt;&lt;object type=&quot;3&quot; unique_id=&quot;10025&quot;&gt;&lt;property id=&quot;20148&quot; value=&quot;5&quot;/&gt;&lt;property id=&quot;20300&quot; value=&quot;Slide 22 - &amp;quot;OPERATING RADIO&amp;quot;&quot;/&gt;&lt;property id=&quot;20302&quot; value=&quot;1&quot;/&gt;&lt;property id=&quot;20303&quot; value=&quot;-1&quot;/&gt;&lt;property id=&quot;20307&quot; value=&quot;300&quot;/&gt;&lt;property id=&quot;20309&quot; value=&quot;-1&quot;/&gt;&lt;property id=&quot;20312&quot; value=&quot;0&quot;/&gt;&lt;/object&gt;&lt;object type=&quot;3&quot; unique_id=&quot;10026&quot;&gt;&lt;property id=&quot;20148&quot; value=&quot;5&quot;/&gt;&lt;property id=&quot;20300&quot; value=&quot;Slide 23 - &amp;quot;OPERATING RADIO&amp;quot;&quot;/&gt;&lt;property id=&quot;20302&quot; value=&quot;1&quot;/&gt;&lt;property id=&quot;20303&quot; value=&quot;-1&quot;/&gt;&lt;property id=&quot;20307&quot; value=&quot;301&quot;/&gt;&lt;property id=&quot;20309&quot; value=&quot;-1&quot;/&gt;&lt;property id=&quot;20312&quot; value=&quot;0&quot;/&gt;&lt;/object&gt;&lt;object type=&quot;3&quot; unique_id=&quot;10027&quot;&gt;&lt;property id=&quot;20148&quot; value=&quot;5&quot;/&gt;&lt;property id=&quot;20300&quot; value=&quot;Slide 24 - &amp;quot;OPERATING RADIO&amp;quot;&quot;/&gt;&lt;property id=&quot;20302&quot; value=&quot;1&quot;/&gt;&lt;property id=&quot;20303&quot; value=&quot;-1&quot;/&gt;&lt;property id=&quot;20307&quot; value=&quot;302&quot;/&gt;&lt;property id=&quot;20309&quot; value=&quot;-1&quot;/&gt;&lt;property id=&quot;20312&quot; value=&quot;0&quot;/&gt;&lt;/object&gt;&lt;object type=&quot;3&quot; unique_id=&quot;10028&quot;&gt;&lt;property id=&quot;20148&quot; value=&quot;5&quot;/&gt;&lt;property id=&quot;20300&quot; value=&quot;Slide 25 - &amp;quot;OPERATING RADIO&amp;quot;&quot;/&gt;&lt;property id=&quot;20302&quot; value=&quot;1&quot;/&gt;&lt;property id=&quot;20303&quot; value=&quot;-1&quot;/&gt;&lt;property id=&quot;20307&quot; value=&quot;324&quot;/&gt;&lt;property id=&quot;20309&quot; value=&quot;-1&quot;/&gt;&lt;property id=&quot;20312&quot; value=&quot;0&quot;/&gt;&lt;/object&gt;&lt;object type=&quot;3&quot; unique_id=&quot;10029&quot;&gt;&lt;property id=&quot;20148&quot; value=&quot;5&quot;/&gt;&lt;property id=&quot;20300&quot; value=&quot;Slide 26 - &amp;quot;RADIO SYSTEM&amp;quot;&quot;/&gt;&lt;property id=&quot;20302&quot; value=&quot;1&quot;/&gt;&lt;property id=&quot;20303&quot; value=&quot;-1&quot;/&gt;&lt;property id=&quot;20307&quot; value=&quot;318&quot;/&gt;&lt;property id=&quot;20309&quot; value=&quot;-1&quot;/&gt;&lt;property id=&quot;20312&quot; value=&quot;0&quot;/&gt;&lt;/object&gt;&lt;object type=&quot;3&quot; unique_id=&quot;10030&quot;&gt;&lt;property id=&quot;20148&quot; value=&quot;5&quot;/&gt;&lt;property id=&quot;20300&quot; value=&quot;Slide 27 - &amp;quot;RADIO SYSTEM&amp;amp;#x09;&amp;quot;&quot;/&gt;&lt;property id=&quot;20302&quot; value=&quot;1&quot;/&gt;&lt;property id=&quot;20303&quot; value=&quot;-1&quot;/&gt;&lt;property id=&quot;20307&quot; value=&quot;258&quot;/&gt;&lt;property id=&quot;20309&quot; value=&quot;-1&quot;/&gt;&lt;property id=&quot;20312&quot; value=&quot;0&quot;/&gt;&lt;/object&gt;&lt;object type=&quot;3&quot; unique_id=&quot;10031&quot;&gt;&lt;property id=&quot;20148&quot; value=&quot;5&quot;/&gt;&lt;property id=&quot;20300&quot; value=&quot;Slide 28 - &amp;quot;RADIO SYSTEM&amp;quot;&quot;/&gt;&lt;property id=&quot;20302&quot; value=&quot;1&quot;/&gt;&lt;property id=&quot;20303&quot; value=&quot;-1&quot;/&gt;&lt;property id=&quot;20307&quot; value=&quot;259&quot;/&gt;&lt;property id=&quot;20309&quot; value=&quot;-1&quot;/&gt;&lt;property id=&quot;20312&quot; value=&quot;0&quot;/&gt;&lt;/object&gt;&lt;object type=&quot;3&quot; unique_id=&quot;10032&quot;&gt;&lt;property id=&quot;20148&quot; value=&quot;5&quot;/&gt;&lt;property id=&quot;20300&quot; value=&quot;Slide 29 - &amp;quot;RADIO SYSTEM&amp;quot;&quot;/&gt;&lt;property id=&quot;20302&quot; value=&quot;1&quot;/&gt;&lt;property id=&quot;20303&quot; value=&quot;-1&quot;/&gt;&lt;property id=&quot;20307&quot; value=&quot;260&quot;/&gt;&lt;property id=&quot;20309&quot; value=&quot;-1&quot;/&gt;&lt;property id=&quot;20312&quot; value=&quot;0&quot;/&gt;&lt;/object&gt;&lt;object type=&quot;3&quot; unique_id=&quot;10033&quot;&gt;&lt;property id=&quot;20148&quot; value=&quot;5&quot;/&gt;&lt;property id=&quot;20300&quot; value=&quot;Slide 30 - &amp;quot;RADIO SYSTEM&amp;quot;&quot;/&gt;&lt;property id=&quot;20302&quot; value=&quot;1&quot;/&gt;&lt;property id=&quot;20303&quot; value=&quot;-1&quot;/&gt;&lt;property id=&quot;20307&quot; value=&quot;261&quot;/&gt;&lt;property id=&quot;20309&quot; value=&quot;-1&quot;/&gt;&lt;property id=&quot;20312&quot; value=&quot;0&quot;/&gt;&lt;/object&gt;&lt;object type=&quot;3&quot; unique_id=&quot;10034&quot;&gt;&lt;property id=&quot;20148&quot; value=&quot;5&quot;/&gt;&lt;property id=&quot;20300&quot; value=&quot;Slide 31 - &amp;quot;RADIO SYSTEM&amp;quot;&quot;/&gt;&lt;property id=&quot;20302&quot; value=&quot;1&quot;/&gt;&lt;property id=&quot;20303&quot; value=&quot;-1&quot;/&gt;&lt;property id=&quot;20307&quot; value=&quot;262&quot;/&gt;&lt;property id=&quot;20309&quot; value=&quot;-1&quot;/&gt;&lt;property id=&quot;20312&quot; value=&quot;0&quot;/&gt;&lt;/object&gt;&lt;object type=&quot;3&quot; unique_id=&quot;10035&quot;&gt;&lt;property id=&quot;20148&quot; value=&quot;5&quot;/&gt;&lt;property id=&quot;20300&quot; value=&quot;Slide 32 - &amp;quot;RADIO SYSTEM&amp;quot;&quot;/&gt;&lt;property id=&quot;20302&quot; value=&quot;1&quot;/&gt;&lt;property id=&quot;20303&quot; value=&quot;-1&quot;/&gt;&lt;property id=&quot;20307&quot; value=&quot;263&quot;/&gt;&lt;property id=&quot;20309&quot; value=&quot;-1&quot;/&gt;&lt;property id=&quot;20312&quot; value=&quot;0&quot;/&gt;&lt;/object&gt;&lt;object type=&quot;3&quot; unique_id=&quot;10036&quot;&gt;&lt;property id=&quot;20148&quot; value=&quot;5&quot;/&gt;&lt;property id=&quot;20300&quot; value=&quot;Slide 33 - &amp;quot;RADIO SYSTEM&amp;quot;&quot;/&gt;&lt;property id=&quot;20302&quot; value=&quot;1&quot;/&gt;&lt;property id=&quot;20303&quot; value=&quot;-1&quot;/&gt;&lt;property id=&quot;20307&quot; value=&quot;264&quot;/&gt;&lt;property id=&quot;20309&quot; value=&quot;-1&quot;/&gt;&lt;property id=&quot;20312&quot; value=&quot;0&quot;/&gt;&lt;/object&gt;&lt;object type=&quot;3&quot; unique_id=&quot;10037&quot;&gt;&lt;property id=&quot;20148&quot; value=&quot;5&quot;/&gt;&lt;property id=&quot;20300&quot; value=&quot;Slide 34 - &amp;quot;RADIO TEMPLATE&amp;quot;&quot;/&gt;&lt;property id=&quot;20302&quot; value=&quot;1&quot;/&gt;&lt;property id=&quot;20303&quot; value=&quot;-1&quot;/&gt;&lt;property id=&quot;20307&quot; value=&quot;317&quot;/&gt;&lt;property id=&quot;20309&quot; value=&quot;-1&quot;/&gt;&lt;property id=&quot;20312&quot; value=&quot;0&quot;/&gt;&lt;/object&gt;&lt;object type=&quot;3&quot; unique_id=&quot;10038&quot;&gt;&lt;property id=&quot;20148&quot; value=&quot;5&quot;/&gt;&lt;property id=&quot;20300&quot; value=&quot;Slide 35 - &amp;quot;RADIO TEMPLATE&amp;quot;&quot;/&gt;&lt;property id=&quot;20302&quot; value=&quot;1&quot;/&gt;&lt;property id=&quot;20303&quot; value=&quot;-1&quot;/&gt;&lt;property id=&quot;20307&quot; value=&quot;267&quot;/&gt;&lt;property id=&quot;20309&quot; value=&quot;-1&quot;/&gt;&lt;property id=&quot;20312&quot; value=&quot;0&quot;/&gt;&lt;/object&gt;&lt;object type=&quot;3&quot; unique_id=&quot;10039&quot;&gt;&lt;property id=&quot;20148&quot; value=&quot;5&quot;/&gt;&lt;property id=&quot;20300&quot; value=&quot;Slide 36 - &amp;quot;RADIO TEMPLATE&amp;quot;&quot;/&gt;&lt;property id=&quot;20302&quot; value=&quot;1&quot;/&gt;&lt;property id=&quot;20303&quot; value=&quot;-1&quot;/&gt;&lt;property id=&quot;20307&quot; value=&quot;273&quot;/&gt;&lt;property id=&quot;20309&quot; value=&quot;-1&quot;/&gt;&lt;property id=&quot;20312&quot; value=&quot;0&quot;/&gt;&lt;/object&gt;&lt;object type=&quot;3&quot; unique_id=&quot;10040&quot;&gt;&lt;property id=&quot;20148&quot; value=&quot;5&quot;/&gt;&lt;property id=&quot;20300&quot; value=&quot;Slide 37 - &amp;quot;RADIO TEMPLATE&amp;quot;&quot;/&gt;&lt;property id=&quot;20302&quot; value=&quot;1&quot;/&gt;&lt;property id=&quot;20303&quot; value=&quot;-1&quot;/&gt;&lt;property id=&quot;20307&quot; value=&quot;274&quot;/&gt;&lt;property id=&quot;20309&quot; value=&quot;-1&quot;/&gt;&lt;property id=&quot;20312&quot; value=&quot;0&quot;/&gt;&lt;/object&gt;&lt;object type=&quot;3&quot; unique_id=&quot;10041&quot;&gt;&lt;property id=&quot;20148&quot; value=&quot;5&quot;/&gt;&lt;property id=&quot;20300&quot; value=&quot;Slide 38 - &amp;quot;RADIO TEMPLATE&amp;quot;&quot;/&gt;&lt;property id=&quot;20302&quot; value=&quot;1&quot;/&gt;&lt;property id=&quot;20303&quot; value=&quot;-1&quot;/&gt;&lt;property id=&quot;20307&quot; value=&quot;275&quot;/&gt;&lt;property id=&quot;20309&quot; value=&quot;-1&quot;/&gt;&lt;property id=&quot;20312&quot; value=&quot;0&quot;/&gt;&lt;/object&gt;&lt;object type=&quot;3&quot; unique_id=&quot;10042&quot;&gt;&lt;property id=&quot;20148&quot; value=&quot;5&quot;/&gt;&lt;property id=&quot;20300&quot; value=&quot;Slide 39 - &amp;quot;RADIO TEMPLATE&amp;quot;&quot;/&gt;&lt;property id=&quot;20302&quot; value=&quot;1&quot;/&gt;&lt;property id=&quot;20303&quot; value=&quot;-1&quot;/&gt;&lt;property id=&quot;20307&quot; value=&quot;276&quot;/&gt;&lt;property id=&quot;20309&quot; value=&quot;-1&quot;/&gt;&lt;property id=&quot;20312&quot; value=&quot;0&quot;/&gt;&lt;/object&gt;&lt;object type=&quot;3&quot; unique_id=&quot;10043&quot;&gt;&lt;property id=&quot;20148&quot; value=&quot;5&quot;/&gt;&lt;property id=&quot;20300&quot; value=&quot;Slide 40 - &amp;quot;RADIO TEMPLATE&amp;quot;&quot;/&gt;&lt;property id=&quot;20302&quot; value=&quot;1&quot;/&gt;&lt;property id=&quot;20303&quot; value=&quot;-1&quot;/&gt;&lt;property id=&quot;20307&quot; value=&quot;277&quot;/&gt;&lt;property id=&quot;20309&quot; value=&quot;-1&quot;/&gt;&lt;property id=&quot;20312&quot; value=&quot;0&quot;/&gt;&lt;/object&gt;&lt;object type=&quot;3&quot; unique_id=&quot;10044&quot;&gt;&lt;property id=&quot;20148&quot; value=&quot;5&quot;/&gt;&lt;property id=&quot;20300&quot; value=&quot;Slide 41 - &amp;quot;RADIO TEMPLATE&amp;quot;&quot;/&gt;&lt;property id=&quot;20302&quot; value=&quot;1&quot;/&gt;&lt;property id=&quot;20303&quot; value=&quot;-1&quot;/&gt;&lt;property id=&quot;20307&quot; value=&quot;278&quot;/&gt;&lt;property id=&quot;20309&quot; value=&quot;-1&quot;/&gt;&lt;property id=&quot;20312&quot; value=&quot;0&quot;/&gt;&lt;/object&gt;&lt;object type=&quot;3&quot; unique_id=&quot;10045&quot;&gt;&lt;property id=&quot;20148&quot; value=&quot;5&quot;/&gt;&lt;property id=&quot;20300&quot; value=&quot;Slide 42 - &amp;quot;RADIO TEMPLATE&amp;quot;&quot;/&gt;&lt;property id=&quot;20302&quot; value=&quot;1&quot;/&gt;&lt;property id=&quot;20303&quot; value=&quot;-1&quot;/&gt;&lt;property id=&quot;20307&quot; value=&quot;279&quot;/&gt;&lt;property id=&quot;20309&quot; value=&quot;-1&quot;/&gt;&lt;property id=&quot;20312&quot; value=&quot;0&quot;/&gt;&lt;/object&gt;&lt;object type=&quot;3&quot; unique_id=&quot;10046&quot;&gt;&lt;property id=&quot;20148&quot; value=&quot;5&quot;/&gt;&lt;property id=&quot;20300&quot; value=&quot;Slide 43 - &amp;quot;RADIO FEATURES&amp;quot;&quot;/&gt;&lt;property id=&quot;20302&quot; value=&quot;1&quot;/&gt;&lt;property id=&quot;20303&quot; value=&quot;-1&quot;/&gt;&lt;property id=&quot;20307&quot; value=&quot;320&quot;/&gt;&lt;property id=&quot;20309&quot; value=&quot;-1&quot;/&gt;&lt;property id=&quot;20312&quot; value=&quot;0&quot;/&gt;&lt;/object&gt;&lt;object type=&quot;3&quot; unique_id=&quot;10047&quot;&gt;&lt;property id=&quot;20148&quot; value=&quot;5&quot;/&gt;&lt;property id=&quot;20300&quot; value=&quot;Slide 44 - &amp;quot;RADIO FEATURES&amp;quot;&quot;/&gt;&lt;property id=&quot;20302&quot; value=&quot;1&quot;/&gt;&lt;property id=&quot;20303&quot; value=&quot;-1&quot;/&gt;&lt;property id=&quot;20307&quot; value=&quot;280&quot;/&gt;&lt;property id=&quot;20309&quot; value=&quot;-1&quot;/&gt;&lt;property id=&quot;20312&quot; value=&quot;0&quot;/&gt;&lt;/object&gt;&lt;object type=&quot;3&quot; unique_id=&quot;10048&quot;&gt;&lt;property id=&quot;20148&quot; value=&quot;5&quot;/&gt;&lt;property id=&quot;20300&quot; value=&quot;Slide 45 - &amp;quot;RADIO FEATURES&amp;quot;&quot;/&gt;&lt;property id=&quot;20302&quot; value=&quot;1&quot;/&gt;&lt;property id=&quot;20303&quot; value=&quot;-1&quot;/&gt;&lt;property id=&quot;20307&quot; value=&quot;281&quot;/&gt;&lt;property id=&quot;20309&quot; value=&quot;-1&quot;/&gt;&lt;property id=&quot;20312&quot; value=&quot;0&quot;/&gt;&lt;/object&gt;&lt;object type=&quot;3&quot; unique_id=&quot;10049&quot;&gt;&lt;property id=&quot;20148&quot; value=&quot;5&quot;/&gt;&lt;property id=&quot;20300&quot; value=&quot;Slide 46 - &amp;quot;RADIO FEATURES&amp;quot;&quot;/&gt;&lt;property id=&quot;20302&quot; value=&quot;1&quot;/&gt;&lt;property id=&quot;20303&quot; value=&quot;-1&quot;/&gt;&lt;property id=&quot;20307&quot; value=&quot;282&quot;/&gt;&lt;property id=&quot;20309&quot; value=&quot;-1&quot;/&gt;&lt;property id=&quot;20312&quot; value=&quot;0&quot;/&gt;&lt;/object&gt;&lt;object type=&quot;3&quot; unique_id=&quot;10050&quot;&gt;&lt;property id=&quot;20148&quot; value=&quot;5&quot;/&gt;&lt;property id=&quot;20300&quot; value=&quot;Slide 47 - &amp;quot;RADIO FEATURES&amp;quot;&quot;/&gt;&lt;property id=&quot;20302&quot; value=&quot;1&quot;/&gt;&lt;property id=&quot;20303&quot; value=&quot;-1&quot;/&gt;&lt;property id=&quot;20307&quot; value=&quot;285&quot;/&gt;&lt;property id=&quot;20309&quot; value=&quot;-1&quot;/&gt;&lt;property id=&quot;20312&quot; value=&quot;0&quot;/&gt;&lt;/object&gt;&lt;object type=&quot;3&quot; unique_id=&quot;10051&quot;&gt;&lt;property id=&quot;20148&quot; value=&quot;5&quot;/&gt;&lt;property id=&quot;20300&quot; value=&quot;Slide 48 - &amp;quot;RADIO FEATURES&amp;quot;&quot;/&gt;&lt;property id=&quot;20302&quot; value=&quot;1&quot;/&gt;&lt;property id=&quot;20303&quot; value=&quot;-1&quot;/&gt;&lt;property id=&quot;20307&quot; value=&quot;284&quot;/&gt;&lt;property id=&quot;20309&quot; value=&quot;-1&quot;/&gt;&lt;property id=&quot;20312&quot; value=&quot;0&quot;/&gt;&lt;/object&gt;&lt;object type=&quot;3&quot; unique_id=&quot;10052&quot;&gt;&lt;property id=&quot;20148&quot; value=&quot;5&quot;/&gt;&lt;property id=&quot;20300&quot; value=&quot;Slide 49 - &amp;quot;RADIO FEATURES&amp;quot;&quot;/&gt;&lt;property id=&quot;20302&quot; value=&quot;1&quot;/&gt;&lt;property id=&quot;20303&quot; value=&quot;-1&quot;/&gt;&lt;property id=&quot;20307&quot; value=&quot;283&quot;/&gt;&lt;property id=&quot;20309&quot; value=&quot;-1&quot;/&gt;&lt;property id=&quot;20312&quot; value=&quot;0&quot;/&gt;&lt;/object&gt;&lt;object type=&quot;3&quot; unique_id=&quot;10053&quot;&gt;&lt;property id=&quot;20148&quot; value=&quot;5&quot;/&gt;&lt;property id=&quot;20300&quot; value=&quot;Slide 50 - &amp;quot;RADIO FEATURES&amp;quot;&quot;/&gt;&lt;property id=&quot;20302&quot; value=&quot;1&quot;/&gt;&lt;property id=&quot;20303&quot; value=&quot;-1&quot;/&gt;&lt;property id=&quot;20307&quot; value=&quot;286&quot;/&gt;&lt;property id=&quot;20309&quot; value=&quot;-1&quot;/&gt;&lt;property id=&quot;20312&quot; value=&quot;0&quot;/&gt;&lt;/object&gt;&lt;object type=&quot;3&quot; unique_id=&quot;10054&quot;&gt;&lt;property id=&quot;20148&quot; value=&quot;5&quot;/&gt;&lt;property id=&quot;20300&quot; value=&quot;Slide 51 - &amp;quot;RADIO FEATURES&amp;quot;&quot;/&gt;&lt;property id=&quot;20302&quot; value=&quot;1&quot;/&gt;&lt;property id=&quot;20303&quot; value=&quot;-1&quot;/&gt;&lt;property id=&quot;20307&quot; value=&quot;325&quot;/&gt;&lt;property id=&quot;20309&quot; value=&quot;-1&quot;/&gt;&lt;property id=&quot;20312&quot; value=&quot;0&quot;/&gt;&lt;/object&gt;&lt;object type=&quot;3&quot; unique_id=&quot;10055&quot;&gt;&lt;property id=&quot;20148&quot; value=&quot;5&quot;/&gt;&lt;property id=&quot;20300&quot; value=&quot;Slide 52 - &amp;quot;RADIO FEATURES&amp;quot;&quot;/&gt;&lt;property id=&quot;20302&quot; value=&quot;1&quot;/&gt;&lt;property id=&quot;20303&quot; value=&quot;-1&quot;/&gt;&lt;property id=&quot;20307&quot; value=&quot;309&quot;/&gt;&lt;property id=&quot;20309&quot; value=&quot;-1&quot;/&gt;&lt;property id=&quot;20312&quot; value=&quot;0&quot;/&gt;&lt;/object&gt;&lt;object type=&quot;3&quot; unique_id=&quot;10056&quot;&gt;&lt;property id=&quot;20148&quot; value=&quot;5&quot;/&gt;&lt;property id=&quot;20300&quot; value=&quot;Slide 53 - &amp;quot;RADIO FEATURES&amp;quot;&quot;/&gt;&lt;property id=&quot;20302&quot; value=&quot;1&quot;/&gt;&lt;property id=&quot;20303&quot; value=&quot;-1&quot;/&gt;&lt;property id=&quot;20307&quot; value=&quot;310&quot;/&gt;&lt;property id=&quot;20309&quot; value=&quot;-1&quot;/&gt;&lt;property id=&quot;20312&quot; value=&quot;0&quot;/&gt;&lt;/object&gt;&lt;object type=&quot;3&quot; unique_id=&quot;10057&quot;&gt;&lt;property id=&quot;20148&quot; value=&quot;5&quot;/&gt;&lt;property id=&quot;20300&quot; value=&quot;Slide 54 - &amp;quot;RADIO FEATURES&amp;quot;&quot;/&gt;&lt;property id=&quot;20302&quot; value=&quot;1&quot;/&gt;&lt;property id=&quot;20303&quot; value=&quot;-1&quot;/&gt;&lt;property id=&quot;20307&quot; value=&quot;311&quot;/&gt;&lt;property id=&quot;20309&quot; value=&quot;-1&quot;/&gt;&lt;property id=&quot;20312&quot; value=&quot;0&quot;/&gt;&lt;/object&gt;&lt;object type=&quot;3&quot; unique_id=&quot;10058&quot;&gt;&lt;property id=&quot;20148&quot; value=&quot;5&quot;/&gt;&lt;property id=&quot;20300&quot; value=&quot;Slide 55 - &amp;quot;RADIO FEATURES&amp;quot;&quot;/&gt;&lt;property id=&quot;20302&quot; value=&quot;1&quot;/&gt;&lt;property id=&quot;20303&quot; value=&quot;-1&quot;/&gt;&lt;property id=&quot;20307&quot; value=&quot;312&quot;/&gt;&lt;property id=&quot;20309&quot; value=&quot;-1&quot;/&gt;&lt;property id=&quot;20312&quot; value=&quot;0&quot;/&gt;&lt;/object&gt;&lt;object type=&quot;3&quot; unique_id=&quot;10059&quot;&gt;&lt;property id=&quot;20148&quot; value=&quot;5&quot;/&gt;&lt;property id=&quot;20300&quot; value=&quot;Slide 56 - &amp;quot;RADIO FEATURES&amp;quot;&quot;/&gt;&lt;property id=&quot;20302&quot; value=&quot;1&quot;/&gt;&lt;property id=&quot;20303&quot; value=&quot;-1&quot;/&gt;&lt;property id=&quot;20307&quot; value=&quot;287&quot;/&gt;&lt;property id=&quot;20309&quot; value=&quot;-1&quot;/&gt;&lt;property id=&quot;20312&quot; value=&quot;0&quot;/&gt;&lt;/object&gt;&lt;object type=&quot;3&quot; unique_id=&quot;10060&quot;&gt;&lt;property id=&quot;20148&quot; value=&quot;5&quot;/&gt;&lt;property id=&quot;20300&quot; value=&quot;Slide 57 - &amp;quot;RADIO FEATURES&amp;quot;&quot;/&gt;&lt;property id=&quot;20302&quot; value=&quot;1&quot;/&gt;&lt;property id=&quot;20303&quot; value=&quot;-1&quot;/&gt;&lt;property id=&quot;20307&quot; value=&quot;289&quot;/&gt;&lt;property id=&quot;20309&quot; value=&quot;-1&quot;/&gt;&lt;property id=&quot;20312&quot; value=&quot;0&quot;/&gt;&lt;/object&gt;&lt;object type=&quot;3&quot; unique_id=&quot;10061&quot;&gt;&lt;property id=&quot;20148&quot; value=&quot;5&quot;/&gt;&lt;property id=&quot;20300&quot; value=&quot;Slide 58 - &amp;quot;RADIO FEATURES&amp;quot;&quot;/&gt;&lt;property id=&quot;20302&quot; value=&quot;1&quot;/&gt;&lt;property id=&quot;20303&quot; value=&quot;-1&quot;/&gt;&lt;property id=&quot;20307&quot; value=&quot;292&quot;/&gt;&lt;property id=&quot;20309&quot; value=&quot;-1&quot;/&gt;&lt;property id=&quot;20312&quot; value=&quot;0&quot;/&gt;&lt;/object&gt;&lt;object type=&quot;3&quot; unique_id=&quot;10062&quot;&gt;&lt;property id=&quot;20148&quot; value=&quot;5&quot;/&gt;&lt;property id=&quot;20300&quot; value=&quot;Slide 59 - &amp;quot;RADIO FEATURES&amp;quot;&quot;/&gt;&lt;property id=&quot;20302&quot; value=&quot;1&quot;/&gt;&lt;property id=&quot;20303&quot; value=&quot;-1&quot;/&gt;&lt;property id=&quot;20307&quot; value=&quot;290&quot;/&gt;&lt;property id=&quot;20309&quot; value=&quot;-1&quot;/&gt;&lt;property id=&quot;20312&quot; value=&quot;0&quot;/&gt;&lt;/object&gt;&lt;object type=&quot;3&quot; unique_id=&quot;10063&quot;&gt;&lt;property id=&quot;20148&quot; value=&quot;5&quot;/&gt;&lt;property id=&quot;20300&quot; value=&quot;Slide 60 - &amp;quot;RADIO FEATURES&amp;quot;&quot;/&gt;&lt;property id=&quot;20302&quot; value=&quot;1&quot;/&gt;&lt;property id=&quot;20303&quot; value=&quot;-1&quot;/&gt;&lt;property id=&quot;20307&quot; value=&quot;291&quot;/&gt;&lt;property id=&quot;20309&quot; value=&quot;-1&quot;/&gt;&lt;property id=&quot;20312&quot; value=&quot;0&quot;/&gt;&lt;/object&gt;&lt;object type=&quot;3&quot; unique_id=&quot;10064&quot;&gt;&lt;property id=&quot;20148&quot; value=&quot;5&quot;/&gt;&lt;property id=&quot;20300&quot; value=&quot;Slide 61 - &amp;quot;RADIO FEATURES&amp;quot;&quot;/&gt;&lt;property id=&quot;20302&quot; value=&quot;1&quot;/&gt;&lt;property id=&quot;20303&quot; value=&quot;-1&quot;/&gt;&lt;property id=&quot;20307&quot; value=&quot;293&quot;/&gt;&lt;property id=&quot;20309&quot; value=&quot;-1&quot;/&gt;&lt;property id=&quot;20312&quot; value=&quot;0&quot;/&gt;&lt;/object&gt;&lt;object type=&quot;3&quot; unique_id=&quot;10065&quot;&gt;&lt;property id=&quot;20148&quot; value=&quot;5&quot;/&gt;&lt;property id=&quot;20300&quot; value=&quot;Slide 62 - &amp;quot;RADIO FEATURES&amp;quot;&quot;/&gt;&lt;property id=&quot;20302&quot; value=&quot;1&quot;/&gt;&lt;property id=&quot;20303&quot; value=&quot;-1&quot;/&gt;&lt;property id=&quot;20307&quot; value=&quot;268&quot;/&gt;&lt;property id=&quot;20309&quot; value=&quot;-1&quot;/&gt;&lt;property id=&quot;20312&quot; value=&quot;0&quot;/&gt;&lt;/object&gt;&lt;object type=&quot;3&quot; unique_id=&quot;10066&quot;&gt;&lt;property id=&quot;20148&quot; value=&quot;5&quot;/&gt;&lt;property id=&quot;20300&quot; value=&quot;Slide 63 - &amp;quot;RADIO FEATURES&amp;quot;&quot;/&gt;&lt;property id=&quot;20302&quot; value=&quot;1&quot;/&gt;&lt;property id=&quot;20303&quot; value=&quot;-1&quot;/&gt;&lt;property id=&quot;20307&quot; value=&quot;294&quot;/&gt;&lt;property id=&quot;20309&quot; value=&quot;-1&quot;/&gt;&lt;property id=&quot;20312&quot; value=&quot;0&quot;/&gt;&lt;/object&gt;&lt;object type=&quot;3&quot; unique_id=&quot;10067&quot;&gt;&lt;property id=&quot;20148&quot; value=&quot;5&quot;/&gt;&lt;property id=&quot;20300&quot; value=&quot;Slide 64 - &amp;quot;RADIO FEATURES&amp;quot;&quot;/&gt;&lt;property id=&quot;20302&quot; value=&quot;1&quot;/&gt;&lt;property id=&quot;20303&quot; value=&quot;-1&quot;/&gt;&lt;property id=&quot;20307&quot; value=&quot;313&quot;/&gt;&lt;property id=&quot;20309&quot; value=&quot;-1&quot;/&gt;&lt;property id=&quot;20312&quot; value=&quot;0&quot;/&gt;&lt;/object&gt;&lt;object type=&quot;3&quot; unique_id=&quot;10068&quot;&gt;&lt;property id=&quot;20148&quot; value=&quot;5&quot;/&gt;&lt;property id=&quot;20300&quot; value=&quot;Slide 65 - &amp;quot;RADIO FEATURES&amp;quot;&quot;/&gt;&lt;property id=&quot;20302&quot; value=&quot;1&quot;/&gt;&lt;property id=&quot;20303&quot; value=&quot;-1&quot;/&gt;&lt;property id=&quot;20307&quot; value=&quot;314&quot;/&gt;&lt;property id=&quot;20309&quot; value=&quot;-1&quot;/&gt;&lt;property id=&quot;20312&quot; value=&quot;0&quot;/&gt;&lt;/object&gt;&lt;object type=&quot;3&quot; unique_id=&quot;10069&quot;&gt;&lt;property id=&quot;20148&quot; value=&quot;5&quot;/&gt;&lt;property id=&quot;20300&quot; value=&quot;Slide 66 - &amp;quot;RADIO FEATURES&amp;quot;&quot;/&gt;&lt;property id=&quot;20302&quot; value=&quot;1&quot;/&gt;&lt;property id=&quot;20303&quot; value=&quot;-1&quot;/&gt;&lt;property id=&quot;20307&quot; value=&quot;315&quot;/&gt;&lt;property id=&quot;20309&quot; value=&quot;-1&quot;/&gt;&lt;property id=&quot;20312&quot; value=&quot;0&quot;/&gt;&lt;/object&gt;&lt;object type=&quot;3&quot; unique_id=&quot;10070&quot;&gt;&lt;property id=&quot;20148&quot; value=&quot;5&quot;/&gt;&lt;property id=&quot;20300&quot; value=&quot;Slide 67 - &amp;quot;ACCESSORIES&amp;quot;&quot;/&gt;&lt;property id=&quot;20302&quot; value=&quot;1&quot;/&gt;&lt;property id=&quot;20303&quot; value=&quot;-1&quot;/&gt;&lt;property id=&quot;20307&quot; value=&quot;321&quot;/&gt;&lt;property id=&quot;20309&quot; value=&quot;-1&quot;/&gt;&lt;property id=&quot;20312&quot; value=&quot;0&quot;/&gt;&lt;/object&gt;&lt;object type=&quot;3&quot; unique_id=&quot;10071&quot;&gt;&lt;property id=&quot;20148&quot; value=&quot;5&quot;/&gt;&lt;property id=&quot;20300&quot; value=&quot;Slide 68 - &amp;quot;ACCESSORIES&amp;quot;&quot;/&gt;&lt;property id=&quot;20302&quot; value=&quot;1&quot;/&gt;&lt;property id=&quot;20303&quot; value=&quot;-1&quot;/&gt;&lt;property id=&quot;20307&quot; value=&quot;269&quot;/&gt;&lt;property id=&quot;20309&quot; value=&quot;-1&quot;/&gt;&lt;property id=&quot;20312&quot; value=&quot;0&quot;/&gt;&lt;/object&gt;&lt;object type=&quot;3&quot; unique_id=&quot;10072&quot;&gt;&lt;property id=&quot;20148&quot; value=&quot;5&quot;/&gt;&lt;property id=&quot;20300&quot; value=&quot;Slide 69 - &amp;quot;ACCESSORIES&amp;quot;&quot;/&gt;&lt;property id=&quot;20302&quot; value=&quot;1&quot;/&gt;&lt;property id=&quot;20303&quot; value=&quot;-1&quot;/&gt;&lt;property id=&quot;20307&quot; value=&quot;336&quot;/&gt;&lt;property id=&quot;20309&quot; value=&quot;-1&quot;/&gt;&lt;property id=&quot;20312&quot; value=&quot;0&quot;/&gt;&lt;/object&gt;&lt;object type=&quot;3&quot; unique_id=&quot;10073&quot;&gt;&lt;property id=&quot;20148&quot; value=&quot;5&quot;/&gt;&lt;property id=&quot;20300&quot; value=&quot;Slide 70 - &amp;quot;ACCESSORIES&amp;quot;&quot;/&gt;&lt;property id=&quot;20302&quot; value=&quot;1&quot;/&gt;&lt;property id=&quot;20303&quot; value=&quot;-1&quot;/&gt;&lt;property id=&quot;20307&quot; value=&quot;316&quot;/&gt;&lt;property id=&quot;20309&quot; value=&quot;-1&quot;/&gt;&lt;property id=&quot;20312&quot; value=&quot;0&quot;/&gt;&lt;/object&gt;&lt;object type=&quot;3&quot; unique_id=&quot;10074&quot;&gt;&lt;property id=&quot;20148&quot; value=&quot;5&quot;/&gt;&lt;property id=&quot;20300&quot; value=&quot;Slide 71 - &amp;quot;ACCESSORIES&amp;quot;&quot;/&gt;&lt;property id=&quot;20302&quot; value=&quot;1&quot;/&gt;&lt;property id=&quot;20303&quot; value=&quot;-1&quot;/&gt;&lt;property id=&quot;20307&quot; value=&quot;322&quot;/&gt;&lt;property id=&quot;20309&quot; value=&quot;-1&quot;/&gt;&lt;property id=&quot;20312&quot; value=&quot;0&quot;/&gt;&lt;/object&gt;&lt;object type=&quot;3&quot; unique_id=&quot;10075&quot;&gt;&lt;property id=&quot;20148&quot; value=&quot;5&quot;/&gt;&lt;property id=&quot;20300&quot; value=&quot;Slide 72 - &amp;quot;ACCESSORIES&amp;quot;&quot;/&gt;&lt;property id=&quot;20302&quot; value=&quot;1&quot;/&gt;&lt;property id=&quot;20303&quot; value=&quot;-1&quot;/&gt;&lt;property id=&quot;20307&quot; value=&quot;337&quot;/&gt;&lt;property id=&quot;20309&quot; value=&quot;-1&quot;/&gt;&lt;property id=&quot;20312&quot; value=&quot;0&quot;/&gt;&lt;/object&gt;&lt;object type=&quot;3&quot; unique_id=&quot;10076&quot;&gt;&lt;property id=&quot;20148&quot; value=&quot;5&quot;/&gt;&lt;property id=&quot;20300&quot; value=&quot;Slide 73 - &amp;quot;ACCESSORIES&amp;quot;&quot;/&gt;&lt;property id=&quot;20302&quot; value=&quot;1&quot;/&gt;&lt;property id=&quot;20303&quot; value=&quot;-1&quot;/&gt;&lt;property id=&quot;20307&quot; value=&quot;326&quot;/&gt;&lt;property id=&quot;20309&quot; value=&quot;-1&quot;/&gt;&lt;property id=&quot;20312&quot; value=&quot;0&quot;/&gt;&lt;/object&gt;&lt;object type=&quot;3&quot; unique_id=&quot;10077&quot;&gt;&lt;property id=&quot;20148&quot; value=&quot;5&quot;/&gt;&lt;property id=&quot;20300&quot; value=&quot;Slide 74 - &amp;quot;ACCESSORIES&amp;quot;&quot;/&gt;&lt;property id=&quot;20302&quot; value=&quot;1&quot;/&gt;&lt;property id=&quot;20303&quot; value=&quot;-1&quot;/&gt;&lt;property id=&quot;20307&quot; value=&quot;327&quot;/&gt;&lt;property id=&quot;20309&quot; value=&quot;-1&quot;/&gt;&lt;property id=&quot;20312&quot; value=&quot;0&quot;/&gt;&lt;/object&gt;&lt;object type=&quot;3&quot; unique_id=&quot;10078&quot;&gt;&lt;property id=&quot;20148&quot; value=&quot;5&quot;/&gt;&lt;property id=&quot;20300&quot; value=&quot;Slide 75 - &amp;quot;ACCESSORIES&amp;quot;&quot;/&gt;&lt;property id=&quot;20302&quot; value=&quot;1&quot;/&gt;&lt;property id=&quot;20303&quot; value=&quot;-1&quot;/&gt;&lt;property id=&quot;20307&quot; value=&quot;323&quot;/&gt;&lt;property id=&quot;20309&quot; value=&quot;-1&quot;/&gt;&lt;property id=&quot;20312&quot; value=&quot;0&quot;/&gt;&lt;/object&gt;&lt;object type=&quot;3&quot; unique_id=&quot;10564&quot;&gt;&lt;property id=&quot;20148&quot; value=&quot;5&quot;/&gt;&lt;property id=&quot;20300&quot; value=&quot;Slide 76 - &amp;quot;APX RADIO TRAINING&amp;quot;&quot;/&gt;&lt;property id=&quot;20302&quot; value=&quot;1&quot;/&gt;&lt;property id=&quot;20303&quot; value=&quot;-1&quot;/&gt;&lt;property id=&quot;20307&quot; value=&quot;338&quot;/&gt;&lt;property id=&quot;20309&quot; value=&quot;-1&quot;/&gt;&lt;property id=&quot;20312&quot; value=&quot;0&quot;/&gt;&lt;/object&gt;&lt;/object&gt;&lt;object type=&quot;10&quot; unique_id=&quot;10156&quot;&gt;&lt;object type=&quot;11&quot; unique_id=&quot;10157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3&quot; unique_id=&quot;10239&quot;&gt;&lt;/object&gt;&lt;object type=&quot;12&quot; unique_id=&quot;10565&quot;&gt;&lt;/object&gt;&lt;/object&gt;&lt;object type=&quot;8&quot; unique_id=&quot;10158&quot;&gt;&lt;/object&gt;&lt;/object&gt;&lt;/database&gt;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Y2NjY2NiIvPg0KCQk8dWljb2xvciBuYW1lPSJnbG93IiB2YWx1ZT0iMHgzNUQzMzQiLz4NCgkJPHVpY29sb3IgbmFtZT0idGV4dCIgdmFsdWU9IjB4RkZGRkZGIi8+DQoJCTx1aWNvbG9yIG5hbWU9ImxpZ2h0IiB2YWx1ZT0iMHg0ODQ4NDgiLz4NCgkJPHVpY29sb3IgbmFtZT0ic2hhZG93IiB2YWx1ZT0iMHgwMDAwMDAiLz4NCgkJPHVpY29sb3IgbmFtZT0iYmFja2dyb3VuZCIgdmFsdWU9IjB4NUY1RjU4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5152</TotalTime>
  <Words>2332</Words>
  <Application>Microsoft Office PowerPoint</Application>
  <PresentationFormat>On-screen Show (4:3)</PresentationFormat>
  <Paragraphs>499</Paragraphs>
  <Slides>56</Slides>
  <Notes>15</Notes>
  <HiddenSlides>0</HiddenSlides>
  <MMClips>48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Civic</vt:lpstr>
      <vt:lpstr>Acrobat Document</vt:lpstr>
      <vt:lpstr>Worksheet</vt:lpstr>
      <vt:lpstr>MARCS Radio System Training  Part 1: Transition</vt:lpstr>
      <vt:lpstr>TRAINING AGENDA</vt:lpstr>
      <vt:lpstr>PowerPoint Presentation</vt:lpstr>
      <vt:lpstr>WHY WE’RE CHANGING</vt:lpstr>
      <vt:lpstr>PowerPoint Presentation</vt:lpstr>
      <vt:lpstr>CURRENT RADIO SYSTEMS</vt:lpstr>
      <vt:lpstr>Current Montgomery County Fire Template</vt:lpstr>
      <vt:lpstr> Current Montgomery County  Fire Template</vt:lpstr>
      <vt:lpstr>RADIO TEMPLATE</vt:lpstr>
      <vt:lpstr>PowerPoint Presentation</vt:lpstr>
      <vt:lpstr>MARCS</vt:lpstr>
      <vt:lpstr>MARCS</vt:lpstr>
      <vt:lpstr>MARCS “SYSTEM OF SYSTEMS”</vt:lpstr>
      <vt:lpstr>MARCS</vt:lpstr>
      <vt:lpstr>MARCS BENEFITS</vt:lpstr>
      <vt:lpstr>MARCS BENEFITS</vt:lpstr>
      <vt:lpstr>MARCS Coverage</vt:lpstr>
      <vt:lpstr>MARCS SYSTEMS TERMINOLOGY</vt:lpstr>
      <vt:lpstr>PowerPoint Presentation</vt:lpstr>
      <vt:lpstr>ORANGE BUTTON - EMERGENCY BUTTON</vt:lpstr>
      <vt:lpstr>ORANGE BUTTON - EMERGENCY BUTTON</vt:lpstr>
      <vt:lpstr>ORANGE BUTTON - EMERGENCY BUTTON</vt:lpstr>
      <vt:lpstr>ORANGE BUTTON – EVACUATION TONE</vt:lpstr>
      <vt:lpstr>RADIO SYSTEM</vt:lpstr>
      <vt:lpstr>Montgomery County  Transition Template </vt:lpstr>
      <vt:lpstr>TRANSITION TEMPLATES</vt:lpstr>
      <vt:lpstr>TRANSITION TEMPLATES</vt:lpstr>
      <vt:lpstr>RADIO TEMPLATE</vt:lpstr>
      <vt:lpstr>TRANSITION TEMPLATE –   “OLD” STUFF- use until August Cut-Over</vt:lpstr>
      <vt:lpstr>TRANSITION TEMPLATE</vt:lpstr>
      <vt:lpstr>TRANSITION TEMPLATE</vt:lpstr>
      <vt:lpstr>TRANSITION TEMPLATE</vt:lpstr>
      <vt:lpstr>TRANSITION TEMPLATE</vt:lpstr>
      <vt:lpstr>TRANSITION TEMPLATES –  NEW STUFF</vt:lpstr>
      <vt:lpstr>MCI TALK GROUPS</vt:lpstr>
      <vt:lpstr>TRANSITION TEMPLATES –  NEW STUFF</vt:lpstr>
      <vt:lpstr>TRANSITION TEMPLATE</vt:lpstr>
      <vt:lpstr>TRANSITION TEMPLATES –  NEW STUFF</vt:lpstr>
      <vt:lpstr>TRANSITION TEMPLATE</vt:lpstr>
      <vt:lpstr>TRANSITION TEMPLATE</vt:lpstr>
      <vt:lpstr>TRANSITION TEMPLATES –  NEW STUFF</vt:lpstr>
      <vt:lpstr>TRANSITION TEMPLATE</vt:lpstr>
      <vt:lpstr>TRANSITION TEMPLATE</vt:lpstr>
      <vt:lpstr>TRANSITION TEMPLATE</vt:lpstr>
      <vt:lpstr>TRANSITION TEMPLATES –  NEW STUFF</vt:lpstr>
      <vt:lpstr>TRANSITION TEMPLATE</vt:lpstr>
      <vt:lpstr>PowerPoint Presentation</vt:lpstr>
      <vt:lpstr>TRANSITION PROCESS</vt:lpstr>
      <vt:lpstr>TRANSITION PROCESS</vt:lpstr>
      <vt:lpstr>TRANSITION PROCESS</vt:lpstr>
      <vt:lpstr>MUTUAL AID WITH DAYTON</vt:lpstr>
      <vt:lpstr>PowerPoint Presentation</vt:lpstr>
      <vt:lpstr>SUMMARY</vt:lpstr>
      <vt:lpstr>NEXT STEPS</vt:lpstr>
      <vt:lpstr>CONTINUING EDUCATION</vt:lpstr>
      <vt:lpstr>Questions?</vt:lpstr>
    </vt:vector>
  </TitlesOfParts>
  <Company>City of Dayton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APX RADIO TRAINING</dc:title>
  <dc:creator>mstewart</dc:creator>
  <cp:lastModifiedBy>Draves, Morgan</cp:lastModifiedBy>
  <cp:revision>313</cp:revision>
  <cp:lastPrinted>2016-01-08T21:03:34Z</cp:lastPrinted>
  <dcterms:created xsi:type="dcterms:W3CDTF">2012-05-21T13:31:08Z</dcterms:created>
  <dcterms:modified xsi:type="dcterms:W3CDTF">2016-07-06T17:42:58Z</dcterms:modified>
</cp:coreProperties>
</file>