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518" r:id="rId2"/>
    <p:sldId id="258" r:id="rId3"/>
    <p:sldId id="434" r:id="rId4"/>
    <p:sldId id="435" r:id="rId5"/>
    <p:sldId id="436" r:id="rId6"/>
    <p:sldId id="443" r:id="rId7"/>
    <p:sldId id="490" r:id="rId8"/>
    <p:sldId id="523" r:id="rId9"/>
    <p:sldId id="532" r:id="rId10"/>
    <p:sldId id="524" r:id="rId11"/>
    <p:sldId id="526" r:id="rId12"/>
    <p:sldId id="527" r:id="rId13"/>
    <p:sldId id="528" r:id="rId14"/>
    <p:sldId id="492" r:id="rId15"/>
    <p:sldId id="502" r:id="rId16"/>
    <p:sldId id="493" r:id="rId17"/>
    <p:sldId id="515" r:id="rId18"/>
    <p:sldId id="521" r:id="rId19"/>
    <p:sldId id="433" r:id="rId20"/>
    <p:sldId id="460" r:id="rId21"/>
    <p:sldId id="354" r:id="rId22"/>
    <p:sldId id="385" r:id="rId23"/>
    <p:sldId id="504" r:id="rId24"/>
    <p:sldId id="461" r:id="rId25"/>
    <p:sldId id="360" r:id="rId26"/>
    <p:sldId id="481" r:id="rId27"/>
    <p:sldId id="503" r:id="rId28"/>
    <p:sldId id="462" r:id="rId29"/>
    <p:sldId id="466" r:id="rId30"/>
    <p:sldId id="424" r:id="rId31"/>
    <p:sldId id="468" r:id="rId32"/>
    <p:sldId id="469" r:id="rId33"/>
    <p:sldId id="396" r:id="rId34"/>
    <p:sldId id="534" r:id="rId35"/>
    <p:sldId id="535" r:id="rId36"/>
    <p:sldId id="533" r:id="rId37"/>
    <p:sldId id="404" r:id="rId38"/>
    <p:sldId id="405" r:id="rId39"/>
    <p:sldId id="359" r:id="rId40"/>
    <p:sldId id="302" r:id="rId41"/>
    <p:sldId id="336" r:id="rId42"/>
    <p:sldId id="536" r:id="rId43"/>
    <p:sldId id="537" r:id="rId44"/>
    <p:sldId id="507" r:id="rId45"/>
    <p:sldId id="516" r:id="rId46"/>
    <p:sldId id="506" r:id="rId4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raves, Morgan" initials="MD"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67" autoAdjust="0"/>
    <p:restoredTop sz="94611" autoAdjust="0"/>
  </p:normalViewPr>
  <p:slideViewPr>
    <p:cSldViewPr>
      <p:cViewPr varScale="1">
        <p:scale>
          <a:sx n="84" d="100"/>
          <a:sy n="84" d="100"/>
        </p:scale>
        <p:origin x="498" y="78"/>
      </p:cViewPr>
      <p:guideLst>
        <p:guide orient="horz" pos="2160"/>
        <p:guide pos="2880"/>
      </p:guideLst>
    </p:cSldViewPr>
  </p:slideViewPr>
  <p:outlineViewPr>
    <p:cViewPr>
      <p:scale>
        <a:sx n="33" d="100"/>
        <a:sy n="33" d="100"/>
      </p:scale>
      <p:origin x="0" y="1050"/>
    </p:cViewPr>
  </p:outlineViewPr>
  <p:notesTextViewPr>
    <p:cViewPr>
      <p:scale>
        <a:sx n="100" d="100"/>
        <a:sy n="100" d="100"/>
      </p:scale>
      <p:origin x="0" y="0"/>
    </p:cViewPr>
  </p:notesTextViewPr>
  <p:sorterViewPr>
    <p:cViewPr>
      <p:scale>
        <a:sx n="100" d="100"/>
        <a:sy n="100" d="100"/>
      </p:scale>
      <p:origin x="0" y="31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9AC25FFD-D8A8-47DF-A752-DFD163D3B419}" type="datetimeFigureOut">
              <a:rPr lang="en-US" smtClean="0"/>
              <a:pPr/>
              <a:t>7/11/2016</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261FF875-6487-4271-8BB7-D1B68D48DFBD}" type="slidenum">
              <a:rPr lang="en-US" smtClean="0"/>
              <a:pPr/>
              <a:t>‹#›</a:t>
            </a:fld>
            <a:endParaRPr lang="en-US"/>
          </a:p>
        </p:txBody>
      </p:sp>
    </p:spTree>
    <p:extLst>
      <p:ext uri="{BB962C8B-B14F-4D97-AF65-F5344CB8AC3E}">
        <p14:creationId xmlns:p14="http://schemas.microsoft.com/office/powerpoint/2010/main" val="3149068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a:t>
            </a:r>
            <a:r>
              <a:rPr lang="en-US" baseline="0" dirty="0" smtClean="0"/>
              <a:t> and thank you for watching this video for Law Enforcement personnel.  I’m Lt. Gregg Gaby of the Dayton Police Department.  We’ll be covering use of a specialized resource for our area:  the Regional Rescue Task Force, and how you can integrate that resource with your response to an Active Shooter Incident.</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1</a:t>
            </a:fld>
            <a:endParaRPr lang="en-US"/>
          </a:p>
        </p:txBody>
      </p:sp>
    </p:spTree>
    <p:extLst>
      <p:ext uri="{BB962C8B-B14F-4D97-AF65-F5344CB8AC3E}">
        <p14:creationId xmlns:p14="http://schemas.microsoft.com/office/powerpoint/2010/main" val="1111645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though James Holmes was taken</a:t>
            </a:r>
            <a:r>
              <a:rPr lang="en-US" baseline="0" dirty="0" smtClean="0"/>
              <a:t> into custody quickly by Aurora Police, the scene could not be determined to be secure for quite some time.  EMS, performing exactly as they were trained, refused to enter, and law enforcement became so frustrated that multiple victims were removed to hospitals in the back seat of police cruisers, delaying medical care until they arrived.</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10</a:t>
            </a:fld>
            <a:endParaRPr lang="en-US"/>
          </a:p>
        </p:txBody>
      </p:sp>
    </p:spTree>
    <p:extLst>
      <p:ext uri="{BB962C8B-B14F-4D97-AF65-F5344CB8AC3E}">
        <p14:creationId xmlns:p14="http://schemas.microsoft.com/office/powerpoint/2010/main" val="3826653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Aaron Alexis shot 15 people at the Washington</a:t>
            </a:r>
            <a:r>
              <a:rPr lang="en-US" baseline="0" dirty="0" smtClean="0"/>
              <a:t> Navy Yard, it was 45 minutes before the first victim was removed, and 90 minutes until the last was transported to a hospital.</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11</a:t>
            </a:fld>
            <a:endParaRPr lang="en-US"/>
          </a:p>
        </p:txBody>
      </p:sp>
    </p:spTree>
    <p:extLst>
      <p:ext uri="{BB962C8B-B14F-4D97-AF65-F5344CB8AC3E}">
        <p14:creationId xmlns:p14="http://schemas.microsoft.com/office/powerpoint/2010/main" val="925123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TSA Officer Gerardo Hernandez was shot at the Los Angeles International</a:t>
            </a:r>
            <a:r>
              <a:rPr lang="en-US" baseline="0" dirty="0" smtClean="0"/>
              <a:t> Airport</a:t>
            </a:r>
            <a:r>
              <a:rPr lang="en-US" dirty="0" smtClean="0"/>
              <a:t>, he laid bleeding</a:t>
            </a:r>
            <a:r>
              <a:rPr lang="en-US" baseline="0" dirty="0" smtClean="0"/>
              <a:t> on the floor of LAX for 33 minutes while LAFD was staged 150 yards away waiting until the scene was “secure.”  Since then, LAFD has adopted the Rescue Task Force concept.</a:t>
            </a:r>
            <a:endParaRPr lang="en-US" dirty="0"/>
          </a:p>
        </p:txBody>
      </p:sp>
      <p:sp>
        <p:nvSpPr>
          <p:cNvPr id="4" name="Slide Number Placeholder 3"/>
          <p:cNvSpPr>
            <a:spLocks noGrp="1"/>
          </p:cNvSpPr>
          <p:nvPr>
            <p:ph type="sldNum" sz="quarter" idx="10"/>
          </p:nvPr>
        </p:nvSpPr>
        <p:spPr/>
        <p:txBody>
          <a:bodyPr/>
          <a:lstStyle/>
          <a:p>
            <a:fld id="{6126890B-1296-4A03-95C8-86B245A5FBAA}" type="slidenum">
              <a:rPr lang="en-US" smtClean="0"/>
              <a:pPr/>
              <a:t>12</a:t>
            </a:fld>
            <a:endParaRPr lang="en-US"/>
          </a:p>
        </p:txBody>
      </p:sp>
    </p:spTree>
    <p:extLst>
      <p:ext uri="{BB962C8B-B14F-4D97-AF65-F5344CB8AC3E}">
        <p14:creationId xmlns:p14="http://schemas.microsoft.com/office/powerpoint/2010/main" val="3415638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at the Sandy Hook shooting, the search for a potential</a:t>
            </a:r>
            <a:r>
              <a:rPr lang="en-US" baseline="0" dirty="0" smtClean="0"/>
              <a:t> second shooter went on for 45 minutes.</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13</a:t>
            </a:fld>
            <a:endParaRPr lang="en-US"/>
          </a:p>
        </p:txBody>
      </p:sp>
    </p:spTree>
    <p:extLst>
      <p:ext uri="{BB962C8B-B14F-4D97-AF65-F5344CB8AC3E}">
        <p14:creationId xmlns:p14="http://schemas.microsoft.com/office/powerpoint/2010/main" val="278122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EMS paradigm is changing.</a:t>
            </a:r>
            <a:r>
              <a:rPr lang="en-US" baseline="0" dirty="0" smtClean="0"/>
              <a:t>  The Rescue Task Force (or RTF) concept was developed jointly by police, fire, and EMS in Arlington, Virginia, and is now in use in locations around the country, allowing EMS and law enforcement to work together, allowing care for victims in areas that have been quickly cleared, but are not yet secure.</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14</a:t>
            </a:fld>
            <a:endParaRPr lang="en-US"/>
          </a:p>
        </p:txBody>
      </p:sp>
    </p:spTree>
    <p:extLst>
      <p:ext uri="{BB962C8B-B14F-4D97-AF65-F5344CB8AC3E}">
        <p14:creationId xmlns:p14="http://schemas.microsoft.com/office/powerpoint/2010/main" val="1366130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Many agencies, including the International Association of Chiefs of Police, the International Association of Fire Chiefs, the International Association of Firefighters, the Department of Homeland Security, and the Dayton Police Department endorse the RTF concept.</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15</a:t>
            </a:fld>
            <a:endParaRPr lang="en-US"/>
          </a:p>
        </p:txBody>
      </p:sp>
    </p:spTree>
    <p:extLst>
      <p:ext uri="{BB962C8B-B14F-4D97-AF65-F5344CB8AC3E}">
        <p14:creationId xmlns:p14="http://schemas.microsoft.com/office/powerpoint/2010/main" val="1968271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a:t>
            </a:r>
            <a:r>
              <a:rPr lang="en-US" baseline="0" dirty="0" smtClean="0"/>
              <a:t> </a:t>
            </a:r>
            <a:r>
              <a:rPr lang="en-US" dirty="0" smtClean="0"/>
              <a:t>RTF,</a:t>
            </a:r>
            <a:r>
              <a:rPr lang="en-US" baseline="0" dirty="0" smtClean="0"/>
              <a:t> EMS can be integrated with the law enforcement response to provide rapid medical care for victims in active shooter incidents.  From the very first, law enforcement has been part of the Dayton MMRS committee, and supportive of the RTF concept.</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16</a:t>
            </a:fld>
            <a:endParaRPr lang="en-US"/>
          </a:p>
        </p:txBody>
      </p:sp>
    </p:spTree>
    <p:extLst>
      <p:ext uri="{BB962C8B-B14F-4D97-AF65-F5344CB8AC3E}">
        <p14:creationId xmlns:p14="http://schemas.microsoft.com/office/powerpoint/2010/main" val="118809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recent incidents, such as the Umpqua</a:t>
            </a:r>
            <a:r>
              <a:rPr lang="en-US" baseline="0" dirty="0" smtClean="0"/>
              <a:t> Community College shooting in Roseburg, Oregon…</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17</a:t>
            </a:fld>
            <a:endParaRPr lang="en-US"/>
          </a:p>
        </p:txBody>
      </p:sp>
    </p:spTree>
    <p:extLst>
      <p:ext uri="{BB962C8B-B14F-4D97-AF65-F5344CB8AC3E}">
        <p14:creationId xmlns:p14="http://schemas.microsoft.com/office/powerpoint/2010/main" val="70354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terror attacks in San Bernardino, California,</a:t>
            </a:r>
            <a:r>
              <a:rPr lang="en-US" baseline="0" dirty="0" smtClean="0"/>
              <a:t> continue to show the potential benefit of a Rescue Task Force.</a:t>
            </a:r>
            <a:endParaRPr lang="en-US" dirty="0"/>
          </a:p>
        </p:txBody>
      </p:sp>
      <p:sp>
        <p:nvSpPr>
          <p:cNvPr id="4" name="Slide Number Placeholder 3"/>
          <p:cNvSpPr>
            <a:spLocks noGrp="1"/>
          </p:cNvSpPr>
          <p:nvPr>
            <p:ph type="sldNum" sz="quarter" idx="10"/>
          </p:nvPr>
        </p:nvSpPr>
        <p:spPr/>
        <p:txBody>
          <a:bodyPr/>
          <a:lstStyle/>
          <a:p>
            <a:fld id="{F1CA89CA-863E-47C3-A744-1901812132B9}" type="slidenum">
              <a:rPr lang="en-US" smtClean="0"/>
              <a:pPr/>
              <a:t>18</a:t>
            </a:fld>
            <a:endParaRPr lang="en-US"/>
          </a:p>
        </p:txBody>
      </p:sp>
    </p:spTree>
    <p:extLst>
      <p:ext uri="{BB962C8B-B14F-4D97-AF65-F5344CB8AC3E}">
        <p14:creationId xmlns:p14="http://schemas.microsoft.com/office/powerpoint/2010/main" val="2408238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Dayton MMRS has spent over $200,000</a:t>
            </a:r>
            <a:r>
              <a:rPr lang="en-US" baseline="0" dirty="0" smtClean="0"/>
              <a:t> for equipment that has been strategically placed around the region.  More than 90 people have been trained as Rescue Task Force INSTRUCTORs, and hundreds of EMS personnel around the region have now been trained.  Dozens of EMS agencies around the region are participating and will respond as mutual aid wherever needed.</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19</a:t>
            </a:fld>
            <a:endParaRPr lang="en-US"/>
          </a:p>
        </p:txBody>
      </p:sp>
    </p:spTree>
    <p:extLst>
      <p:ext uri="{BB962C8B-B14F-4D97-AF65-F5344CB8AC3E}">
        <p14:creationId xmlns:p14="http://schemas.microsoft.com/office/powerpoint/2010/main" val="3898945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presentation is for official use</a:t>
            </a:r>
            <a:r>
              <a:rPr lang="en-US" baseline="0" dirty="0" smtClean="0"/>
              <a:t> only</a:t>
            </a:r>
            <a:r>
              <a:rPr lang="en-US" dirty="0" smtClean="0"/>
              <a:t>.  We are not releasing detailed materials such</a:t>
            </a:r>
            <a:r>
              <a:rPr lang="en-US" baseline="0" dirty="0" smtClean="0"/>
              <a:t> as this presentation </a:t>
            </a:r>
            <a:r>
              <a:rPr lang="en-US" dirty="0" smtClean="0"/>
              <a:t>to the press or public.</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2</a:t>
            </a:fld>
            <a:endParaRPr lang="en-US"/>
          </a:p>
        </p:txBody>
      </p:sp>
    </p:spTree>
    <p:extLst>
      <p:ext uri="{BB962C8B-B14F-4D97-AF65-F5344CB8AC3E}">
        <p14:creationId xmlns:p14="http://schemas.microsoft.com/office/powerpoint/2010/main" val="3031101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Law enforcement response in these incidents</a:t>
            </a:r>
            <a:r>
              <a:rPr lang="en-US" baseline="0" dirty="0" smtClean="0"/>
              <a:t> </a:t>
            </a:r>
            <a:r>
              <a:rPr lang="en-US" dirty="0" smtClean="0"/>
              <a:t>continues</a:t>
            </a:r>
            <a:r>
              <a:rPr lang="en-US" baseline="0" dirty="0" smtClean="0"/>
              <a:t> to be paramount.  The initial contact teams may be multiple officers, or may require a single officer entry.  As Contact Teams move through the structure searching for the assailant, they can radio information about where wounded victims are, and where the shooter is NOT.  Those are locations where “Warm Zones” may be established.     </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20</a:t>
            </a:fld>
            <a:endParaRPr lang="en-US"/>
          </a:p>
        </p:txBody>
      </p:sp>
    </p:spTree>
    <p:extLst>
      <p:ext uri="{BB962C8B-B14F-4D97-AF65-F5344CB8AC3E}">
        <p14:creationId xmlns:p14="http://schemas.microsoft.com/office/powerpoint/2010/main" val="3294558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 the</a:t>
            </a:r>
            <a:r>
              <a:rPr lang="en-US" baseline="0" dirty="0" smtClean="0"/>
              <a:t> concept of three zones:  Cold Zones are areas of no threat, where EMS traditionally sets up.     Warm Zones are areas with potential threat, but no direct, immediate threat.    A Hot Zone is the location of the perpetrator – an area of direct and immediate threat.  The RTF works in Warm Zones.</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21</a:t>
            </a:fld>
            <a:endParaRPr lang="en-US"/>
          </a:p>
        </p:txBody>
      </p:sp>
    </p:spTree>
    <p:extLst>
      <p:ext uri="{BB962C8B-B14F-4D97-AF65-F5344CB8AC3E}">
        <p14:creationId xmlns:p14="http://schemas.microsoft.com/office/powerpoint/2010/main" val="3804608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t>
            </a:r>
            <a:r>
              <a:rPr lang="en-US" baseline="0" dirty="0" smtClean="0"/>
              <a:t>ommand and control is a critical element in the response to Active Shooter Incidents.  A strong command structure reduces risk to law enforcement personnel and improves the overall response to the incident.</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22</a:t>
            </a:fld>
            <a:endParaRPr lang="en-US"/>
          </a:p>
        </p:txBody>
      </p:sp>
    </p:spTree>
    <p:extLst>
      <p:ext uri="{BB962C8B-B14F-4D97-AF65-F5344CB8AC3E}">
        <p14:creationId xmlns:p14="http://schemas.microsoft.com/office/powerpoint/2010/main" val="9243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the initial officer</a:t>
            </a:r>
            <a:r>
              <a:rPr lang="en-US" baseline="0" dirty="0" smtClean="0"/>
              <a:t> makes entry to locate and contain the suspect, the officer can advise other responders by radio or request more resources.  As additional law enforcement personnel arrive, a Command Post is established in the Cold Zone, and eventually that Command Post is shared with others including fire and EMS.</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23</a:t>
            </a:fld>
            <a:endParaRPr lang="en-US"/>
          </a:p>
        </p:txBody>
      </p:sp>
    </p:spTree>
    <p:extLst>
      <p:ext uri="{BB962C8B-B14F-4D97-AF65-F5344CB8AC3E}">
        <p14:creationId xmlns:p14="http://schemas.microsoft.com/office/powerpoint/2010/main" val="2869403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Concept of Operations for an RTF is simple.  Two trained and equipped EMS personnel are paired with two law enforcement officers, and move to Warm Zones.  Just as law enforcement is likely to use multiple Contact Teams, we can also use multiple Rescue Task Force teams.</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24</a:t>
            </a:fld>
            <a:endParaRPr lang="en-US"/>
          </a:p>
        </p:txBody>
      </p:sp>
    </p:spTree>
    <p:extLst>
      <p:ext uri="{BB962C8B-B14F-4D97-AF65-F5344CB8AC3E}">
        <p14:creationId xmlns:p14="http://schemas.microsoft.com/office/powerpoint/2010/main" val="26984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RTF</a:t>
            </a:r>
            <a:r>
              <a:rPr lang="en-US" baseline="0" dirty="0" smtClean="0"/>
              <a:t> provides care for immediately life-threatening injuries and triages the victims for later movement.</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25</a:t>
            </a:fld>
            <a:endParaRPr lang="en-US"/>
          </a:p>
        </p:txBody>
      </p:sp>
    </p:spTree>
    <p:extLst>
      <p:ext uri="{BB962C8B-B14F-4D97-AF65-F5344CB8AC3E}">
        <p14:creationId xmlns:p14="http://schemas.microsoft.com/office/powerpoint/2010/main" val="482606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only responsibilities of officers assigned to an RTF are communicating with Command</a:t>
            </a:r>
            <a:r>
              <a:rPr lang="en-US" baseline="0" dirty="0" smtClean="0"/>
              <a:t>, </a:t>
            </a:r>
            <a:r>
              <a:rPr lang="en-US" dirty="0" smtClean="0"/>
              <a:t>providing</a:t>
            </a:r>
            <a:r>
              <a:rPr lang="en-US" baseline="0" dirty="0" smtClean="0"/>
              <a:t> security, and controlling the movements of the RTF.  Those officers must maintain self-discipline, and not abandon the team. </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26</a:t>
            </a:fld>
            <a:endParaRPr lang="en-US"/>
          </a:p>
        </p:txBody>
      </p:sp>
    </p:spTree>
    <p:extLst>
      <p:ext uri="{BB962C8B-B14F-4D97-AF65-F5344CB8AC3E}">
        <p14:creationId xmlns:p14="http://schemas.microsoft.com/office/powerpoint/2010/main" val="2883151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significantly</a:t>
            </a:r>
            <a:r>
              <a:rPr lang="en-US" baseline="0" dirty="0" smtClean="0"/>
              <a:t> reducing the number of officers needed for Rescue Teams, the RTF is a force multiplier for law enforcement.  Instead of needing Rescue Teams of four or more, only two officers are needed for each RTF.  EMS personnel not only provide victim care earlier, but also take responsibility for evacuating the victims, freeing officers for other duties.</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27</a:t>
            </a:fld>
            <a:endParaRPr lang="en-US"/>
          </a:p>
        </p:txBody>
      </p:sp>
    </p:spTree>
    <p:extLst>
      <p:ext uri="{BB962C8B-B14F-4D97-AF65-F5344CB8AC3E}">
        <p14:creationId xmlns:p14="http://schemas.microsoft.com/office/powerpoint/2010/main" val="1410271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EMS personnel on an RTF</a:t>
            </a:r>
            <a:r>
              <a:rPr lang="en-US" baseline="0" dirty="0" smtClean="0"/>
              <a:t> are equipped with Level IIIA soft armor with Level IV Rifle Plates, and Level III ballistic helmets.  Vests include front and rear RTF identification.</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28</a:t>
            </a:fld>
            <a:endParaRPr lang="en-US"/>
          </a:p>
        </p:txBody>
      </p:sp>
    </p:spTree>
    <p:extLst>
      <p:ext uri="{BB962C8B-B14F-4D97-AF65-F5344CB8AC3E}">
        <p14:creationId xmlns:p14="http://schemas.microsoft.com/office/powerpoint/2010/main" val="4073998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237">
              <a:defRPr/>
            </a:pPr>
            <a:r>
              <a:rPr lang="en-US" dirty="0" smtClean="0"/>
              <a:t>Each </a:t>
            </a:r>
            <a:r>
              <a:rPr lang="en-US" u="sng" baseline="0" dirty="0" smtClean="0"/>
              <a:t>EMS</a:t>
            </a:r>
            <a:r>
              <a:rPr lang="en-US" dirty="0" smtClean="0"/>
              <a:t> member of an RTF is also equipped with a special</a:t>
            </a:r>
            <a:r>
              <a:rPr lang="en-US" baseline="0" dirty="0" smtClean="0"/>
              <a:t> </a:t>
            </a:r>
            <a:r>
              <a:rPr lang="en-US" baseline="0" dirty="0" err="1" smtClean="0"/>
              <a:t>MedKit</a:t>
            </a:r>
            <a:r>
              <a:rPr lang="en-US" baseline="0" dirty="0" smtClean="0"/>
              <a:t> that includes ribbons for marking triage categories of victims.</a:t>
            </a:r>
            <a:endParaRPr lang="en-US" dirty="0" smtClean="0"/>
          </a:p>
          <a:p>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29</a:t>
            </a:fld>
            <a:endParaRPr lang="en-US"/>
          </a:p>
        </p:txBody>
      </p:sp>
    </p:spTree>
    <p:extLst>
      <p:ext uri="{BB962C8B-B14F-4D97-AF65-F5344CB8AC3E}">
        <p14:creationId xmlns:p14="http://schemas.microsoft.com/office/powerpoint/2010/main" val="497427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MMRS stands</a:t>
            </a:r>
            <a:r>
              <a:rPr lang="en-US" baseline="0" dirty="0" smtClean="0"/>
              <a:t> for Metropolitan Medical Response System</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3</a:t>
            </a:fld>
            <a:endParaRPr lang="en-US"/>
          </a:p>
        </p:txBody>
      </p:sp>
    </p:spTree>
    <p:extLst>
      <p:ext uri="{BB962C8B-B14F-4D97-AF65-F5344CB8AC3E}">
        <p14:creationId xmlns:p14="http://schemas.microsoft.com/office/powerpoint/2010/main" val="3796813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MedKits</a:t>
            </a:r>
            <a:r>
              <a:rPr lang="en-US" dirty="0" smtClean="0"/>
              <a:t> do not carry band-aids.  The </a:t>
            </a:r>
            <a:r>
              <a:rPr lang="en-US" u="sng" baseline="0" dirty="0" smtClean="0"/>
              <a:t>only</a:t>
            </a:r>
            <a:r>
              <a:rPr lang="en-US" dirty="0" smtClean="0"/>
              <a:t> equipment is for lifesaving interventions.</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30</a:t>
            </a:fld>
            <a:endParaRPr lang="en-US"/>
          </a:p>
        </p:txBody>
      </p:sp>
    </p:spTree>
    <p:extLst>
      <p:ext uri="{BB962C8B-B14F-4D97-AF65-F5344CB8AC3E}">
        <p14:creationId xmlns:p14="http://schemas.microsoft.com/office/powerpoint/2010/main" val="2675097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RTF Equipment Caches are located</a:t>
            </a:r>
            <a:r>
              <a:rPr lang="en-US" baseline="0" dirty="0" smtClean="0"/>
              <a:t> at Fire and EMS agencies around our region.  Each Cache has equipment for four EMS personnel, meaning there is enough to equip two RTF teams, and each participating agency has agreed to respond anywhere in the region on a mutual aid basis.  </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31</a:t>
            </a:fld>
            <a:endParaRPr lang="en-US"/>
          </a:p>
        </p:txBody>
      </p:sp>
    </p:spTree>
    <p:extLst>
      <p:ext uri="{BB962C8B-B14F-4D97-AF65-F5344CB8AC3E}">
        <p14:creationId xmlns:p14="http://schemas.microsoft.com/office/powerpoint/2010/main" val="3854953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indicated</a:t>
            </a:r>
            <a:r>
              <a:rPr lang="en-US" baseline="0" dirty="0" smtClean="0"/>
              <a:t> by the R numbers on this map, e</a:t>
            </a:r>
            <a:r>
              <a:rPr lang="en-US" dirty="0" smtClean="0"/>
              <a:t>ach county in Homeland Security Region 3 has at least two RTF</a:t>
            </a:r>
            <a:r>
              <a:rPr lang="en-US" baseline="0" dirty="0" smtClean="0"/>
              <a:t> Equipment Caches.  Departments without Caches will also respond, contributing trained personnel who will meet up with the equipment at an incident scene.</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32</a:t>
            </a:fld>
            <a:endParaRPr lang="en-US"/>
          </a:p>
        </p:txBody>
      </p:sp>
    </p:spTree>
    <p:extLst>
      <p:ext uri="{BB962C8B-B14F-4D97-AF65-F5344CB8AC3E}">
        <p14:creationId xmlns:p14="http://schemas.microsoft.com/office/powerpoint/2010/main" val="3258517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Law enforcement</a:t>
            </a:r>
            <a:r>
              <a:rPr lang="en-US" baseline="0" dirty="0" smtClean="0"/>
              <a:t> determines when RTFs are deployed, based on when Warm Zone locations can be determined.  For example, a Contact Team may have progressed through the first floor of a building, noting victims, but no suspect…</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33</a:t>
            </a:fld>
            <a:endParaRPr lang="en-US"/>
          </a:p>
        </p:txBody>
      </p:sp>
    </p:spTree>
    <p:extLst>
      <p:ext uri="{BB962C8B-B14F-4D97-AF65-F5344CB8AC3E}">
        <p14:creationId xmlns:p14="http://schemas.microsoft.com/office/powerpoint/2010/main" val="15159616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Hearing shooting on upper floors, the Contact Teams proceed upwards, and the first floor may become a Warm Zone where Rescue Task Force teams can deploy.</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34</a:t>
            </a:fld>
            <a:endParaRPr lang="en-US"/>
          </a:p>
        </p:txBody>
      </p:sp>
    </p:spTree>
    <p:extLst>
      <p:ext uri="{BB962C8B-B14F-4D97-AF65-F5344CB8AC3E}">
        <p14:creationId xmlns:p14="http://schemas.microsoft.com/office/powerpoint/2010/main" val="16308600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another scenario, where one</a:t>
            </a:r>
            <a:r>
              <a:rPr lang="en-US" baseline="0" dirty="0" smtClean="0"/>
              <a:t> perpetrator is down or has fled, the entire scene essentially becomes the</a:t>
            </a:r>
            <a:r>
              <a:rPr lang="en-US" dirty="0" smtClean="0"/>
              <a:t> Warm Zone while Contact Teams continue</a:t>
            </a:r>
            <a:r>
              <a:rPr lang="en-US" baseline="0" dirty="0" smtClean="0"/>
              <a:t> to search for other potential </a:t>
            </a:r>
            <a:r>
              <a:rPr lang="en-US" dirty="0" smtClean="0"/>
              <a:t>suspects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35</a:t>
            </a:fld>
            <a:endParaRPr lang="en-US"/>
          </a:p>
        </p:txBody>
      </p:sp>
    </p:spTree>
    <p:extLst>
      <p:ext uri="{BB962C8B-B14F-4D97-AF65-F5344CB8AC3E}">
        <p14:creationId xmlns:p14="http://schemas.microsoft.com/office/powerpoint/2010/main" val="415363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to stop</a:t>
            </a:r>
            <a:r>
              <a:rPr lang="en-US" baseline="0" dirty="0" smtClean="0"/>
              <a:t> adding officers to Contact Teams and allocate some LEOs to RTF Teams, knowing there are victims who need care, can be a tough call.  In some situations, especially if there are limited officers available, establishing a protected area for the RTF to work, or a protected Evacuation Corridor, may be viable options.</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36</a:t>
            </a:fld>
            <a:endParaRPr lang="en-US"/>
          </a:p>
        </p:txBody>
      </p:sp>
    </p:spTree>
    <p:extLst>
      <p:ext uri="{BB962C8B-B14F-4D97-AF65-F5344CB8AC3E}">
        <p14:creationId xmlns:p14="http://schemas.microsoft.com/office/powerpoint/2010/main" val="2414546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LEOs on an RTF control the movement of the team based</a:t>
            </a:r>
            <a:r>
              <a:rPr lang="en-US" baseline="0" dirty="0" smtClean="0"/>
              <a:t> on communications with command and other officers.  Safety of the team, in every respect, including searching for secondary threats, is the primary responsibility of those officers, remembering that a shooter can return to an area, instantly turning it from Warm to Hot. </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37</a:t>
            </a:fld>
            <a:endParaRPr lang="en-US"/>
          </a:p>
        </p:txBody>
      </p:sp>
    </p:spTree>
    <p:extLst>
      <p:ext uri="{BB962C8B-B14F-4D97-AF65-F5344CB8AC3E}">
        <p14:creationId xmlns:p14="http://schemas.microsoft.com/office/powerpoint/2010/main" val="2604123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forward officer maintains</a:t>
            </a:r>
            <a:r>
              <a:rPr lang="en-US" baseline="0" dirty="0" smtClean="0"/>
              <a:t> communications to determine where to move the RTF.  This also provides Command personnel with information about the location of the RTF, and prevents the team from accidentally moving into a Hot Zone.  EMS members of the RTF relay information about victims to Command on a separate radio channel.</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38</a:t>
            </a:fld>
            <a:endParaRPr lang="en-US"/>
          </a:p>
        </p:txBody>
      </p:sp>
    </p:spTree>
    <p:extLst>
      <p:ext uri="{BB962C8B-B14F-4D97-AF65-F5344CB8AC3E}">
        <p14:creationId xmlns:p14="http://schemas.microsoft.com/office/powerpoint/2010/main" val="1192637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Officers on an</a:t>
            </a:r>
            <a:r>
              <a:rPr lang="en-US" baseline="0" dirty="0" smtClean="0"/>
              <a:t> RTF must be prepared to defend the team at any moment, and therefore must maintain close line of sight with the RTF members under their charge. It is the responsibility of those officers to maintain constant 360 degree protection of the RTF team at all times.</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39</a:t>
            </a:fld>
            <a:endParaRPr lang="en-US"/>
          </a:p>
        </p:txBody>
      </p:sp>
    </p:spTree>
    <p:extLst>
      <p:ext uri="{BB962C8B-B14F-4D97-AF65-F5344CB8AC3E}">
        <p14:creationId xmlns:p14="http://schemas.microsoft.com/office/powerpoint/2010/main" val="327058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F835550C-71F5-4C2E-AA34-050613B781A3}" type="slidenum">
              <a:rPr lang="en-US" smtClean="0"/>
              <a:pPr/>
              <a:t>4</a:t>
            </a:fld>
            <a:endParaRPr lang="en-US" smtClean="0"/>
          </a:p>
        </p:txBody>
      </p:sp>
      <p:sp>
        <p:nvSpPr>
          <p:cNvPr id="171011" name="Rectangle 2"/>
          <p:cNvSpPr>
            <a:spLocks noGrp="1" noRot="1" noChangeAspect="1" noChangeArrowheads="1" noTextEdit="1"/>
          </p:cNvSpPr>
          <p:nvPr>
            <p:ph type="sldImg"/>
          </p:nvPr>
        </p:nvSpPr>
        <p:spPr>
          <a:xfrm>
            <a:off x="1196975" y="692150"/>
            <a:ext cx="4632325" cy="3473450"/>
          </a:xfrm>
          <a:ln/>
        </p:spPr>
      </p:sp>
      <p:sp>
        <p:nvSpPr>
          <p:cNvPr id="171012" name="Rectangle 3"/>
          <p:cNvSpPr>
            <a:spLocks noGrp="1" noChangeArrowheads="1"/>
          </p:cNvSpPr>
          <p:nvPr>
            <p:ph type="body" idx="1"/>
          </p:nvPr>
        </p:nvSpPr>
        <p:spPr>
          <a:xfrm>
            <a:off x="936415" y="4392733"/>
            <a:ext cx="5150273" cy="4244045"/>
          </a:xfrm>
          <a:noFill/>
          <a:ln/>
        </p:spPr>
        <p:txBody>
          <a:bodyPr/>
          <a:lstStyle/>
          <a:p>
            <a:pPr eaLnBrk="1" hangingPunct="1">
              <a:buFont typeface="Wingdings" pitchFamily="2" charset="2"/>
              <a:buNone/>
            </a:pPr>
            <a:r>
              <a:rPr lang="en-US" dirty="0" smtClean="0"/>
              <a:t>Dayton is one of</a:t>
            </a:r>
            <a:r>
              <a:rPr lang="en-US" baseline="0" dirty="0" smtClean="0"/>
              <a:t> 124 MMRS cities around the nation that have received federal grant monies to prepare for mass casualty incidents and disasters.</a:t>
            </a:r>
            <a:endParaRPr lang="en-US" dirty="0" smtClean="0"/>
          </a:p>
        </p:txBody>
      </p:sp>
    </p:spTree>
    <p:extLst>
      <p:ext uri="{BB962C8B-B14F-4D97-AF65-F5344CB8AC3E}">
        <p14:creationId xmlns:p14="http://schemas.microsoft.com/office/powerpoint/2010/main" val="912284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a:t>
            </a:r>
            <a:r>
              <a:rPr lang="en-US" baseline="0" dirty="0" smtClean="0"/>
              <a:t>officers notify Command about the location of the RTF, they also receive information about where the RTF should, and should not, go.  At the same time, EMS communicates with EMS personnel outside the building, so preparations can be made for further treatment and transport of the victims.</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40</a:t>
            </a:fld>
            <a:endParaRPr lang="en-US"/>
          </a:p>
        </p:txBody>
      </p:sp>
    </p:spTree>
    <p:extLst>
      <p:ext uri="{BB962C8B-B14F-4D97-AF65-F5344CB8AC3E}">
        <p14:creationId xmlns:p14="http://schemas.microsoft.com/office/powerpoint/2010/main" val="761959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the direction of law</a:t>
            </a:r>
            <a:r>
              <a:rPr lang="en-US" baseline="0" dirty="0" smtClean="0"/>
              <a:t> enforcement, the RTF can retreat, or evacuate from the building altogether.  Plans also call for evacuation of the RTF if there is a significant injury to an RTF member.</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41</a:t>
            </a:fld>
            <a:endParaRPr lang="en-US"/>
          </a:p>
        </p:txBody>
      </p:sp>
    </p:spTree>
    <p:extLst>
      <p:ext uri="{BB962C8B-B14F-4D97-AF65-F5344CB8AC3E}">
        <p14:creationId xmlns:p14="http://schemas.microsoft.com/office/powerpoint/2010/main" val="20320821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Hundreds</a:t>
            </a:r>
            <a:r>
              <a:rPr lang="en-US" baseline="0" dirty="0" smtClean="0"/>
              <a:t> of EMS personnel have been trained.  RTF personnel have an ID Card so that perimeter security can identify them.  Dayton MMRS has supplied an SOP for each involved EMS agency, and an SOP “add-on” for law enforcement agencies.  </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42</a:t>
            </a:fld>
            <a:endParaRPr lang="en-US"/>
          </a:p>
        </p:txBody>
      </p:sp>
    </p:spTree>
    <p:extLst>
      <p:ext uri="{BB962C8B-B14F-4D97-AF65-F5344CB8AC3E}">
        <p14:creationId xmlns:p14="http://schemas.microsoft.com/office/powerpoint/2010/main" val="13484671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Checklists (called Job Aids) have been created for EMS and law enforcement, and a separate Job Aid has been distributed to dispatch centers around the region.  To request the RTF, simply call 937-333-USAR.</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43</a:t>
            </a:fld>
            <a:endParaRPr lang="en-US"/>
          </a:p>
        </p:txBody>
      </p:sp>
    </p:spTree>
    <p:extLst>
      <p:ext uri="{BB962C8B-B14F-4D97-AF65-F5344CB8AC3E}">
        <p14:creationId xmlns:p14="http://schemas.microsoft.com/office/powerpoint/2010/main" val="2583204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Exercises</a:t>
            </a:r>
            <a:r>
              <a:rPr lang="en-US" baseline="0" dirty="0" smtClean="0"/>
              <a:t> are the final crucial component.  Whenever your agency has an Active Shooter Incident Exercise or Drill, we encourage you to include EMS, and call on the RTF.  Both RTF equipment and personnel can come to your location to participate.  </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44</a:t>
            </a:fld>
            <a:endParaRPr lang="en-US"/>
          </a:p>
        </p:txBody>
      </p:sp>
    </p:spTree>
    <p:extLst>
      <p:ext uri="{BB962C8B-B14F-4D97-AF65-F5344CB8AC3E}">
        <p14:creationId xmlns:p14="http://schemas.microsoft.com/office/powerpoint/2010/main" val="12878267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the RTF pioneered by Arlington,</a:t>
            </a:r>
            <a:r>
              <a:rPr lang="en-US" baseline="0" dirty="0" smtClean="0"/>
              <a:t> Virginia, EMS can enter active shooter scenes long before the scene can be declared secure.  Trained personnel and equipment caches are in place.  Security of each RTF team in the Warm Zones is your responsibility.</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45</a:t>
            </a:fld>
            <a:endParaRPr lang="en-US"/>
          </a:p>
        </p:txBody>
      </p:sp>
    </p:spTree>
    <p:extLst>
      <p:ext uri="{BB962C8B-B14F-4D97-AF65-F5344CB8AC3E}">
        <p14:creationId xmlns:p14="http://schemas.microsoft.com/office/powerpoint/2010/main" val="42425844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what can you do?  First,</a:t>
            </a:r>
            <a:r>
              <a:rPr lang="en-US" baseline="0" dirty="0" smtClean="0"/>
              <a:t> ask if the EMS agency in your jurisdiction is participating in this program.  Then incorporate the SOP add-on that was sent to your chief by the Montgomery County Police Chiefs’ Association, into your department’s SOP on active shooters.  Plan to include fire and EMS in your command structure at these incidents, and exercise the process together at every opportunity.  If you have questions, contact Dayton MMRS at the phone number or email address shown here.  Thank you for your attention, and for your preparations for such events.</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46</a:t>
            </a:fld>
            <a:endParaRPr lang="en-US"/>
          </a:p>
        </p:txBody>
      </p:sp>
    </p:spTree>
    <p:extLst>
      <p:ext uri="{BB962C8B-B14F-4D97-AF65-F5344CB8AC3E}">
        <p14:creationId xmlns:p14="http://schemas.microsoft.com/office/powerpoint/2010/main" val="296605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Dayton</a:t>
            </a:r>
            <a:r>
              <a:rPr lang="en-US" baseline="0" dirty="0" smtClean="0"/>
              <a:t> MMRS serves the eight counties of Ohio Homeland Security Region 3, and parts of Butler and Warren counties.</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5</a:t>
            </a:fld>
            <a:endParaRPr lang="en-US"/>
          </a:p>
        </p:txBody>
      </p:sp>
    </p:spTree>
    <p:extLst>
      <p:ext uri="{BB962C8B-B14F-4D97-AF65-F5344CB8AC3E}">
        <p14:creationId xmlns:p14="http://schemas.microsoft.com/office/powerpoint/2010/main" val="387439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Dayton MMRS</a:t>
            </a:r>
            <a:r>
              <a:rPr lang="en-US" baseline="0" dirty="0" smtClean="0"/>
              <a:t> committees extensively researched responses to active shooter incidents, including those at Columbine, Virginia Tech, and Aurora, Colorado that are depicted here.  Area law enforcement personnel have been active committee members throughout the development of this plan.</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6</a:t>
            </a:fld>
            <a:endParaRPr lang="en-US"/>
          </a:p>
        </p:txBody>
      </p:sp>
    </p:spTree>
    <p:extLst>
      <p:ext uri="{BB962C8B-B14F-4D97-AF65-F5344CB8AC3E}">
        <p14:creationId xmlns:p14="http://schemas.microsoft.com/office/powerpoint/2010/main" val="2881637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all of you know, law enforcement first responders have become proactive in response to these</a:t>
            </a:r>
            <a:r>
              <a:rPr lang="en-US" baseline="0" dirty="0" smtClean="0"/>
              <a:t> incidents, and have saved many lives by doing so.</a:t>
            </a:r>
          </a:p>
          <a:p>
            <a:r>
              <a:rPr lang="en-US" baseline="0" dirty="0" smtClean="0"/>
              <a:t>However, many fire/EMS agencies continue to follow policies of waiting until the scene is “secure.”  That can be a lengthy process, which delays care for victims with survivable injuries.</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7</a:t>
            </a:fld>
            <a:endParaRPr lang="en-US"/>
          </a:p>
        </p:txBody>
      </p:sp>
    </p:spTree>
    <p:extLst>
      <p:ext uri="{BB962C8B-B14F-4D97-AF65-F5344CB8AC3E}">
        <p14:creationId xmlns:p14="http://schemas.microsoft.com/office/powerpoint/2010/main" val="1913237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have argued that there is no need for a</a:t>
            </a:r>
            <a:r>
              <a:rPr lang="en-US" baseline="0" dirty="0" smtClean="0"/>
              <a:t> Rescue Task Force, since active shooter incidents are over in minutes.</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8</a:t>
            </a:fld>
            <a:endParaRPr lang="en-US"/>
          </a:p>
        </p:txBody>
      </p:sp>
    </p:spTree>
    <p:extLst>
      <p:ext uri="{BB962C8B-B14F-4D97-AF65-F5344CB8AC3E}">
        <p14:creationId xmlns:p14="http://schemas.microsoft.com/office/powerpoint/2010/main" val="2090415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reality is that ASIs are over in minutes, but then again, they really are not.</a:t>
            </a:r>
            <a:endParaRPr lang="en-US" dirty="0"/>
          </a:p>
        </p:txBody>
      </p:sp>
      <p:sp>
        <p:nvSpPr>
          <p:cNvPr id="4" name="Slide Number Placeholder 3"/>
          <p:cNvSpPr>
            <a:spLocks noGrp="1"/>
          </p:cNvSpPr>
          <p:nvPr>
            <p:ph type="sldNum" sz="quarter" idx="10"/>
          </p:nvPr>
        </p:nvSpPr>
        <p:spPr/>
        <p:txBody>
          <a:bodyPr/>
          <a:lstStyle/>
          <a:p>
            <a:fld id="{261FF875-6487-4271-8BB7-D1B68D48DFBD}" type="slidenum">
              <a:rPr lang="en-US" smtClean="0"/>
              <a:pPr/>
              <a:t>9</a:t>
            </a:fld>
            <a:endParaRPr lang="en-US"/>
          </a:p>
        </p:txBody>
      </p:sp>
    </p:spTree>
    <p:extLst>
      <p:ext uri="{BB962C8B-B14F-4D97-AF65-F5344CB8AC3E}">
        <p14:creationId xmlns:p14="http://schemas.microsoft.com/office/powerpoint/2010/main" val="3211579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41FBED99-0C03-4CA4-B0E3-4C003DF98350}" type="datetimeFigureOut">
              <a:rPr lang="en-US" smtClean="0"/>
              <a:pPr/>
              <a:t>7/11/2016</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E0CBA442-6E62-4350-8BE5-5AF5AFFB5935}"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1FBED99-0C03-4CA4-B0E3-4C003DF98350}" type="datetimeFigureOut">
              <a:rPr lang="en-US" smtClean="0"/>
              <a:pPr/>
              <a:t>7/11/2016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0CBA442-6E62-4350-8BE5-5AF5AFFB593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1FBED99-0C03-4CA4-B0E3-4C003DF98350}" type="datetimeFigureOut">
              <a:rPr lang="en-US" smtClean="0"/>
              <a:pPr/>
              <a:t>7/11/2016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0CBA442-6E62-4350-8BE5-5AF5AFFB593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1FBED99-0C03-4CA4-B0E3-4C003DF98350}" type="datetimeFigureOut">
              <a:rPr lang="en-US" smtClean="0"/>
              <a:pPr/>
              <a:t>7/11/2016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0CBA442-6E62-4350-8BE5-5AF5AFFB593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41FBED99-0C03-4CA4-B0E3-4C003DF98350}" type="datetimeFigureOut">
              <a:rPr lang="en-US" smtClean="0"/>
              <a:pPr/>
              <a:t>7/11/2016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0CBA442-6E62-4350-8BE5-5AF5AFFB5935}"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1FBED99-0C03-4CA4-B0E3-4C003DF98350}" type="datetimeFigureOut">
              <a:rPr lang="en-US" smtClean="0"/>
              <a:pPr/>
              <a:t>7/11/2016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0CBA442-6E62-4350-8BE5-5AF5AFFB5935}" type="slidenum">
              <a:rPr lang="en-US" smtClean="0"/>
              <a:pPr/>
              <a:t>‹#›</a:t>
            </a:fld>
            <a:endParaRPr lang="en-US"/>
          </a:p>
        </p:txBody>
      </p:sp>
      <p:pic>
        <p:nvPicPr>
          <p:cNvPr id="8" name="Picture 4" descr="MMRSlogo"/>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594600" y="5384800"/>
            <a:ext cx="1549400" cy="1473200"/>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41FBED99-0C03-4CA4-B0E3-4C003DF98350}" type="datetimeFigureOut">
              <a:rPr lang="en-US" smtClean="0"/>
              <a:pPr/>
              <a:t>7/11/2016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0CBA442-6E62-4350-8BE5-5AF5AFFB5935}"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pic>
        <p:nvPicPr>
          <p:cNvPr id="23" name="Picture 4" descr="MMRSlogo"/>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594600" y="5384800"/>
            <a:ext cx="1549400" cy="1473200"/>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41FBED99-0C03-4CA4-B0E3-4C003DF98350}" type="datetimeFigureOut">
              <a:rPr lang="en-US" smtClean="0"/>
              <a:pPr/>
              <a:t>7/11/2016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0CBA442-6E62-4350-8BE5-5AF5AFFB593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1FBED99-0C03-4CA4-B0E3-4C003DF98350}" type="datetimeFigureOut">
              <a:rPr lang="en-US" smtClean="0"/>
              <a:pPr/>
              <a:t>7/11/2016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0CBA442-6E62-4350-8BE5-5AF5AFFB5935}" type="slidenum">
              <a:rPr lang="en-US" smtClean="0"/>
              <a:pPr/>
              <a:t>‹#›</a:t>
            </a:fld>
            <a:endParaRPr lang="en-US"/>
          </a:p>
        </p:txBody>
      </p:sp>
      <p:pic>
        <p:nvPicPr>
          <p:cNvPr id="5" name="Picture 4" descr="MMRSlogo"/>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594600" y="5384800"/>
            <a:ext cx="1549400" cy="1473200"/>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1FBED99-0C03-4CA4-B0E3-4C003DF98350}" type="datetimeFigureOut">
              <a:rPr lang="en-US" smtClean="0"/>
              <a:pPr/>
              <a:t>7/11/2016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0CBA442-6E62-4350-8BE5-5AF5AFFB593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41FBED99-0C03-4CA4-B0E3-4C003DF98350}" type="datetimeFigureOut">
              <a:rPr lang="en-US" smtClean="0"/>
              <a:pPr/>
              <a:t>7/11/2016</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E0CBA442-6E62-4350-8BE5-5AF5AFFB593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41FBED99-0C03-4CA4-B0E3-4C003DF98350}" type="datetimeFigureOut">
              <a:rPr lang="en-US" smtClean="0"/>
              <a:pPr/>
              <a:t>7/11/2016</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E0CBA442-6E62-4350-8BE5-5AF5AFFB5935}" type="slidenum">
              <a:rPr lang="en-US" smtClean="0"/>
              <a:pPr/>
              <a:t>‹#›</a:t>
            </a:fld>
            <a:endParaRPr lang="en-US"/>
          </a:p>
        </p:txBody>
      </p:sp>
      <p:pic>
        <p:nvPicPr>
          <p:cNvPr id="19" name="Picture 4" descr="MMRSlogo"/>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7848600" y="5626308"/>
            <a:ext cx="1295400" cy="1231692"/>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b="1" i="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b="1" i="0" kern="1200" baseline="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b="1" i="0" kern="1200" baseline="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b="1" i="0" kern="1200" baseline="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b="1" i="0" kern="1200" baseline="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b="1" i="0" kern="1200" baseline="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9.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slideLayout" Target="../slideLayouts/slideLayout7.xml"/><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notesSlide" Target="../notesSlides/notesSlide11.xml"/><Relationship Id="rId9" Type="http://schemas.openxmlformats.org/officeDocument/2006/relationships/image" Target="../media/image23.jpeg"/><Relationship Id="rId1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2.xm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9.png"/><Relationship Id="rId5" Type="http://schemas.openxmlformats.org/officeDocument/2006/relationships/image" Target="../media/image3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8.jpeg"/><Relationship Id="rId11" Type="http://schemas.openxmlformats.org/officeDocument/2006/relationships/image" Target="../media/image39.jpeg"/><Relationship Id="rId5" Type="http://schemas.openxmlformats.org/officeDocument/2006/relationships/image" Target="../media/image34.png"/><Relationship Id="rId10" Type="http://schemas.openxmlformats.org/officeDocument/2006/relationships/image" Target="../media/image38.jpeg"/><Relationship Id="rId4" Type="http://schemas.openxmlformats.org/officeDocument/2006/relationships/notesSlide" Target="../notesSlides/notesSlide15.xml"/><Relationship Id="rId9" Type="http://schemas.openxmlformats.org/officeDocument/2006/relationships/image" Target="../media/image37.gif"/><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notesSlide" Target="../notesSlides/notesSlide17.xml"/><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notesSlide" Target="../notesSlides/notesSlide18.xml"/><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9.png"/><Relationship Id="rId5" Type="http://schemas.openxmlformats.org/officeDocument/2006/relationships/image" Target="../media/image54.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57.jpe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9.png"/><Relationship Id="rId5" Type="http://schemas.openxmlformats.org/officeDocument/2006/relationships/image" Target="../media/image58.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slideLayout" Target="../slideLayouts/slideLayout2.xml"/><Relationship Id="rId7" Type="http://schemas.openxmlformats.org/officeDocument/2006/relationships/image" Target="../media/image60.jpe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59.jpeg"/><Relationship Id="rId5" Type="http://schemas.openxmlformats.org/officeDocument/2006/relationships/image" Target="../media/image17.png"/><Relationship Id="rId10" Type="http://schemas.openxmlformats.org/officeDocument/2006/relationships/image" Target="../media/image9.png"/><Relationship Id="rId4" Type="http://schemas.openxmlformats.org/officeDocument/2006/relationships/notesSlide" Target="../notesSlides/notesSlide30.xml"/><Relationship Id="rId9"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9.png"/><Relationship Id="rId5" Type="http://schemas.openxmlformats.org/officeDocument/2006/relationships/image" Target="../media/image63.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66.jpeg"/><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66.jpeg"/><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9.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wav"/><Relationship Id="rId7" Type="http://schemas.openxmlformats.org/officeDocument/2006/relationships/image" Target="../media/image10.wmf"/><Relationship Id="rId2" Type="http://schemas.microsoft.com/office/2007/relationships/media" Target="../media/media4.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9.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9.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9.png"/><Relationship Id="rId5" Type="http://schemas.openxmlformats.org/officeDocument/2006/relationships/image" Target="../media/image67.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9.png"/><Relationship Id="rId5" Type="http://schemas.openxmlformats.org/officeDocument/2006/relationships/image" Target="../media/image68.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9.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9.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hyperlink" Target="mailto:gregg.gaby@daytonohio.gov" TargetMode="External"/><Relationship Id="rId5" Type="http://schemas.openxmlformats.org/officeDocument/2006/relationships/hyperlink" Target="mailto:david.gerstner@daytonohio.gov" TargetMode="External"/><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9.png"/><Relationship Id="rId2" Type="http://schemas.microsoft.com/office/2007/relationships/media" Target="../media/media7.wav"/><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04800"/>
            <a:ext cx="7772400" cy="2813304"/>
          </a:xfrm>
        </p:spPr>
        <p:txBody>
          <a:bodyPr/>
          <a:lstStyle/>
          <a:p>
            <a:r>
              <a:rPr lang="en-US" dirty="0" smtClean="0"/>
              <a:t>Law enforcement &amp; the regional rescue Task force:  integration with EMS during Active Shooter Incidents</a:t>
            </a:r>
            <a:endParaRPr lang="en-US" dirty="0"/>
          </a:p>
        </p:txBody>
      </p:sp>
      <p:sp>
        <p:nvSpPr>
          <p:cNvPr id="5" name="TextBox 4"/>
          <p:cNvSpPr txBox="1"/>
          <p:nvPr/>
        </p:nvSpPr>
        <p:spPr>
          <a:xfrm>
            <a:off x="381000" y="2895600"/>
            <a:ext cx="8763000" cy="461665"/>
          </a:xfrm>
          <a:prstGeom prst="rect">
            <a:avLst/>
          </a:prstGeom>
          <a:noFill/>
        </p:spPr>
        <p:txBody>
          <a:bodyPr wrap="square" rtlCol="0">
            <a:spAutoFit/>
          </a:bodyPr>
          <a:lstStyle/>
          <a:p>
            <a:r>
              <a:rPr lang="en-US" sz="2400" b="1" dirty="0" smtClean="0"/>
              <a:t>Lt. Gregg W. Gaby for the Dayton MMRS RTF Committee</a:t>
            </a:r>
            <a:endParaRPr lang="en-US" sz="2400" b="1" dirty="0"/>
          </a:p>
        </p:txBody>
      </p:sp>
      <p:pic>
        <p:nvPicPr>
          <p:cNvPr id="6" name="Picture 3"/>
          <p:cNvPicPr>
            <a:picLocks noChangeArrowheads="1"/>
          </p:cNvPicPr>
          <p:nvPr/>
        </p:nvPicPr>
        <p:blipFill>
          <a:blip r:embed="rId5" cstate="print"/>
          <a:srcRect/>
          <a:stretch>
            <a:fillRect/>
          </a:stretch>
        </p:blipFill>
        <p:spPr bwMode="auto">
          <a:xfrm>
            <a:off x="7162800" y="4572000"/>
            <a:ext cx="1822450" cy="2146300"/>
          </a:xfrm>
          <a:prstGeom prst="rect">
            <a:avLst/>
          </a:prstGeom>
          <a:noFill/>
          <a:ln w="12700">
            <a:noFill/>
            <a:miter lim="800000"/>
            <a:headEnd/>
            <a:tailEnd/>
          </a:ln>
        </p:spPr>
      </p:pic>
      <p:pic>
        <p:nvPicPr>
          <p:cNvPr id="7" name="Picture 4" descr="MMRS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2000" y="4495800"/>
            <a:ext cx="2242624" cy="2133599"/>
          </a:xfrm>
          <a:prstGeom prst="rect">
            <a:avLst/>
          </a:prstGeom>
          <a:noFill/>
          <a:ln w="9525">
            <a:noFill/>
            <a:miter lim="800000"/>
            <a:headEnd/>
            <a:tailEnd/>
          </a:ln>
        </p:spPr>
      </p:pic>
      <p:pic>
        <p:nvPicPr>
          <p:cNvPr id="8"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79074" y="4495800"/>
            <a:ext cx="2322368" cy="2128838"/>
          </a:xfrm>
          <a:prstGeom prst="rect">
            <a:avLst/>
          </a:prstGeom>
          <a:noFill/>
          <a:ln w="9525">
            <a:noFill/>
            <a:miter lim="800000"/>
            <a:headEnd/>
            <a:tailEnd/>
          </a:ln>
        </p:spPr>
      </p:pic>
      <p:sp>
        <p:nvSpPr>
          <p:cNvPr id="9" name="TextBox 8"/>
          <p:cNvSpPr txBox="1"/>
          <p:nvPr/>
        </p:nvSpPr>
        <p:spPr>
          <a:xfrm>
            <a:off x="6858000" y="3581400"/>
            <a:ext cx="2286000" cy="988250"/>
          </a:xfrm>
          <a:prstGeom prst="rect">
            <a:avLst/>
          </a:prstGeom>
          <a:noFill/>
        </p:spPr>
        <p:txBody>
          <a:bodyPr wrap="square" lIns="64291" tIns="32146" rIns="64291" bIns="32146">
            <a:spAutoFit/>
          </a:bodyPr>
          <a:lstStyle/>
          <a:p>
            <a:pPr>
              <a:defRPr/>
            </a:pPr>
            <a:r>
              <a:rPr lang="en-US" sz="2000" b="1" spc="35" dirty="0">
                <a:ln w="12700" cmpd="sng">
                  <a:solidFill>
                    <a:schemeClr val="accent1"/>
                  </a:solidFill>
                  <a:prstDash val="solid"/>
                </a:ln>
                <a:effectLst>
                  <a:glow rad="53100">
                    <a:schemeClr val="accent6">
                      <a:satMod val="180000"/>
                      <a:alpha val="30000"/>
                    </a:schemeClr>
                  </a:glow>
                </a:effectLst>
                <a:latin typeface="+mj-lt"/>
                <a:ea typeface="+mj-ea"/>
                <a:cs typeface="+mj-cs"/>
              </a:rPr>
              <a:t>With special thanks to Arlington, VA</a:t>
            </a:r>
          </a:p>
        </p:txBody>
      </p:sp>
      <p:pic>
        <p:nvPicPr>
          <p:cNvPr id="10" name="Picture 4" descr="new_badge_police[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13684" y="4495800"/>
            <a:ext cx="1856441" cy="2133600"/>
          </a:xfrm>
          <a:prstGeom prst="rect">
            <a:avLst/>
          </a:prstGeom>
          <a:noFill/>
          <a:ln w="9525">
            <a:noFill/>
            <a:miter lim="800000"/>
            <a:headEnd/>
            <a:tailEnd/>
          </a:ln>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872335"/>
      </p:ext>
    </p:extLst>
  </p:cSld>
  <p:clrMapOvr>
    <a:masterClrMapping/>
  </p:clrMapOvr>
  <mc:AlternateContent xmlns:mc="http://schemas.openxmlformats.org/markup-compatibility/2006" xmlns:p14="http://schemas.microsoft.com/office/powerpoint/2010/main">
    <mc:Choice Requires="p14">
      <p:transition spd="slow" p14:dur="2000" advTm="20466"/>
    </mc:Choice>
    <mc:Fallback xmlns="">
      <p:transition spd="slow" advTm="20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4291" tIns="32146" rIns="64291" bIns="32146"/>
          <a:lstStyle/>
          <a:p>
            <a:pPr algn="ctr"/>
            <a:r>
              <a:rPr lang="en-US" dirty="0" smtClean="0"/>
              <a:t>Aurora, Colorado</a:t>
            </a:r>
            <a:endParaRPr lang="en-US" dirty="0"/>
          </a:p>
        </p:txBody>
      </p:sp>
      <p:sp>
        <p:nvSpPr>
          <p:cNvPr id="3" name="Content Placeholder 2"/>
          <p:cNvSpPr>
            <a:spLocks noGrp="1"/>
          </p:cNvSpPr>
          <p:nvPr>
            <p:ph idx="1"/>
          </p:nvPr>
        </p:nvSpPr>
        <p:spPr/>
        <p:txBody>
          <a:bodyPr lIns="64291" tIns="32146" rIns="64291" bIns="32146"/>
          <a:lstStyle/>
          <a:p>
            <a:endParaRPr lang="en-US"/>
          </a:p>
        </p:txBody>
      </p:sp>
      <p:pic>
        <p:nvPicPr>
          <p:cNvPr id="21506" name="Picture 2" descr="http://i2.cdn.turner.com/cnnnext/dam/assets/120720120106-co-shooting-03-horizontal-large-gallery.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707502"/>
            <a:ext cx="9144000" cy="5150499"/>
          </a:xfrm>
          <a:prstGeom prst="rect">
            <a:avLst/>
          </a:prstGeom>
          <a:noFill/>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438"/>
    </mc:Choice>
    <mc:Fallback xmlns="">
      <p:transition spd="slow" advTm="23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5410" name="img_caption_3940925" descr="Navy Yard Shooting Timelin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60964" y="2465388"/>
            <a:ext cx="3819525" cy="1592262"/>
          </a:xfrm>
          <a:prstGeom prst="rect">
            <a:avLst/>
          </a:prstGeom>
          <a:noFill/>
          <a:ln w="9525">
            <a:noFill/>
            <a:miter lim="800000"/>
            <a:headEnd/>
            <a:tailEnd/>
          </a:ln>
        </p:spPr>
      </p:pic>
      <p:pic>
        <p:nvPicPr>
          <p:cNvPr id="145411" name="irc_mi" descr="http://www.theblaze.com/wp-content/uploads/2013/09/Navy-Yard-G-620x362.jpe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89514" y="1"/>
            <a:ext cx="4154487" cy="2422525"/>
          </a:xfrm>
          <a:prstGeom prst="rect">
            <a:avLst/>
          </a:prstGeom>
          <a:noFill/>
          <a:ln w="9525">
            <a:noFill/>
            <a:miter lim="800000"/>
            <a:headEnd/>
            <a:tailEnd/>
          </a:ln>
        </p:spPr>
      </p:pic>
      <p:pic>
        <p:nvPicPr>
          <p:cNvPr id="145412" name="irc_mi" descr="http://media.nbcwashington.com/images/1200*675/edt-AP131515317140_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0"/>
            <a:ext cx="4179888" cy="2351088"/>
          </a:xfrm>
          <a:prstGeom prst="rect">
            <a:avLst/>
          </a:prstGeom>
          <a:noFill/>
          <a:ln w="9525">
            <a:noFill/>
            <a:miter lim="800000"/>
            <a:headEnd/>
            <a:tailEnd/>
          </a:ln>
        </p:spPr>
      </p:pic>
      <p:pic>
        <p:nvPicPr>
          <p:cNvPr id="145413" name="irc_mi" descr="http://tribwgno.files.wordpress.com/2013/09/s027277841-300.jpg?w=900"/>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964114" y="4506914"/>
            <a:ext cx="4179887" cy="2351087"/>
          </a:xfrm>
          <a:prstGeom prst="rect">
            <a:avLst/>
          </a:prstGeom>
          <a:noFill/>
          <a:ln w="9525">
            <a:noFill/>
            <a:miter lim="800000"/>
            <a:headEnd/>
            <a:tailEnd/>
          </a:ln>
        </p:spPr>
      </p:pic>
      <p:pic>
        <p:nvPicPr>
          <p:cNvPr id="145414" name="irc_mi" descr="http://bloximages.chicago2.vip.townnews.com/thesouthern.com/content/tncms/assets/v3/editorial/3/6d/36d67a42-1f55-11e3-b6d8-0019bb2963f4/5237e0bf61c7f.preview-620.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374900" y="0"/>
            <a:ext cx="3405188" cy="2260600"/>
          </a:xfrm>
          <a:prstGeom prst="rect">
            <a:avLst/>
          </a:prstGeom>
          <a:noFill/>
          <a:ln w="9525">
            <a:noFill/>
            <a:miter lim="800000"/>
            <a:headEnd/>
            <a:tailEnd/>
          </a:ln>
        </p:spPr>
      </p:pic>
      <p:pic>
        <p:nvPicPr>
          <p:cNvPr id="145415" name="irc_mi" descr="http://images.wjla.com/communities/navy_yard_building_197_-_courtesy_navy_296.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643188" y="4929189"/>
            <a:ext cx="2705100" cy="1801812"/>
          </a:xfrm>
          <a:prstGeom prst="rect">
            <a:avLst/>
          </a:prstGeom>
          <a:noFill/>
          <a:ln w="9525">
            <a:noFill/>
            <a:miter lim="800000"/>
            <a:headEnd/>
            <a:tailEnd/>
          </a:ln>
        </p:spPr>
      </p:pic>
      <p:pic>
        <p:nvPicPr>
          <p:cNvPr id="145416" name="irc_mi" descr="http://graphics8.nytimes.com/images/2013/09/16/us/navy-yard-shooting-aerial-map/navy-yard-shooting-aerial-map-blog480.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 y="4702176"/>
            <a:ext cx="3446463" cy="2155825"/>
          </a:xfrm>
          <a:prstGeom prst="rect">
            <a:avLst/>
          </a:prstGeom>
          <a:noFill/>
          <a:ln w="9525">
            <a:noFill/>
            <a:miter lim="800000"/>
            <a:headEnd/>
            <a:tailEnd/>
          </a:ln>
        </p:spPr>
      </p:pic>
      <p:pic>
        <p:nvPicPr>
          <p:cNvPr id="145417" name="irc_mi" descr="http://www.theblaze.com/wp-content/uploads/2013/09/Navy-Yard-G1-620x362.jpe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0" y="2089151"/>
            <a:ext cx="4154488" cy="2424113"/>
          </a:xfrm>
          <a:prstGeom prst="rect">
            <a:avLst/>
          </a:prstGeom>
          <a:noFill/>
          <a:ln w="9525">
            <a:noFill/>
            <a:miter lim="800000"/>
            <a:headEnd/>
            <a:tailEnd/>
          </a:ln>
        </p:spPr>
      </p:pic>
      <p:pic>
        <p:nvPicPr>
          <p:cNvPr id="145418" name="irc_mi" descr="http://static6.businessinsider.com/image/52432288eab8ea125f6cd2da/fbi-releases-video-of-navy-yard-shooting.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751138" y="1874838"/>
            <a:ext cx="3535362" cy="2652712"/>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308"/>
    </mc:Choice>
    <mc:Fallback xmlns="">
      <p:transition spd="slow" advTm="14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0150" name="Picture 6"/>
          <p:cNvPicPr>
            <a:picLocks noChangeAspect="1" noChangeArrowheads="1"/>
          </p:cNvPicPr>
          <p:nvPr/>
        </p:nvPicPr>
        <p:blipFill>
          <a:blip r:embed="rId5" cstate="print"/>
          <a:srcRect/>
          <a:stretch>
            <a:fillRect/>
          </a:stretch>
        </p:blipFill>
        <p:spPr bwMode="auto">
          <a:xfrm>
            <a:off x="3121212" y="1"/>
            <a:ext cx="6022789" cy="4018359"/>
          </a:xfrm>
          <a:prstGeom prst="rect">
            <a:avLst/>
          </a:prstGeom>
          <a:noFill/>
          <a:ln w="9525">
            <a:noFill/>
            <a:miter lim="800000"/>
            <a:headEnd/>
            <a:tailEnd/>
          </a:ln>
        </p:spPr>
      </p:pic>
      <p:pic>
        <p:nvPicPr>
          <p:cNvPr id="39014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1"/>
            <a:ext cx="5854540" cy="3897809"/>
          </a:xfrm>
          <a:prstGeom prst="rect">
            <a:avLst/>
          </a:prstGeom>
          <a:noFill/>
          <a:ln w="9525">
            <a:noFill/>
            <a:miter lim="800000"/>
            <a:headEnd/>
            <a:tailEnd/>
          </a:ln>
        </p:spPr>
      </p:pic>
      <p:pic>
        <p:nvPicPr>
          <p:cNvPr id="390148"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3214688"/>
            <a:ext cx="6561728" cy="3643313"/>
          </a:xfrm>
          <a:prstGeom prst="rect">
            <a:avLst/>
          </a:prstGeom>
          <a:noFill/>
          <a:ln w="9525">
            <a:noFill/>
            <a:miter lim="800000"/>
            <a:headEnd/>
            <a:tailEnd/>
          </a:ln>
        </p:spPr>
      </p:pic>
      <p:pic>
        <p:nvPicPr>
          <p:cNvPr id="390149"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25578" y="3469185"/>
            <a:ext cx="4518422" cy="3388816"/>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341"/>
    </mc:Choice>
    <mc:Fallback xmlns="">
      <p:transition spd="slow" advTm="24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0291" name="Content Placeholder 3" descr="Newtown Sandy Hook Communitymap.jpg"/>
          <p:cNvPicPr>
            <a:picLocks noGrp="1" noChangeAspect="1"/>
          </p:cNvPicPr>
          <p:nvPr>
            <p:ph idx="1"/>
          </p:nvPr>
        </p:nvPicPr>
        <p:blipFill>
          <a:blip r:embed="rId5" cstate="email">
            <a:extLst>
              <a:ext uri="{28A0092B-C50C-407E-A947-70E740481C1C}">
                <a14:useLocalDpi xmlns:a14="http://schemas.microsoft.com/office/drawing/2010/main"/>
              </a:ext>
            </a:extLst>
          </a:blip>
          <a:srcRect/>
          <a:stretch>
            <a:fillRect/>
          </a:stretch>
        </p:blipFill>
        <p:spPr>
          <a:xfrm>
            <a:off x="0" y="0"/>
            <a:ext cx="9174595" cy="6805614"/>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83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914400"/>
          </a:xfrm>
        </p:spPr>
        <p:txBody>
          <a:bodyPr lIns="64291" tIns="32146" rIns="64291" bIns="32146"/>
          <a:lstStyle/>
          <a:p>
            <a:r>
              <a:rPr lang="en-US" dirty="0" smtClean="0"/>
              <a:t>EMS Paradigm is Changing</a:t>
            </a:r>
            <a:br>
              <a:rPr lang="en-US" dirty="0" smtClean="0"/>
            </a:br>
            <a:endParaRPr lang="en-US" dirty="0"/>
          </a:p>
        </p:txBody>
      </p:sp>
      <p:sp>
        <p:nvSpPr>
          <p:cNvPr id="3" name="Content Placeholder 2"/>
          <p:cNvSpPr>
            <a:spLocks noGrp="1"/>
          </p:cNvSpPr>
          <p:nvPr>
            <p:ph idx="1"/>
          </p:nvPr>
        </p:nvSpPr>
        <p:spPr>
          <a:xfrm>
            <a:off x="304800" y="1295400"/>
            <a:ext cx="8534400" cy="5029200"/>
          </a:xfrm>
        </p:spPr>
        <p:txBody>
          <a:bodyPr lIns="64291" tIns="32146" rIns="64291" bIns="32146">
            <a:normAutofit fontScale="85000" lnSpcReduction="10000"/>
          </a:bodyPr>
          <a:lstStyle/>
          <a:p>
            <a:r>
              <a:rPr lang="en-US" dirty="0" smtClean="0"/>
              <a:t>Rescue Task Force (RTF) concept began in Arlington, VA</a:t>
            </a:r>
          </a:p>
          <a:p>
            <a:pPr lvl="1"/>
            <a:r>
              <a:rPr lang="en-US" dirty="0" smtClean="0"/>
              <a:t>Developed jointly by Police &amp; Fire/EMS</a:t>
            </a:r>
          </a:p>
          <a:p>
            <a:pPr lvl="1"/>
            <a:r>
              <a:rPr lang="en-US" dirty="0" smtClean="0"/>
              <a:t>Now used in multiple locations</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r>
              <a:rPr lang="en-US" dirty="0" smtClean="0"/>
              <a:t>EMS working with LE assets to deploy into areas that have been cleared but not secured to initiate treatment and effect rescue of injured victims</a:t>
            </a:r>
          </a:p>
          <a:p>
            <a:pPr lvl="1"/>
            <a:endParaRPr lang="en-US" dirty="0" smtClean="0"/>
          </a:p>
        </p:txBody>
      </p:sp>
      <p:pic>
        <p:nvPicPr>
          <p:cNvPr id="9" name="Picture 3"/>
          <p:cNvPicPr>
            <a:picLocks noChangeArrowheads="1"/>
          </p:cNvPicPr>
          <p:nvPr/>
        </p:nvPicPr>
        <p:blipFill>
          <a:blip r:embed="rId5" cstate="print"/>
          <a:srcRect/>
          <a:stretch>
            <a:fillRect/>
          </a:stretch>
        </p:blipFill>
        <p:spPr bwMode="auto">
          <a:xfrm>
            <a:off x="5334000" y="2590800"/>
            <a:ext cx="1810730" cy="2133600"/>
          </a:xfrm>
          <a:prstGeom prst="rect">
            <a:avLst/>
          </a:prstGeom>
          <a:noFill/>
          <a:ln w="12700">
            <a:noFill/>
            <a:miter lim="800000"/>
            <a:headEnd/>
            <a:tailEnd/>
          </a:ln>
        </p:spPr>
      </p:pic>
      <p:pic>
        <p:nvPicPr>
          <p:cNvPr id="10" name="Picture 2" descr="U:\Pictures\ACPD-Patch.png"/>
          <p:cNvPicPr>
            <a:picLocks noChangeAspect="1" noChangeArrowheads="1"/>
          </p:cNvPicPr>
          <p:nvPr/>
        </p:nvPicPr>
        <p:blipFill>
          <a:blip r:embed="rId6" cstate="print"/>
          <a:srcRect/>
          <a:stretch>
            <a:fillRect/>
          </a:stretch>
        </p:blipFill>
        <p:spPr bwMode="auto">
          <a:xfrm>
            <a:off x="1981200" y="2590800"/>
            <a:ext cx="1981200" cy="2102497"/>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Click="0" advTm="247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10600" cy="1981200"/>
          </a:xfrm>
        </p:spPr>
        <p:txBody>
          <a:bodyPr/>
          <a:lstStyle/>
          <a:p>
            <a:r>
              <a:rPr lang="en-US" dirty="0" smtClean="0"/>
              <a:t>Agencies Endorsing or Participating in Development of National or Local RTF Plans</a:t>
            </a:r>
            <a:endParaRPr lang="en-US" dirty="0"/>
          </a:p>
        </p:txBody>
      </p:sp>
      <p:pic>
        <p:nvPicPr>
          <p:cNvPr id="7" name="Picture 6"/>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 y="5389959"/>
            <a:ext cx="1601499" cy="1468041"/>
          </a:xfrm>
          <a:prstGeom prst="rect">
            <a:avLst/>
          </a:prstGeom>
          <a:noFill/>
          <a:ln w="9525">
            <a:noFill/>
            <a:miter lim="800000"/>
            <a:headEnd/>
            <a:tailEnd/>
          </a:ln>
        </p:spPr>
      </p:pic>
      <p:pic>
        <p:nvPicPr>
          <p:cNvPr id="8" name="Picture 4" descr="new_badge_police[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14600" y="5410200"/>
            <a:ext cx="1259728" cy="1447800"/>
          </a:xfrm>
          <a:prstGeom prst="rect">
            <a:avLst/>
          </a:prstGeom>
          <a:noFill/>
          <a:ln w="9525">
            <a:noFill/>
            <a:miter lim="800000"/>
            <a:headEnd/>
            <a:tailEnd/>
          </a:ln>
        </p:spPr>
      </p:pic>
      <p:pic>
        <p:nvPicPr>
          <p:cNvPr id="9" name="Picture 11" descr="fbilogo"/>
          <p:cNvPicPr>
            <a:picLocks noChangeAspect="1" noChangeArrowheads="1"/>
          </p:cNvPicPr>
          <p:nvPr/>
        </p:nvPicPr>
        <p:blipFill>
          <a:blip r:embed="rId7" cstate="print"/>
          <a:srcRect/>
          <a:stretch>
            <a:fillRect/>
          </a:stretch>
        </p:blipFill>
        <p:spPr bwMode="auto">
          <a:xfrm>
            <a:off x="3581400" y="2286000"/>
            <a:ext cx="1600200" cy="1620265"/>
          </a:xfrm>
          <a:prstGeom prst="rect">
            <a:avLst/>
          </a:prstGeom>
          <a:noFill/>
          <a:ln w="9525">
            <a:noFill/>
            <a:miter lim="800000"/>
            <a:headEnd/>
            <a:tailEnd/>
          </a:ln>
        </p:spPr>
      </p:pic>
      <p:sp>
        <p:nvSpPr>
          <p:cNvPr id="21506" name="AutoShape 2" descr="data:image/jpeg;base64,/9j/4AAQSkZJRgABAQAAAQABAAD/2wCEAAkGBxQSEhUUExQWFRQXFhsbGBYXGBgdIBsdHxwdHR0hHRobHSggHB4mHRgdITIhJSkrLy4uHh8zODMsNygtMCwBCgoKDg0OGxAQGywlICQ0NCw0LCwsLzQsLDQsLCwsLCwsNCwsLCw0NCwsLCwsLCwsLCwsLCwsLCwsLCwsLCwsLP/AABEIALMApAMBEQACEQEDEQH/xAAcAAACAgMBAQAAAAAAAAAAAAAABQYHAgMEAQj/xABEEAACAQMCAwUEBgcFCAMAAAABAgMABBESIQUGMRMiQVFhBzJxgRQjQlKRoTNTYnKxwdEkY4KywhUXNFSi4fDxFkSS/8QAGwEAAgMBAQEAAAAAAAAAAAAAAAMCBAUBBgf/xAA6EQABAwMCAwUGBQMDBQAAAAABAAIDBBEhEjEFQVETImFxkTKBobHR8BRCUsHhIzPxBhWyJFNicqL/2gAMAwEAAhEDEQA/ALxoQihCKEIoQihCKEIoQq75v5ikiuZI/pHZFWhEcQ0jWkhALFiDhtRYDOw0jY5rLraieOQBg7pBN/K/w8vVNY1pGVy8VvZ4obwvNJI9upkUligZCuoZWMruNLL64BrIHEZ6iSMB1g7Bt1+7H4J3ZtaCbbJbzPxaO3ntsRxumlZLgOms6HYIDqYHTjdskjZTV2i7SVpL3HoM9Et9hsmVzYK3EyiRDsI7aKUrHHbBcs0uS+uMsQQgHdNaMBIZne6W7dHLxklEcrPCqTwGURQFoni7wCLhG74AJDEgYYYqpxWd8UephIPwU4gCcrka8fFs0s9y5l1uVjaQsseCUAWPGwBUFzkk4HjWca+peXgOtpsLmwzz/gJmhoAU/wCTrtprOF3bWxU5J97ZiAHHg4GAw+8DXpYiSwF29lWO6dUxcRQhFCEUIRQhFCEUIRQhFCEUIRQhFCEUIWi6ukjUvIyoi9WYgAfEmhCq1+MicXUdrE1x2sr/AF6qezYONjqIwxQYTTke6NwK85X0pdViUvxjF84VmNw025rjuZ5kMwnurG3WQKuiQtLIEVdIDKrAZOST6sfKosooiGkBxIzcYFyb/wALt3E6RzXN/te3UFW4k5BUIexsQFZQMBTqD5GD0NXmwhv5fUpgpZ3bNPot8HMduhynE70EgAlrWI7DoNoQcDyqw11uQ9UGhqP0lHD7+KNma34jZI0jZYTWZhLn9qRXH8KjUwNqW2ff3FKMUsWXNI8wV0WEV/ABIkUV3EupQbV1kzGW1AYZlIKdBucjbG2aoz8IEgIad8562tfnvzUWzWOVLeQePQSK6GRUuXkaR7ZwUeMkABdDgMThQSQNySela1JB2ELYr3slOdqN1Mc1ZUV7QhFCEUIRQhFCEUIRQhFCEUIRQheE0IUL4zzvqLx2KpKUyJbmRsQQ+eWH6Rh91fmR41KmsjgsHZcdmjcqbWFyrXi/McRcMxPEZwciWfuwRn+6hHX4/wDV4CmTUT+2dA6Df3/fuWjT8PfJkbdSk3FOO3NxtNMxXp2adxPhpXqPQk1JkTGey39ytaLh0Tcuz57LDgvBZJ2aO3jyyqWKrgHAx+e/SmgFxVpz4qdgJsB4Lfc8KkjhimYd2VnUDfIKMVIYeByOlc0kZTGTNe8sbysfVMeM8ry2ohaRkxLsSCe4SAcPt5MDtUnRltiUunrGTFwaNvj5e9ZcU5akgiExkheMgFSsgywJxkKcEjJrjoyBdSgrWSv7PSQfLbwSg2rwPqAeGTAOpSyNg7jcYJBrgc5uF19NT1AJLQeXonS82SOoS8ijvox07QBJF9UlUbEfAfGnNqORWTUcEG8J9xUq5c5klX/g5Wu4wMvZXJC3Ma+JjlO0oHTDZ/eqfbhvtbdViSwPjdpcLFT/AJf5ghvELQtupw8bAq8bfddDupp4NxcJOya11CKEIoQihCKEIoQihCKEJVxnmK2tB9fMkZxnST3seekb49a6Gk7BcLgN1XXNXNwuotbs8PDzsiAYmvDjoAcFIvA+JGSSBWVU1jy/sKfLuZ5N/lWIYS8jF/Dqq+4txd7gKjBYoE9y3j9xcdM7d8+p28hS4adsRuMuO7juV6KloAwAvyenIJjwDlszXUUE5aDtE1rld3G+AuTgFtLYJ8ulWmsubFOnqQyIyMF7Y8v8KR8uxx2nEjHsscsbIG1q5hkwSAZSukSbZIHTWvXFTaA11lSqC+am18wem48t/souuZIEv1vEdiJIWjljA76ME0jvDZssqnPzoLwHalJlLI6mMJGxBB6i/wBClt9zkbiO3WaFXeGXtCwOkSbY7wA2J8TUXS3tdWYqDs3vLHWDhby8l5xfnGS6ililijw7h1Ze6UI89u/le7k4qLpC4EKcFAyF4e0nAsfH6Lm4hxOO4e1UgpFDFHE2d9lPeO3mK4XAkdE6KB8TZDuXEn12Uihlju7i+uFiFy8ap9HgOcMgITVpG5wo1Y9fWpizi4jKoua+CKKIu0A31O6Hf47Jfx/gOqS1EUPYzXCZa3ycIc4zvuoI3wem9cey5AG5Tqaq0skL3amtNtXVRi9tGilZG7skTkZU4KspxlSN/nS/ZNlacyKpjBcLg5HgnnDeYDJKjSydhdqAsV8oGHH6u4UbMpwN+mfunFILpIP6kWRzb+4Xn6zhxiyMjrzHn9VYnC/aLCG7C9BtrlR3gQTG37aOBuh6jPToa1aeVtQzXFkfLzWM8hhs7CmNndpKoeN1dT0ZCCPxFMXVvoQihCKEIoQk3MfMtvZJqmbvEd2Nd3b4Dy9TtU443SGzQlySNjF3FVbx3n66uMqh+jx/djOWI9ZMf5QMevWtWHh7W5fnwWZNXudiPCjHDrWNle6nBNsj91PtXUw8MnqgI3Pjg52BrD4xxAl34KlwTuegWjw6jc8iSTLjsFw8T4hJcSGWUjVjCqPdRfBV9P41mwwtibobt8z1K9rS0rYhncpzYWctrDHfxiKdCCNxq7CTOxZfveI8N6shpA1BRke2VxgcSD/yC2cz8WjmlgvYW03DYMse/ckQjDA+TYBA9KHuudQ3XKeF0bXQvHd5HqD9Ep5k5okuSDcOMZykajCgn7qDqd+vU0d6RAFPRtybfNb+Ccq312NUcHZRfrZtQHrhFBY0xtP1VGXjPKNvvK6G5Kn1ENdoMH7ER/1MCPmKaIGKk7i1SeYHuW9eRXPS8YH1iUj8mFd7FiiOKVIPtLbJyFfAaoWjuR4jS0Z/E5X86W6nadlai43M322gpDcyS2sgWeOW1lHulsrk/sSLsevUGkOhc3IWrDxOnnGl2PA7fRN+EcxSW5lkAMk8iaVldiWTffGc5yNtzttUWyFpJVmekZMGt2aDewGCpRzQReuILGPtNTCaaUAYDFcAFyO6AOv86a/v4as2k/6cdpUG1u6B4eXiohzFwN7VxHIyPrQMChyMH/z50pzSwrSp6htS0kDwsVhayidEtZm0lT/ZZz1jboI280PQfh5VU1PpZPxMG/5h1HVYfEuHNAP6T8D97LVw67lgkbSWguEOmTQcbjp6Op6jINe0ppYK+ESgXv6rxMzZaSTSDhWDy/7TWUhLxAy/ro+o/fTxHqv4VXn4e5uWZVqGva7D8KzLO7SVFeNg6MMhlOQazjjBWgDi630Lqi3PHNi2MYVcNcSA9mh8ANizfsjPzO1OghdK7SEmeZsTdRVMXdy8rtJIxeRveY9T/QeQGwrfiibG2zQsGWV0jruKwtbE3MqwK2gEFpZP1cQ9458Ceg/7Vl8a4iKODHtHACucOpu1fd2wWjjfEluHXsxpt4l0W8eMYQfax95sZ+AFeVpoXRNOr2jkn9vcvoFDTBje0O5+Sb8q8PmC/TLYpLLA5LW5GW0Y6geIIJ6b1cYDuEyqlZfsZLgO2PJNOaueHcFbd17KeM9rE8S6o2OxXVjveYPhUnydEim4eBmQZacG+CoZwTh0l7MIYWVBnDzv7qf1b0rscN8lQreJCMlke/XorK4Ry1Z2jBY17RgRruH3dvPT4IvkBVsABefe9z3anG5Vk8NuYtKpG4OBsM71xRSXnhE0IcDWW2PjjG9dCFGYaFxSjgSvEwLgqjDGT0zjIoK6nl/YxTxmOVFkjYbqwBB/GuIVOc9ezs2Q7ayYvETvasckeZibqR+yfxpT4g9aFJxKWnwct6KN8v8AMMkWGikZU1gug8cbEMp2zjI3qp3mGxXo/wChWR6wLm3vClN/DDcvJf3JKWuezgiXGt9K4VRj3RsTTCA7vnZVmOkiaKaLL93E7C5UIlUMCMbHO3/f+dJvY3Wm5gc3S7K7J5TPF2nW5tlw/nLB4H1Zf6+ddoKj8BUj/tv+BXjOK8PwWe8FYIwIBG4O4Ne5BuLheNIINim3LvNb8NftBloSR2kX3vVPASfx6HwIo1tO1zdex+avUU7g7RuPkr7s7pZUWRCGR1DKw8QRkViraXzj7SOLNPxOd1P6JuyQ+GE2YfNy2fhV+lZZusbqlUuBOg7Lis+IK4Oe6wGWU+A8wfEetajJmuGcFZT4HNOMgpjOxgswpGJr7vyeaW67IvpqJ/NvKvD1M342tdL+WPA8+q9jwqitpZ7yk1MXq1vsrySF1kiYo69GU7/+vSgEjZQexr2lrhcLTHBJdzmJWOSdU0nkCd/8RqxEy/eKyOI1nZDsY/8ACsbhNikEaxxrpUeHn6nzJq0vPJrFXUKTcrW2WLnoNh8f/VcQpBLaIzBmUMQCBkZ2PWuLqjp5cZZSy40agVGfDO4ouhP7+1EqFenkfKhC1G+SJ44WbvMux8Djb8TQhK+b7LUglHVdj8D/AEP8a6hVdzJyg0pa5tR9eq6nixtMo64/bA3HnUJGB4srNJVvpn6htzCjnDuMN2DxrgxygalYZ0sD1H3XHTNUTdndXrWdnUaJm7/eCueoK0soLowusqjJQnI+8p94fMfmBS5YhKwsPP4HkqFdB2sdxuMrG8KWzsmfqmAkh8co++B54O3wxXoeCcQ7Sm0ye03BXzziFIe11N5/BLJpGdtTbY91fL1Pma0SS83d6JLQIxpb6q3/AGU81pHY9jKwBhkZEz9zCsvyGsj5VlTs0vIC04XamAlVDxIkzzE+8Zpc/HtGz+dX4P7YVKf+4VySxBhg1NzQ4ZS2PLThdl1xWWR9cp7Q6VUEDBCqMAaenn086xn8LETbQ7br0PDuMRxd2Ub81nDcK3unPp4/hVFzHNPeXqIaiKYXY66LiQqNhljgKo8WJwB+NDG6jZcqZhDGX9FP+GcumwXsn/SkB5GPixHh6DoPhWgBYLx73l7i525TWKuqC7IqEJpwwPqynVQWPy/r0riFMbK6WRcr89vGuLq6KEIoQq64k8wl7Nw7zJJmNsZ7nXw6jIB/GuoUl4xxVRAEfBldBlRvgkb5+dCEmt+JlVUIoVwMFzuT+W1C4qs514T9FuRMv6G4Y6h92Xrn4MM7eeaRPHcXWvwmr7OTs3bH5/eEnmuFT3mA/j8hVRrC7ZellnjhF5CAuSS9Y+4ukfeb+S/1rQh4a92X4XnKz/UcbbtgF/E7LSiYxklsDAJOcDyHkPQVrw08cQ7g968nLM+U3cs6ekpzy9y/Nco7xDurJpPXrpU/wYVmVTv6i0KZp0Lf7R+ASWd9LqX6ueR5Yn8DqOplz4MCTt5YptNKNOhQqYzfUoxVtVF6KAuFZNEG6jP/AJ50OY13tC642RzDdpsujh8jQzRTKQzQuHVZBqXUOmdwdjv18KqmgjvduFePFZ3NDJDcBTXiftGkuNHbWqhkzl4pDuD4aHG2/wC0aW6jeNkNrYzvhe2vN0B94SJ8UJ/NcilGCQbhNbPEdnBNbfma0P8A9iMfvHT/AJsUstI3CaHA7FSfhHNkS4WOS3YHwEiZPzzUV1Szh/GIpV1B1G+PfXw+Bri6t8nEIl3MsYHq6j+dCFyTcx2ie9dW6/GaMf6qEKv+bObbUyhlvInIBGIg2wPqCc5z51INJ2CiXAblRxucbdfdEjkeATH5tgU0QSHklmojH5lyT8+v0itwPWR/9Kj/AFU1tG872CU6sjG1ykXGeO3F0hSVx2ZIOhFCjY5G+52PrTm0bR7WUg1r793CVRwqvQb+fj+NWGRtZ7IVd8r5DdxusqmuBFC6vGOP+38h4moucGi5UmtLjYL6G9mvADaWEaSLiVyZJAeoZvA48QoA+VY0jtbiVrMbpaAnfHeCw3kLQ3CB0P4g+BU+BHnXASMrtl84cz8AazlnAJkgin7ISHGrOhXGpR6OBkdcHYU+LiDBJ2Lzm11VkpCRqYk6nPTf4VpAg5CpELalTSirL5NSKDhrSytCjT3GlGnjMilUG4IG4317jpVOa7pLC+ByVuKzY7m2eqTWXDIZoeI3LqoEWBEItSoGZiAVBOSuN8GnF5aWNHNJDA5rndEz4LyAtxbQydrIksyuw+r1RjSTjUwxpyMdfWoPqix5FtlJlKHNBvkpJwPln6RFNK08UKRMFLPqwS3TBApsk2kgWvdKjg1gnVYBJeI2KxyMmY5ApxrUZB+GaY2zm3sluJabApjwfkqS6jMqpCkWcB5SqAnyBI3pUkkTDYj4J0bZni4djzWuDlB2mnhCRB4EZ393GBjoQN+orpdGADbfwXAJiS3Vt4rSOBkWn0sBOz7Xs8eOcZ8umBXdTA/RZR0vLNd03/8AiLC8t7V5VHborh1UkAMGIGCRn3fzqPbjQXAbKfYHWGE7r3j3LUVq8I1XDK0uh2khMQwCAdBbOds79K4yZzwdvVdkhawjf0THn/lyC0TTDEi6XXvtc6pJFK/qcd0ZPX0pcErnnJ+GEyeJrRj5/snfG7eO8sHNuWgijhSTsnttKkAA92YgZz5gnNLYTG/vZv4prwHs7uLeCqer6oLw1xTCwL94KN2JACjxJ6fD50iaojhaXPOydFC+T2Qra9kHKETL9Mm78qyOiRnGmMoxUt+0xxkHwHTzrNfU9sA5vsnK0I4BHjmrapaavaEKiOfT3Z/XibZ9cQgD+A/CsaTNe6/6P3Wnw0AyN8/2UFls1O4yp8x/MdDV+KokjOCtWq4XT1Au4WPULVodfAMPMbH8D/WtKPiYOHheeqf9OTNzEbroF6xjXU0giDEKG16A32sZ7ufPFX2TxOyDkrBlppWYcNkxteNOttJbLp7OR1dj45XpvnGKaWAuD+iTrc1hZZSbh3PZQRRPETbpbNA8av7+r7WCAAcfxO9JdTXu4HN7prarABGLWXvJ3MkVtbSwtLNC7yBhJGisdIGMEHbeieJz3B1gbIgmaxpbkXUX4xOJJ5XDmQM5OsrpLepUdPhT4xZoCryOu66ktre2t1Yw2087W727OQ2gurhiT0BGDvSHMeyQuaL3T2vY+IMcbWWHKXFbezu52EhaEwOkbMvvMShGV8NwetdmY+RjRbN0QvZG9xHRecV5rFzw8wy6ROJ1dQkYVdIUg50jGd64yDRLcbLr5w+Ig73WF/zQhnsJ1Vi1tFGsgON2Trg+I611sJ0uaeaDONTXDkFzc3cww3eTHFMrGQuXkndwAc5VYz3VG46dMV2KFzDkj0XJpmv2CWcxcbe8lEsiqraFTu53C9Cck71OOMRiwUJZDIblck/GZWjELTuYxjEWokendHWokxsNzZSaJHCwuuWWORW0GKRX0hsSKU7p6HvAHBxscVXlro2K/ScKnqXENthZpZMffbHon9T/ACxWbLxKR2G4XpKb/TcTMzG/hyXTDAqNGFAH1sfz769fOs2Vxc1xJ5H5FalVBHFTFrBYK7vZSf7POPAXUmPmFP8AE1YoTenZ5LysntFTeragg0IVG8+Q929/u+JKw+DwRj+LGsafu148WfI/wtHhzrSN8/2UIqwvU7Iri4rZ9hMgazuYmw2m6Y6SNtLIhG3xDVfjPdC8fWN0zuHipfxDkmwmJL2sWo/aVdJ/FcUwOI2KqloO4UK5u9ndjBGDG08bk4ULJqHqT2iscU4VEg5pLqaI7tURHJpPu3BH70YP8GFMFZKOnolGiiPX1Xdwz2bXE5IW4hGPNHH8GNT/ABzuYCgaBnIld/8Auiu/+Yt/wk/pR+OPT4rn4Bv6l5/uhu/+Yt/wk/pXfx56fFH4Bv6lkvsguvG5gHwSQ/zFc/HO6Lv4BvVIL3kaWKRo5JlBU/Zj6jzGXqJrJD0UxRRjqttvyXH9qaU+g0KP8pP51A1Mh5pgpYhyTi05QtF6x6/32ZvyJxS3SPduUwRsGwUm4Nw6JGRY40QEgd1QNvlS0xQD2jXPacXuf7tIo/8ApL/66q1J2W/wNvtu8h80gqqt9CJqkiH96n5MD/KoSm0bz4FUeIm0BV1+yhf7HI33rqf8pCo/Jau0gtAweAXkX+0VNasqKKEKo/aNaHtuILj37aC4UesTOr/kF/Csqvs2ohf1Jb6hWaZ2l1+hBVZUxewRXF1Tn2K8TEV/NATgTxBl9Xjzn56Tn8auQG7V5ni0embV1CvCnLLUT5/tiUjcdFJB9M4/pQhRK3qS4uma/wCxCsD3ycLvjf1PlgfPpSKicQRGQi9lJrdRspPy9xotJ2ckvaFlGO6Bht8qCBgEjcAnO1Z3DuIOqCQ8AHkOoTJY9OyXcqX6wpdSSF1VdJ1SE4ycgAbbknA2zkkdafSPxIXHZx35LjxkLq5b5hlfQZyrJIQFcAAqx90EDYgnbPUHHXwrUfFO2mMLxY8lJ8WkXCk91YxyY1orY6ZFbCSk/GOXYymYUCuOgGwPnmhCisYqS4u2CcR99tgvePwG5riFTf0wzyTXDdZ5nk+AZjpHyGBVGd13r13CotFMD1ysqStFb+GY+kRk9EDyH4Kv9WqtVn+iR1sPisrir7Ma3qb+ivT2b2pj4bahhhmjDt8X7/8Aqrba0NFhyXllJa6hFCFCfaDbBZrSdh3Cz20vlonAAz/jRV/xms7isRfTEt3b3vT+EyI2d5qjpbVoWaJvejYofXTsD8xg/OoteJGh42OV6ykk7SEHpj0WNdVpewXr28sVzH78EgcAeIHvL81yPnToXWcs/iUHaw3G4yvpzhHEUuYY5ojmORQyn4/zFXF5VZcSsFnjMb5wfLqD4GhCg/E+APbb5DJnAPl8RXQhIJbuZdQMQdWOwIPrtsG1E4UDONzVOSeVhN47i/JTDQdit1qRDpZGcJr1aQupUYHUGLJnWuRjB6evhizyQtlE0Js8btcLYtsLpzQ4jS5eNdF17MnAIikwmokt3gNsHCA75PwPqoTlzXRiwD3kknpjClpGD4JtZ8WSBwsUKzXDn3saMEjGEQayPMkkZyT0G2jSSRRN0wNL/Hb4lKdcm7ippwCaZ4gbhNEmTkbdM7bAkDbbr4VqRF5b3xYpRtyTGmrignFrMxTMPAklfgTXVxQz2i8VKQLbofrLg6T5rGPfb+XzPlUXu0i6fTwGaQMHNQ2NAoAHQDArOJubr3DWhrQByXtcQuzhNi0wdV96d47ZCOoDHMjD4Lv/AIDSSO1njjHLvH9vvxXm+KzXkI6Y+v7L6QhiCKqqMKoAA8gNhWysVbKEIoQlfM/CRd2s0BOkyIQrfdbqrfJgDXDkWKFQ3NSM5iuiukygxTr9y4iyrD54P/59axKUGFz6d35TceLSt7hs41Fp5/NI6tLcRXVxTX2T83iyl+hzti3mfMLHpHIeqk+Csdx6/GrkT9Qsd15jiNIYZNQHdPwV5imrNXDx2MNBJnwUn5jcUIVcw3YjEUnbSZLEMqhMg4YYGF1bN4V52biNZ20kLALjbGfnbbwVgRssCV5ePM5QyR5mZckybsPBcxqBu2M6WI2GT0qNSyokc1sjrknDQM+ZPJSaWjIC5pLR+uMxiOJSpLBdW+2VPdyNgSCCcDbIqmyEuYX8g4gkcts+SkXZsmUUc8Wjs5ZI4iyiMrkxBCuonVjSCWymGwc4q/LLWwN1A6mgXvj3fVQAY4qXcomUpIZXaT6whSxz0ABwfIHI+INafDpZJYA+TcpUgAdYJ/V5LUa53eGGE3E8nZpGDnbJbPQKPFidgPWuoVBSXL3Er3Eowz7Kv3E+yvx8/WqU0lzYL1XC6PsWdo4d4/ALOkLWWuVyBsMnoB5k7AfM0C3NInlETC88lZPsx4Jm5BO6Wceknwa4l3c/4V/zijh7dYdOfzbeQXjZ3kuzv9VbVaaQihCKELw0IVZc+cBVZnDbW99hS2P0V0v6N/g4AX4qB41lcRjc3TUxjLNx1bz9E+CQtNvu6qaWF43aOQaZEbS6+RHl6HqPQ1JrmuaHt2K9XTTCVmrnzWNdT1hNEGUqwyDUg4g3ChLG2Rpa4YKsL2e+0k2wW1v2JiGBFcn7I8Fl+Hg341cjkDl5eson07r7t6q4LgCWFgpDK6HDA5ByNiCOtMVFQawUWyzXSwl5VGnY7ITkFj4KNhkj5+JpMumMOlDbnw3KkM4XZwThLwWstzKxeZo2YF8kjK7k53DEYGMnGMA42FaOIxNdK/Ljn4bKRdfA2XnKmHmuYJO8jRocMmknGVPx8PgcVS4MQ5j2kDfrfdTm3C84Pbz2tybZ0M8U2+QGwBk5JzkZ37w28MZJ3uwRugd2QF2Hbw8FBxBF1NYIFRQqAKqjAA8BV4AAWCWlXM/M1vYRdpcSBc7Ko3Zz5KvUmuoAJNgqI5m4/PxOYSzjREh+pt+un9pvvOfyqpLNyavR8O4XptLLvyH1XAarrd3RQhdvBoWz24TWVbs7dP1s7bDHou+T8T4VXnBkcKdu7snwH8rzvE6vU7Q3YfE/wr55R4ILO1SHOp92kf78jHU7fNicemK2WNDWho2CwfFOakhFCEUIRQhcPGeFx3UMkEozHIpB8x5EHwIO4PnQhUhzDwtpZJIiwa/tBpcAY+lQgAq4H6xQdwPEkeIxhPb+Dl0n+243H/ifoVpUdUYzce8df8KJIwIyKuWXpmua4XGQrI5Q4dw7spHJFxIkTPL2oKhE0EnQvic7Ek09gZZY9XLVag32QTYW555qG2vLlxPbtOkWqIagRkEnG7YU7sBnfFKDXWuFoy1ETX9k85PpnqsOW+ZLvh//AAsoMWcmCXLIfPT4p8qcyf8AUs6p4S0m8Rt4KxuBe1216XMElqxOSwGtCfPUoz+IFPD2nYrHlpZovaaVJZubOGXaaBfwDcEfWojZU5Hdk67joRUJomysLHbFIB0m65bSWwinE7cShLKCMGeBVwRg6sHfwPUDIFVKTh0VM7Uy/vU3yl+63cR9pnDIs/2pJD92HMhPw0gj86v7bqAaXGwChfG/a1cS5WytxEv6643P+GIHb4sflS3TMatGDhVRLkiw6lQy24fPdzlz2l1cMMljuQPQe6i7/CqzpHyYC3IaOmo263kX6n9lKeVeXY3eRJ2nhu4cOkaquSBvkKw7x8diPShjBz3Uayre0AxgOY7BK5eeZ7WWRZrdyXcfXLoK94fawehJ6iiUtOQmcPbMxpjkGBtn4fyo7Y2ZncoraEVdUsvhGnnnpqPgPifCqs0whbqtcnAHU/e6jX1nZDQ32j8Fafs24EshS9K6YUTRZx+SdGlb9t8beQ+O1qipjE0ufl7sn6e5eVkfqPgrHFXktFCEUIRQhFCEUIVfc98CBnWYN2Rcr2c46xTjurnzSRcIV8SoHVqyeJxuA7VouLWc3qOvmE2I5sq/4xwZp5HKoIr5RqmtuizD9bAT1J8R8jg9aEFSImi5vHydzb4OWlS1ToSQfT9wo3bXboHCMya1KSLuDjxVgdx8DWrkLdY+OZocM81LU5lh+hGCJHinZk04I0RvsrOje8Na7EHzNMDxpsN1TNK/t+0cQWj1I6W8OSY8z8EjisoFW2RZCViDDIftAclg3SWNgevh+IHXNGkYSqaoe6Z13m2Tblbp4FKL/lDs1lVLmOWeBNcsKhgQBjVgnZtOd6iY97HKtR12rSXMIa7AKWWPKFxcx9rHbF4/vd0Zx106iC2PSuAPtcKc0tI1+iS1/JcD8FCxiUwgRliobA95eo+VRLn73TWQ05dpDRffbqm78tyQmIShYFlGVdvdAxnfHT4UFrri5XY6iIh3ZC5byG6ZcQ4Nb2r2/aSmdZNDtpUqhibxDZzmulgaRdLjqZp2v0t02xne6Y9nDate2UkrQCR0aOdQTlPeCnG+CDj45qeG3aTa6r3kmbFO1uq1wR4pTzFx3VLCYJHJgiWMTNs7kdWNQe+5FuSs01LpY8SAd43tyHgkvD7B7ln0sEjTJmuH9yMeOSdmf0/Gq80wiFyLk7AblJrK9sXcZuPQffRSWw4T26Rwwqy27N9SHHfuZPGaX+5X3/AN3egwDRha+SexN38yNmDoPHl4Lzsj7jUf5KufhlksEUcKe5GiovwUYH8K9IFUXVXUIoQihCKEIoQihC03dqkqMkihkYEMp6EGuEX3Qq95o4IsSD6SzGBGBhuwcSW5Ow1t5A7a+hGAw6k4FTw+SBxlpsg7s5H7/wAKw2QHDlFOYeFA4N7hTgCPiMK5Rh4C4QdP3s49R0pFNIWi8GR+g7j/ANfonxzPidcG3yPmovxXg01sNUih4iO7PF342H7w935/ia0Yp2S4Bseh3WzDxFjsPwevJc8d4/cIkYhCCneJC43GnJwPlTiTzV8BjgbWypJdc5M6y4t4Y5p0KSzoG1Mp64BOATjc1IyFVWULWlt3EtabgcluPE7W4gt1meaGS2jKKI1DK4HQ5+w3ma7dpAHRAhmikeWAEON8rn/2jC1nbwMW1Jcs77E9xsA7+Jxmo6gQB4p4hkE75Bzbb3pxzJzdDcpNF2LBSytDIGyQygKCVbZQVUAgevjvUnyhwtZVqTh8sLmyas8xbr5b56qNX3FGligiYLiBSqtvkqTnB3xt0pRcSB4LRjgbG9zx+bP+FyTXTyuATJLLgBUUM7kDoAq5NdDXOSpZ4KYd4geH8JzHy0I9P05mRn9yygOqeT97T+jXwJ/6hXXDSLj1OwWHVcVfJ3Y8D4lPFtdUkMEyICSPo/DIj3VwM67hhnUQBkn3QfvGsxokqHkQe956dG/ss24bl3orL4DwXsMvIQ87jDOBgAeCIPsoPLqeprapaWOnZpZ68z5pDnFxuU5qyoooQihCKEIoQihCKEIoQtF9aJNG8cihkdSrKehBGCPwoQq1l4dLw1uz1gQMdKNIMwuD9iX9TJ4Bx3W8QScVh11M+MmRrdTfD2h5dR8U9jr4Wo8PjjYmKR+GyNklGw9rKT6HuZPkCjHyO1RidHUAX73/ACCCC3ZJIeB28kbTXCqjMSzNAGQb4VdK7ncY2OdyaoS1kzZuzhNxtnw5/wA9FbhkfGLtNllHyPA+kJeGN3coqXCDVqGO7tp33B6b5FaVJM+b2mgeI2Vn/dZWb2KF9nEzauxubabScNoY90+TdcGrz4w3dOZxsc2fFap+QLlMl5LdVUZYmQgAeZyNh61Wc9oTP95b+j4oHJultL3cOrQZNEYMjlB4hQQSPUVWkq9Iu1pPngLjuMOPstHrf6J1wfkq1KpKXknDKGXJ0qQRkd0AHp4MTWVUcTqA4ssG2x9n6WSH100g9q3l93+K2RWjWzvbRTJaxN3k+jwarmYMclVY6hhScZCnA05NbnD6508AsLuGD9Vkyt79ytktl9FHcRrdpTjY9teXB8tRzp9T3sD7oFKqWTPOkDUf/kIYQApJyXyqLcm4lUCd1xpzq7NTgkajuznA1N4kDGwrUpafsWWJuTufp4JTnXKl1WVFFCEUIRQhFCEUIRQhFCEUIRQha54VdSrKGUjBUjII9QaEKK33KLIrLauOyYYa1nBeIqeoQg648jbqyjbu1Uloonu1jB6hTa8hRq64WYQUmSaFDsdaGeEY32miw8Yz0Mnj4VQfwoF2oYPUfQpglxZdtjwqJxHJGElEb6lkt7lXJbUpbOsbk6dJz4dMHGGRQOphdzrjysol2rACOGcxW1nK0Dtc9oUULFIiYVFzpClSAxx1xufEZzlr6qJ7NYOPI/RcDSMJZxrm2wuopXMkwjkQRbR76lbV3VJyxBIyAPwpDiWvDRa+/wB8lIdUysovq00xS4WARKZXjQ6dt+7uCdIz8OlY08zHvLWuG98C/wB+Cc0EC61W1+qqsMUqEIoQR2qPcuANgNQ7qY83Bp8fC+2eXvBN87WH36KJl0iwTjh3Cbpm1ov0YkFTNORLNpPUKikRR5KqfEfs1vU1GyAWaAPvqkOeXJ/wjgMVuS41STMO/NIdTt8TgADP2VAHpVxQTWhCKEIoQihCKEIoQihCKEIoQihCKEIoQihC8oQlfEOX7eXLNDGZMHD6QGz+8N64RfdCrNFWBRCYpfpG+pTHIzuw2LByMMvTv5wBjcV5KspqgSlz7BvXYffhurjHNthc3DLU2a6LmMqC7EMEZ0JkcsFLKDhstpwcZxtSpgal+qA3NgLbHAtt7rrre6LOUx5Q5WgaN3ltyVMmYUmDd1AqjaN/cGoMQuBtivTUULmRNMg7/M81VkdcmymkECoNKKFUdAoAH4CrqgtlCF7QhFCEUIRQhFCEUIRQhFCEUIRQhFCEUIRQhFCEUIXhoQl3GOHxzJiRc6TlSCylT5hlII8tjSpWNe0hwuPFdBsknLvC43ftHDO0bHRreRgMHYhWYjPrjNLiooIXExtAXXPcdypXVjqorKuoRQhFCEUIRQhFCEUIRQhFC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508" name="AutoShape 4" descr="data:image/jpeg;base64,/9j/4AAQSkZJRgABAQAAAQABAAD/2wCEAAkGBxQSEhUUExQWFRQXFhsbGBYXGBgdIBsdHxwdHR0hHRobHSggHB4mHRgdITIhJSkrLy4uHh8zODMsNygtMCwBCgoKDg0OGxAQGywlICQ0NCw0LCwsLzQsLDQsLCwsLCwsNCwsLCw0NCwsLCwsLCwsLCwsLCwsLCwsLCwsLCwsLP/AABEIALMApAMBEQACEQEDEQH/xAAcAAACAgMBAQAAAAAAAAAAAAAABQYHAgMEAQj/xABEEAACAQMCAwUEBgcFCAMAAAABAgMABBESIQUGMRMiQVFhBzJxgRQjQlKRoTNTYnKxwdEkY4KywhUXNFSi4fDxFkSS/8QAGwEAAgMBAQEAAAAAAAAAAAAAAAMCBAUBBgf/xAA6EQABAwMCAwUGBQMDBQAAAAABAAIDBBEhEjEFQVETImFxkTKBobHR8BRCUsHhIzPxBhWyJFNicqL/2gAMAwEAAhEDEQA/ALxoQihCKEIoQihCKEIoQq75v5ikiuZI/pHZFWhEcQ0jWkhALFiDhtRYDOw0jY5rLraieOQBg7pBN/K/w8vVNY1pGVy8VvZ4obwvNJI9upkUligZCuoZWMruNLL64BrIHEZ6iSMB1g7Bt1+7H4J3ZtaCbbJbzPxaO3ntsRxumlZLgOms6HYIDqYHTjdskjZTV2i7SVpL3HoM9Et9hsmVzYK3EyiRDsI7aKUrHHbBcs0uS+uMsQQgHdNaMBIZne6W7dHLxklEcrPCqTwGURQFoni7wCLhG74AJDEgYYYqpxWd8UephIPwU4gCcrka8fFs0s9y5l1uVjaQsseCUAWPGwBUFzkk4HjWca+peXgOtpsLmwzz/gJmhoAU/wCTrtprOF3bWxU5J97ZiAHHg4GAw+8DXpYiSwF29lWO6dUxcRQhFCEUIRQhFCEUIRQhFCEUIRQhFCEUIWi6ukjUvIyoi9WYgAfEmhCq1+MicXUdrE1x2sr/AF6qezYONjqIwxQYTTke6NwK85X0pdViUvxjF84VmNw025rjuZ5kMwnurG3WQKuiQtLIEVdIDKrAZOST6sfKosooiGkBxIzcYFyb/wALt3E6RzXN/te3UFW4k5BUIexsQFZQMBTqD5GD0NXmwhv5fUpgpZ3bNPot8HMduhynE70EgAlrWI7DoNoQcDyqw11uQ9UGhqP0lHD7+KNma34jZI0jZYTWZhLn9qRXH8KjUwNqW2ff3FKMUsWXNI8wV0WEV/ABIkUV3EupQbV1kzGW1AYZlIKdBucjbG2aoz8IEgIad8562tfnvzUWzWOVLeQePQSK6GRUuXkaR7ZwUeMkABdDgMThQSQNySela1JB2ELYr3slOdqN1Mc1ZUV7QhFCEUIRQhFCEUIRQhFCEUIRQheE0IUL4zzvqLx2KpKUyJbmRsQQ+eWH6Rh91fmR41KmsjgsHZcdmjcqbWFyrXi/McRcMxPEZwciWfuwRn+6hHX4/wDV4CmTUT+2dA6Df3/fuWjT8PfJkbdSk3FOO3NxtNMxXp2adxPhpXqPQk1JkTGey39ytaLh0Tcuz57LDgvBZJ2aO3jyyqWKrgHAx+e/SmgFxVpz4qdgJsB4Lfc8KkjhimYd2VnUDfIKMVIYeByOlc0kZTGTNe8sbysfVMeM8ry2ohaRkxLsSCe4SAcPt5MDtUnRltiUunrGTFwaNvj5e9ZcU5akgiExkheMgFSsgywJxkKcEjJrjoyBdSgrWSv7PSQfLbwSg2rwPqAeGTAOpSyNg7jcYJBrgc5uF19NT1AJLQeXonS82SOoS8ijvox07QBJF9UlUbEfAfGnNqORWTUcEG8J9xUq5c5klX/g5Wu4wMvZXJC3Ma+JjlO0oHTDZ/eqfbhvtbdViSwPjdpcLFT/AJf5ghvELQtupw8bAq8bfddDupp4NxcJOya11CKEIoQihCKEIoQihCKEJVxnmK2tB9fMkZxnST3seekb49a6Gk7BcLgN1XXNXNwuotbs8PDzsiAYmvDjoAcFIvA+JGSSBWVU1jy/sKfLuZ5N/lWIYS8jF/Dqq+4txd7gKjBYoE9y3j9xcdM7d8+p28hS4adsRuMuO7juV6KloAwAvyenIJjwDlszXUUE5aDtE1rld3G+AuTgFtLYJ8ulWmsubFOnqQyIyMF7Y8v8KR8uxx2nEjHsscsbIG1q5hkwSAZSukSbZIHTWvXFTaA11lSqC+am18wem48t/souuZIEv1vEdiJIWjljA76ME0jvDZssqnPzoLwHalJlLI6mMJGxBB6i/wBClt9zkbiO3WaFXeGXtCwOkSbY7wA2J8TUXS3tdWYqDs3vLHWDhby8l5xfnGS6ililijw7h1Ze6UI89u/le7k4qLpC4EKcFAyF4e0nAsfH6Lm4hxOO4e1UgpFDFHE2d9lPeO3mK4XAkdE6KB8TZDuXEn12Uihlju7i+uFiFy8ap9HgOcMgITVpG5wo1Y9fWpizi4jKoua+CKKIu0A31O6Hf47Jfx/gOqS1EUPYzXCZa3ycIc4zvuoI3wem9cey5AG5Tqaq0skL3amtNtXVRi9tGilZG7skTkZU4KspxlSN/nS/ZNlacyKpjBcLg5HgnnDeYDJKjSydhdqAsV8oGHH6u4UbMpwN+mfunFILpIP6kWRzb+4Xn6zhxiyMjrzHn9VYnC/aLCG7C9BtrlR3gQTG37aOBuh6jPToa1aeVtQzXFkfLzWM8hhs7CmNndpKoeN1dT0ZCCPxFMXVvoQihCKEIoQk3MfMtvZJqmbvEd2Nd3b4Dy9TtU443SGzQlySNjF3FVbx3n66uMqh+jx/djOWI9ZMf5QMevWtWHh7W5fnwWZNXudiPCjHDrWNle6nBNsj91PtXUw8MnqgI3Pjg52BrD4xxAl34KlwTuegWjw6jc8iSTLjsFw8T4hJcSGWUjVjCqPdRfBV9P41mwwtibobt8z1K9rS0rYhncpzYWctrDHfxiKdCCNxq7CTOxZfveI8N6shpA1BRke2VxgcSD/yC2cz8WjmlgvYW03DYMse/ckQjDA+TYBA9KHuudQ3XKeF0bXQvHd5HqD9Ep5k5okuSDcOMZykajCgn7qDqd+vU0d6RAFPRtybfNb+Ccq312NUcHZRfrZtQHrhFBY0xtP1VGXjPKNvvK6G5Kn1ENdoMH7ER/1MCPmKaIGKk7i1SeYHuW9eRXPS8YH1iUj8mFd7FiiOKVIPtLbJyFfAaoWjuR4jS0Z/E5X86W6nadlai43M322gpDcyS2sgWeOW1lHulsrk/sSLsevUGkOhc3IWrDxOnnGl2PA7fRN+EcxSW5lkAMk8iaVldiWTffGc5yNtzttUWyFpJVmekZMGt2aDewGCpRzQReuILGPtNTCaaUAYDFcAFyO6AOv86a/v4as2k/6cdpUG1u6B4eXiohzFwN7VxHIyPrQMChyMH/z50pzSwrSp6htS0kDwsVhayidEtZm0lT/ZZz1jboI280PQfh5VU1PpZPxMG/5h1HVYfEuHNAP6T8D97LVw67lgkbSWguEOmTQcbjp6Op6jINe0ppYK+ESgXv6rxMzZaSTSDhWDy/7TWUhLxAy/ro+o/fTxHqv4VXn4e5uWZVqGva7D8KzLO7SVFeNg6MMhlOQazjjBWgDi630Lqi3PHNi2MYVcNcSA9mh8ANizfsjPzO1OghdK7SEmeZsTdRVMXdy8rtJIxeRveY9T/QeQGwrfiibG2zQsGWV0jruKwtbE3MqwK2gEFpZP1cQ9458Ceg/7Vl8a4iKODHtHACucOpu1fd2wWjjfEluHXsxpt4l0W8eMYQfax95sZ+AFeVpoXRNOr2jkn9vcvoFDTBje0O5+Sb8q8PmC/TLYpLLA5LW5GW0Y6geIIJ6b1cYDuEyqlZfsZLgO2PJNOaueHcFbd17KeM9rE8S6o2OxXVjveYPhUnydEim4eBmQZacG+CoZwTh0l7MIYWVBnDzv7qf1b0rscN8lQreJCMlke/XorK4Ry1Z2jBY17RgRruH3dvPT4IvkBVsABefe9z3anG5Vk8NuYtKpG4OBsM71xRSXnhE0IcDWW2PjjG9dCFGYaFxSjgSvEwLgqjDGT0zjIoK6nl/YxTxmOVFkjYbqwBB/GuIVOc9ezs2Q7ayYvETvasckeZibqR+yfxpT4g9aFJxKWnwct6KN8v8AMMkWGikZU1gug8cbEMp2zjI3qp3mGxXo/wChWR6wLm3vClN/DDcvJf3JKWuezgiXGt9K4VRj3RsTTCA7vnZVmOkiaKaLL93E7C5UIlUMCMbHO3/f+dJvY3Wm5gc3S7K7J5TPF2nW5tlw/nLB4H1Zf6+ddoKj8BUj/tv+BXjOK8PwWe8FYIwIBG4O4Ne5BuLheNIINim3LvNb8NftBloSR2kX3vVPASfx6HwIo1tO1zdex+avUU7g7RuPkr7s7pZUWRCGR1DKw8QRkViraXzj7SOLNPxOd1P6JuyQ+GE2YfNy2fhV+lZZusbqlUuBOg7Lis+IK4Oe6wGWU+A8wfEetajJmuGcFZT4HNOMgpjOxgswpGJr7vyeaW67IvpqJ/NvKvD1M342tdL+WPA8+q9jwqitpZ7yk1MXq1vsrySF1kiYo69GU7/+vSgEjZQexr2lrhcLTHBJdzmJWOSdU0nkCd/8RqxEy/eKyOI1nZDsY/8ACsbhNikEaxxrpUeHn6nzJq0vPJrFXUKTcrW2WLnoNh8f/VcQpBLaIzBmUMQCBkZ2PWuLqjp5cZZSy40agVGfDO4ouhP7+1EqFenkfKhC1G+SJ44WbvMux8Djb8TQhK+b7LUglHVdj8D/AEP8a6hVdzJyg0pa5tR9eq6nixtMo64/bA3HnUJGB4srNJVvpn6htzCjnDuMN2DxrgxygalYZ0sD1H3XHTNUTdndXrWdnUaJm7/eCueoK0soLowusqjJQnI+8p94fMfmBS5YhKwsPP4HkqFdB2sdxuMrG8KWzsmfqmAkh8co++B54O3wxXoeCcQ7Sm0ye03BXzziFIe11N5/BLJpGdtTbY91fL1Pma0SS83d6JLQIxpb6q3/AGU81pHY9jKwBhkZEz9zCsvyGsj5VlTs0vIC04XamAlVDxIkzzE+8Zpc/HtGz+dX4P7YVKf+4VySxBhg1NzQ4ZS2PLThdl1xWWR9cp7Q6VUEDBCqMAaenn086xn8LETbQ7br0PDuMRxd2Ub81nDcK3unPp4/hVFzHNPeXqIaiKYXY66LiQqNhljgKo8WJwB+NDG6jZcqZhDGX9FP+GcumwXsn/SkB5GPixHh6DoPhWgBYLx73l7i525TWKuqC7IqEJpwwPqynVQWPy/r0riFMbK6WRcr89vGuLq6KEIoQq64k8wl7Nw7zJJmNsZ7nXw6jIB/GuoUl4xxVRAEfBldBlRvgkb5+dCEmt+JlVUIoVwMFzuT+W1C4qs514T9FuRMv6G4Y6h92Xrn4MM7eeaRPHcXWvwmr7OTs3bH5/eEnmuFT3mA/j8hVRrC7ZellnjhF5CAuSS9Y+4ukfeb+S/1rQh4a92X4XnKz/UcbbtgF/E7LSiYxklsDAJOcDyHkPQVrw08cQ7g968nLM+U3cs6ekpzy9y/Nco7xDurJpPXrpU/wYVmVTv6i0KZp0Lf7R+ASWd9LqX6ueR5Yn8DqOplz4MCTt5YptNKNOhQqYzfUoxVtVF6KAuFZNEG6jP/AJ50OY13tC642RzDdpsujh8jQzRTKQzQuHVZBqXUOmdwdjv18KqmgjvduFePFZ3NDJDcBTXiftGkuNHbWqhkzl4pDuD4aHG2/wC0aW6jeNkNrYzvhe2vN0B94SJ8UJ/NcilGCQbhNbPEdnBNbfma0P8A9iMfvHT/AJsUstI3CaHA7FSfhHNkS4WOS3YHwEiZPzzUV1Szh/GIpV1B1G+PfXw+Bri6t8nEIl3MsYHq6j+dCFyTcx2ie9dW6/GaMf6qEKv+bObbUyhlvInIBGIg2wPqCc5z51INJ2CiXAblRxucbdfdEjkeATH5tgU0QSHklmojH5lyT8+v0itwPWR/9Kj/AFU1tG872CU6sjG1ykXGeO3F0hSVx2ZIOhFCjY5G+52PrTm0bR7WUg1r793CVRwqvQb+fj+NWGRtZ7IVd8r5DdxusqmuBFC6vGOP+38h4moucGi5UmtLjYL6G9mvADaWEaSLiVyZJAeoZvA48QoA+VY0jtbiVrMbpaAnfHeCw3kLQ3CB0P4g+BU+BHnXASMrtl84cz8AazlnAJkgin7ISHGrOhXGpR6OBkdcHYU+LiDBJ2Lzm11VkpCRqYk6nPTf4VpAg5CpELalTSirL5NSKDhrSytCjT3GlGnjMilUG4IG4317jpVOa7pLC+ByVuKzY7m2eqTWXDIZoeI3LqoEWBEItSoGZiAVBOSuN8GnF5aWNHNJDA5rndEz4LyAtxbQydrIksyuw+r1RjSTjUwxpyMdfWoPqix5FtlJlKHNBvkpJwPln6RFNK08UKRMFLPqwS3TBApsk2kgWvdKjg1gnVYBJeI2KxyMmY5ApxrUZB+GaY2zm3sluJabApjwfkqS6jMqpCkWcB5SqAnyBI3pUkkTDYj4J0bZni4djzWuDlB2mnhCRB4EZ393GBjoQN+orpdGADbfwXAJiS3Vt4rSOBkWn0sBOz7Xs8eOcZ8umBXdTA/RZR0vLNd03/8AiLC8t7V5VHborh1UkAMGIGCRn3fzqPbjQXAbKfYHWGE7r3j3LUVq8I1XDK0uh2khMQwCAdBbOds79K4yZzwdvVdkhawjf0THn/lyC0TTDEi6XXvtc6pJFK/qcd0ZPX0pcErnnJ+GEyeJrRj5/snfG7eO8sHNuWgijhSTsnttKkAA92YgZz5gnNLYTG/vZv4prwHs7uLeCqer6oLw1xTCwL94KN2JACjxJ6fD50iaojhaXPOydFC+T2Qra9kHKETL9Mm78qyOiRnGmMoxUt+0xxkHwHTzrNfU9sA5vsnK0I4BHjmrapaavaEKiOfT3Z/XibZ9cQgD+A/CsaTNe6/6P3Wnw0AyN8/2UFls1O4yp8x/MdDV+KokjOCtWq4XT1Au4WPULVodfAMPMbH8D/WtKPiYOHheeqf9OTNzEbroF6xjXU0giDEKG16A32sZ7ufPFX2TxOyDkrBlppWYcNkxteNOttJbLp7OR1dj45XpvnGKaWAuD+iTrc1hZZSbh3PZQRRPETbpbNA8av7+r7WCAAcfxO9JdTXu4HN7prarABGLWXvJ3MkVtbSwtLNC7yBhJGisdIGMEHbeieJz3B1gbIgmaxpbkXUX4xOJJ5XDmQM5OsrpLepUdPhT4xZoCryOu66ktre2t1Yw2087W727OQ2gurhiT0BGDvSHMeyQuaL3T2vY+IMcbWWHKXFbezu52EhaEwOkbMvvMShGV8NwetdmY+RjRbN0QvZG9xHRecV5rFzw8wy6ROJ1dQkYVdIUg50jGd64yDRLcbLr5w+Ig73WF/zQhnsJ1Vi1tFGsgON2Trg+I611sJ0uaeaDONTXDkFzc3cww3eTHFMrGQuXkndwAc5VYz3VG46dMV2KFzDkj0XJpmv2CWcxcbe8lEsiqraFTu53C9Cck71OOMRiwUJZDIblck/GZWjELTuYxjEWokendHWokxsNzZSaJHCwuuWWORW0GKRX0hsSKU7p6HvAHBxscVXlro2K/ScKnqXENthZpZMffbHon9T/ACxWbLxKR2G4XpKb/TcTMzG/hyXTDAqNGFAH1sfz769fOs2Vxc1xJ5H5FalVBHFTFrBYK7vZSf7POPAXUmPmFP8AE1YoTenZ5LysntFTeragg0IVG8+Q929/u+JKw+DwRj+LGsafu148WfI/wtHhzrSN8/2UIqwvU7Iri4rZ9hMgazuYmw2m6Y6SNtLIhG3xDVfjPdC8fWN0zuHipfxDkmwmJL2sWo/aVdJ/FcUwOI2KqloO4UK5u9ndjBGDG08bk4ULJqHqT2iscU4VEg5pLqaI7tURHJpPu3BH70YP8GFMFZKOnolGiiPX1Xdwz2bXE5IW4hGPNHH8GNT/ABzuYCgaBnIld/8Auiu/+Yt/wk/pR+OPT4rn4Bv6l5/uhu/+Yt/wk/pXfx56fFH4Bv6lkvsguvG5gHwSQ/zFc/HO6Lv4BvVIL3kaWKRo5JlBU/Zj6jzGXqJrJD0UxRRjqttvyXH9qaU+g0KP8pP51A1Mh5pgpYhyTi05QtF6x6/32ZvyJxS3SPduUwRsGwUm4Nw6JGRY40QEgd1QNvlS0xQD2jXPacXuf7tIo/8ApL/66q1J2W/wNvtu8h80gqqt9CJqkiH96n5MD/KoSm0bz4FUeIm0BV1+yhf7HI33rqf8pCo/Jau0gtAweAXkX+0VNasqKKEKo/aNaHtuILj37aC4UesTOr/kF/Csqvs2ohf1Jb6hWaZ2l1+hBVZUxewRXF1Tn2K8TEV/NATgTxBl9Xjzn56Tn8auQG7V5ni0embV1CvCnLLUT5/tiUjcdFJB9M4/pQhRK3qS4uma/wCxCsD3ycLvjf1PlgfPpSKicQRGQi9lJrdRspPy9xotJ2ckvaFlGO6Bht8qCBgEjcAnO1Z3DuIOqCQ8AHkOoTJY9OyXcqX6wpdSSF1VdJ1SE4ycgAbbknA2zkkdafSPxIXHZx35LjxkLq5b5hlfQZyrJIQFcAAqx90EDYgnbPUHHXwrUfFO2mMLxY8lJ8WkXCk91YxyY1orY6ZFbCSk/GOXYymYUCuOgGwPnmhCisYqS4u2CcR99tgvePwG5riFTf0wzyTXDdZ5nk+AZjpHyGBVGd13r13CotFMD1ysqStFb+GY+kRk9EDyH4Kv9WqtVn+iR1sPisrir7Ma3qb+ivT2b2pj4bahhhmjDt8X7/8Aqrba0NFhyXllJa6hFCFCfaDbBZrSdh3Cz20vlonAAz/jRV/xms7isRfTEt3b3vT+EyI2d5qjpbVoWaJvejYofXTsD8xg/OoteJGh42OV6ykk7SEHpj0WNdVpewXr28sVzH78EgcAeIHvL81yPnToXWcs/iUHaw3G4yvpzhHEUuYY5ojmORQyn4/zFXF5VZcSsFnjMb5wfLqD4GhCg/E+APbb5DJnAPl8RXQhIJbuZdQMQdWOwIPrtsG1E4UDONzVOSeVhN47i/JTDQdit1qRDpZGcJr1aQupUYHUGLJnWuRjB6evhizyQtlE0Js8btcLYtsLpzQ4jS5eNdF17MnAIikwmokt3gNsHCA75PwPqoTlzXRiwD3kknpjClpGD4JtZ8WSBwsUKzXDn3saMEjGEQayPMkkZyT0G2jSSRRN0wNL/Hb4lKdcm7ippwCaZ4gbhNEmTkbdM7bAkDbbr4VqRF5b3xYpRtyTGmrignFrMxTMPAklfgTXVxQz2i8VKQLbofrLg6T5rGPfb+XzPlUXu0i6fTwGaQMHNQ2NAoAHQDArOJubr3DWhrQByXtcQuzhNi0wdV96d47ZCOoDHMjD4Lv/AIDSSO1njjHLvH9vvxXm+KzXkI6Y+v7L6QhiCKqqMKoAA8gNhWysVbKEIoQlfM/CRd2s0BOkyIQrfdbqrfJgDXDkWKFQ3NSM5iuiukygxTr9y4iyrD54P/59axKUGFz6d35TceLSt7hs41Fp5/NI6tLcRXVxTX2T83iyl+hzti3mfMLHpHIeqk+Csdx6/GrkT9Qsd15jiNIYZNQHdPwV5imrNXDx2MNBJnwUn5jcUIVcw3YjEUnbSZLEMqhMg4YYGF1bN4V52biNZ20kLALjbGfnbbwVgRssCV5ePM5QyR5mZckybsPBcxqBu2M6WI2GT0qNSyokc1sjrknDQM+ZPJSaWjIC5pLR+uMxiOJSpLBdW+2VPdyNgSCCcDbIqmyEuYX8g4gkcts+SkXZsmUUc8Wjs5ZI4iyiMrkxBCuonVjSCWymGwc4q/LLWwN1A6mgXvj3fVQAY4qXcomUpIZXaT6whSxz0ABwfIHI+INafDpZJYA+TcpUgAdYJ/V5LUa53eGGE3E8nZpGDnbJbPQKPFidgPWuoVBSXL3Er3Eowz7Kv3E+yvx8/WqU0lzYL1XC6PsWdo4d4/ALOkLWWuVyBsMnoB5k7AfM0C3NInlETC88lZPsx4Jm5BO6Wceknwa4l3c/4V/zijh7dYdOfzbeQXjZ3kuzv9VbVaaQihCKELw0IVZc+cBVZnDbW99hS2P0V0v6N/g4AX4qB41lcRjc3TUxjLNx1bz9E+CQtNvu6qaWF43aOQaZEbS6+RHl6HqPQ1JrmuaHt2K9XTTCVmrnzWNdT1hNEGUqwyDUg4g3ChLG2Rpa4YKsL2e+0k2wW1v2JiGBFcn7I8Fl+Hg341cjkDl5eson07r7t6q4LgCWFgpDK6HDA5ByNiCOtMVFQawUWyzXSwl5VGnY7ITkFj4KNhkj5+JpMumMOlDbnw3KkM4XZwThLwWstzKxeZo2YF8kjK7k53DEYGMnGMA42FaOIxNdK/Ljn4bKRdfA2XnKmHmuYJO8jRocMmknGVPx8PgcVS4MQ5j2kDfrfdTm3C84Pbz2tybZ0M8U2+QGwBk5JzkZ37w28MZJ3uwRugd2QF2Hbw8FBxBF1NYIFRQqAKqjAA8BV4AAWCWlXM/M1vYRdpcSBc7Ko3Zz5KvUmuoAJNgqI5m4/PxOYSzjREh+pt+un9pvvOfyqpLNyavR8O4XptLLvyH1XAarrd3RQhdvBoWz24TWVbs7dP1s7bDHou+T8T4VXnBkcKdu7snwH8rzvE6vU7Q3YfE/wr55R4ILO1SHOp92kf78jHU7fNicemK2WNDWho2CwfFOakhFCEUIRQhcPGeFx3UMkEozHIpB8x5EHwIO4PnQhUhzDwtpZJIiwa/tBpcAY+lQgAq4H6xQdwPEkeIxhPb+Dl0n+243H/ifoVpUdUYzce8df8KJIwIyKuWXpmua4XGQrI5Q4dw7spHJFxIkTPL2oKhE0EnQvic7Ek09gZZY9XLVag32QTYW555qG2vLlxPbtOkWqIagRkEnG7YU7sBnfFKDXWuFoy1ETX9k85PpnqsOW+ZLvh//AAsoMWcmCXLIfPT4p8qcyf8AUs6p4S0m8Rt4KxuBe1216XMElqxOSwGtCfPUoz+IFPD2nYrHlpZovaaVJZubOGXaaBfwDcEfWojZU5Hdk67joRUJomysLHbFIB0m65bSWwinE7cShLKCMGeBVwRg6sHfwPUDIFVKTh0VM7Uy/vU3yl+63cR9pnDIs/2pJD92HMhPw0gj86v7bqAaXGwChfG/a1cS5WytxEv6643P+GIHb4sflS3TMatGDhVRLkiw6lQy24fPdzlz2l1cMMljuQPQe6i7/CqzpHyYC3IaOmo263kX6n9lKeVeXY3eRJ2nhu4cOkaquSBvkKw7x8diPShjBz3Uayre0AxgOY7BK5eeZ7WWRZrdyXcfXLoK94fawehJ6iiUtOQmcPbMxpjkGBtn4fyo7Y2ZncoraEVdUsvhGnnnpqPgPifCqs0whbqtcnAHU/e6jX1nZDQ32j8Fafs24EshS9K6YUTRZx+SdGlb9t8beQ+O1qipjE0ufl7sn6e5eVkfqPgrHFXktFCEUIRQhFCEUIVfc98CBnWYN2Rcr2c46xTjurnzSRcIV8SoHVqyeJxuA7VouLWc3qOvmE2I5sq/4xwZp5HKoIr5RqmtuizD9bAT1J8R8jg9aEFSImi5vHydzb4OWlS1ToSQfT9wo3bXboHCMya1KSLuDjxVgdx8DWrkLdY+OZocM81LU5lh+hGCJHinZk04I0RvsrOje8Na7EHzNMDxpsN1TNK/t+0cQWj1I6W8OSY8z8EjisoFW2RZCViDDIftAclg3SWNgevh+IHXNGkYSqaoe6Z13m2Tblbp4FKL/lDs1lVLmOWeBNcsKhgQBjVgnZtOd6iY97HKtR12rSXMIa7AKWWPKFxcx9rHbF4/vd0Zx106iC2PSuAPtcKc0tI1+iS1/JcD8FCxiUwgRliobA95eo+VRLn73TWQ05dpDRffbqm78tyQmIShYFlGVdvdAxnfHT4UFrri5XY6iIh3ZC5byG6ZcQ4Nb2r2/aSmdZNDtpUqhibxDZzmulgaRdLjqZp2v0t02xne6Y9nDate2UkrQCR0aOdQTlPeCnG+CDj45qeG3aTa6r3kmbFO1uq1wR4pTzFx3VLCYJHJgiWMTNs7kdWNQe+5FuSs01LpY8SAd43tyHgkvD7B7ln0sEjTJmuH9yMeOSdmf0/Gq80wiFyLk7AblJrK9sXcZuPQffRSWw4T26Rwwqy27N9SHHfuZPGaX+5X3/AN3egwDRha+SexN38yNmDoPHl4Lzsj7jUf5KufhlksEUcKe5GiovwUYH8K9IFUXVXUIoQihCKEIoQihC03dqkqMkihkYEMp6EGuEX3Qq95o4IsSD6SzGBGBhuwcSW5Ow1t5A7a+hGAw6k4FTw+SBxlpsg7s5H7/wAKw2QHDlFOYeFA4N7hTgCPiMK5Rh4C4QdP3s49R0pFNIWi8GR+g7j/ANfonxzPidcG3yPmovxXg01sNUih4iO7PF342H7w935/ia0Yp2S4Bseh3WzDxFjsPwevJc8d4/cIkYhCCneJC43GnJwPlTiTzV8BjgbWypJdc5M6y4t4Y5p0KSzoG1Mp64BOATjc1IyFVWULWlt3EtabgcluPE7W4gt1meaGS2jKKI1DK4HQ5+w3ma7dpAHRAhmikeWAEON8rn/2jC1nbwMW1Jcs77E9xsA7+Jxmo6gQB4p4hkE75Bzbb3pxzJzdDcpNF2LBSytDIGyQygKCVbZQVUAgevjvUnyhwtZVqTh8sLmyas8xbr5b56qNX3FGligiYLiBSqtvkqTnB3xt0pRcSB4LRjgbG9zx+bP+FyTXTyuATJLLgBUUM7kDoAq5NdDXOSpZ4KYd4geH8JzHy0I9P05mRn9yygOqeT97T+jXwJ/6hXXDSLj1OwWHVcVfJ3Y8D4lPFtdUkMEyICSPo/DIj3VwM67hhnUQBkn3QfvGsxokqHkQe956dG/ss24bl3orL4DwXsMvIQ87jDOBgAeCIPsoPLqeprapaWOnZpZ68z5pDnFxuU5qyoooQihCKEIoQihCKEIoQtF9aJNG8cihkdSrKehBGCPwoQq1l4dLw1uz1gQMdKNIMwuD9iX9TJ4Bx3W8QScVh11M+MmRrdTfD2h5dR8U9jr4Wo8PjjYmKR+GyNklGw9rKT6HuZPkCjHyO1RidHUAX73/ACCCC3ZJIeB28kbTXCqjMSzNAGQb4VdK7ncY2OdyaoS1kzZuzhNxtnw5/wA9FbhkfGLtNllHyPA+kJeGN3coqXCDVqGO7tp33B6b5FaVJM+b2mgeI2Vn/dZWb2KF9nEzauxubabScNoY90+TdcGrz4w3dOZxsc2fFap+QLlMl5LdVUZYmQgAeZyNh61Wc9oTP95b+j4oHJultL3cOrQZNEYMjlB4hQQSPUVWkq9Iu1pPngLjuMOPstHrf6J1wfkq1KpKXknDKGXJ0qQRkd0AHp4MTWVUcTqA4ssG2x9n6WSH100g9q3l93+K2RWjWzvbRTJaxN3k+jwarmYMclVY6hhScZCnA05NbnD6508AsLuGD9Vkyt79ytktl9FHcRrdpTjY9teXB8tRzp9T3sD7oFKqWTPOkDUf/kIYQApJyXyqLcm4lUCd1xpzq7NTgkajuznA1N4kDGwrUpafsWWJuTufp4JTnXKl1WVFFCEUIRQhFCEUIRQhFCEUIRQha54VdSrKGUjBUjII9QaEKK33KLIrLauOyYYa1nBeIqeoQg648jbqyjbu1Uloonu1jB6hTa8hRq64WYQUmSaFDsdaGeEY32miw8Yz0Mnj4VQfwoF2oYPUfQpglxZdtjwqJxHJGElEb6lkt7lXJbUpbOsbk6dJz4dMHGGRQOphdzrjysol2rACOGcxW1nK0Dtc9oUULFIiYVFzpClSAxx1xufEZzlr6qJ7NYOPI/RcDSMJZxrm2wuopXMkwjkQRbR76lbV3VJyxBIyAPwpDiWvDRa+/wB8lIdUysovq00xS4WARKZXjQ6dt+7uCdIz8OlY08zHvLWuG98C/wB+Cc0EC61W1+qqsMUqEIoQR2qPcuANgNQ7qY83Bp8fC+2eXvBN87WH36KJl0iwTjh3Cbpm1ov0YkFTNORLNpPUKikRR5KqfEfs1vU1GyAWaAPvqkOeXJ/wjgMVuS41STMO/NIdTt8TgADP2VAHpVxQTWhCKEIoQihCKEIoQihCKEIoQihCKEIoQihC8oQlfEOX7eXLNDGZMHD6QGz+8N64RfdCrNFWBRCYpfpG+pTHIzuw2LByMMvTv5wBjcV5KspqgSlz7BvXYffhurjHNthc3DLU2a6LmMqC7EMEZ0JkcsFLKDhstpwcZxtSpgal+qA3NgLbHAtt7rrre6LOUx5Q5WgaN3ltyVMmYUmDd1AqjaN/cGoMQuBtivTUULmRNMg7/M81VkdcmymkECoNKKFUdAoAH4CrqgtlCF7QhFCEUIRQhFCEUIRQhFCEUIRQhFCEUIRQhFCEUIXhoQl3GOHxzJiRc6TlSCylT5hlII8tjSpWNe0hwuPFdBsknLvC43ftHDO0bHRreRgMHYhWYjPrjNLiooIXExtAXXPcdypXVjqorKuoRQhFCEUIRQhFCEUIRQhFC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11" descr="http://bocanewsnow.com/wp-content/uploads/2013/09/dhs-logo.jpg"/>
          <p:cNvPicPr/>
          <p:nvPr/>
        </p:nvPicPr>
        <p:blipFill>
          <a:blip r:embed="rId8" cstate="email">
            <a:extLst>
              <a:ext uri="{28A0092B-C50C-407E-A947-70E740481C1C}">
                <a14:useLocalDpi xmlns:a14="http://schemas.microsoft.com/office/drawing/2010/main"/>
              </a:ext>
            </a:extLst>
          </a:blip>
          <a:srcRect/>
          <a:stretch>
            <a:fillRect/>
          </a:stretch>
        </p:blipFill>
        <p:spPr bwMode="auto">
          <a:xfrm>
            <a:off x="3810000" y="5410200"/>
            <a:ext cx="1447800" cy="1447800"/>
          </a:xfrm>
          <a:prstGeom prst="rect">
            <a:avLst/>
          </a:prstGeom>
          <a:noFill/>
          <a:ln w="9525">
            <a:noFill/>
            <a:miter lim="800000"/>
            <a:headEnd/>
            <a:tailEnd/>
          </a:ln>
        </p:spPr>
      </p:pic>
      <p:pic>
        <p:nvPicPr>
          <p:cNvPr id="13" name="Picture 12" descr="http://www.iafflocals.com/iafflocals_archive/images/logoimages/iaff_logo_500.gif"/>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3886200"/>
            <a:ext cx="1440319" cy="1443968"/>
          </a:xfrm>
          <a:prstGeom prst="rect">
            <a:avLst/>
          </a:prstGeom>
          <a:noFill/>
          <a:ln w="9525">
            <a:noFill/>
            <a:miter lim="800000"/>
            <a:headEnd/>
            <a:tailEnd/>
          </a:ln>
        </p:spPr>
      </p:pic>
      <p:pic>
        <p:nvPicPr>
          <p:cNvPr id="14" name="Picture 13" descr="https://encrypted-tbn0.gstatic.com/images?q=tbn:ANd9GcTAOVBu0-5_-O7c6i6wSe4XwHgSHCRT4HUeO1YwiCI-LPr-boEo&amp;reload=on"/>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10000" y="3886200"/>
            <a:ext cx="1413367" cy="1542691"/>
          </a:xfrm>
          <a:prstGeom prst="rect">
            <a:avLst/>
          </a:prstGeom>
          <a:noFill/>
          <a:ln w="9525">
            <a:noFill/>
            <a:miter lim="800000"/>
            <a:headEnd/>
            <a:tailEnd/>
          </a:ln>
        </p:spPr>
      </p:pic>
      <p:pic>
        <p:nvPicPr>
          <p:cNvPr id="16" name="Picture 15" descr="http://3.bp.blogspot.com/-ygz1XcFHDgw/UAWrIR-OdjI/AAAAAAAAEYk/UKm7_bzEj6g/s1600/Usfa.jpg"/>
          <p:cNvPicPr/>
          <p:nvPr/>
        </p:nvPicPr>
        <p:blipFill>
          <a:blip r:embed="rId11" cstate="email">
            <a:extLst>
              <a:ext uri="{28A0092B-C50C-407E-A947-70E740481C1C}">
                <a14:useLocalDpi xmlns:a14="http://schemas.microsoft.com/office/drawing/2010/main"/>
              </a:ext>
            </a:extLst>
          </a:blip>
          <a:srcRect/>
          <a:stretch>
            <a:fillRect/>
          </a:stretch>
        </p:blipFill>
        <p:spPr bwMode="auto">
          <a:xfrm>
            <a:off x="685800" y="2286000"/>
            <a:ext cx="1256778" cy="1524000"/>
          </a:xfrm>
          <a:prstGeom prst="rect">
            <a:avLst/>
          </a:prstGeom>
          <a:noFill/>
          <a:ln w="9525">
            <a:noFill/>
            <a:miter lim="800000"/>
            <a:headEnd/>
            <a:tailEnd/>
          </a:ln>
        </p:spPr>
      </p:pic>
      <p:pic>
        <p:nvPicPr>
          <p:cNvPr id="18" name="Picture 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427754" y="2169813"/>
            <a:ext cx="3716246" cy="4688187"/>
          </a:xfrm>
          <a:prstGeom prst="rect">
            <a:avLst/>
          </a:prstGeom>
          <a:noFill/>
          <a:ln w="9525">
            <a:noFill/>
            <a:miter lim="800000"/>
            <a:headEnd/>
            <a:tailEnd/>
          </a:ln>
        </p:spPr>
      </p:pic>
      <p:pic>
        <p:nvPicPr>
          <p:cNvPr id="15" name="Picture 14" descr="http://upload.wikimedia.org/wikipedia/en/c/c0/IACP_Logo.png"/>
          <p:cNvPicPr/>
          <p:nvPr/>
        </p:nvPicPr>
        <p:blipFill>
          <a:blip r:embed="rId13" cstate="email">
            <a:extLst>
              <a:ext uri="{28A0092B-C50C-407E-A947-70E740481C1C}">
                <a14:useLocalDpi xmlns:a14="http://schemas.microsoft.com/office/drawing/2010/main"/>
              </a:ext>
            </a:extLst>
          </a:blip>
          <a:srcRect/>
          <a:stretch>
            <a:fillRect/>
          </a:stretch>
        </p:blipFill>
        <p:spPr bwMode="auto">
          <a:xfrm>
            <a:off x="1676400" y="3276600"/>
            <a:ext cx="2017796" cy="2060636"/>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2000" y="6096000"/>
            <a:ext cx="609600" cy="609600"/>
          </a:xfrm>
          <a:prstGeom prst="rect">
            <a:avLst/>
          </a:prstGeom>
        </p:spPr>
      </p:pic>
    </p:spTree>
  </p:cSld>
  <p:clrMapOvr>
    <a:masterClrMapping/>
  </p:clrMapOvr>
  <p:transition advClick="0" advTm="161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lIns="64291" tIns="32146" rIns="64291" bIns="32146">
            <a:normAutofit fontScale="90000"/>
          </a:bodyPr>
          <a:lstStyle/>
          <a:p>
            <a:r>
              <a:rPr lang="en-US" b="1" dirty="0" smtClean="0"/>
              <a:t>EMS &amp; Active Shooter Incidents</a:t>
            </a:r>
          </a:p>
        </p:txBody>
      </p:sp>
      <p:sp>
        <p:nvSpPr>
          <p:cNvPr id="24579" name="Content Placeholder 2"/>
          <p:cNvSpPr>
            <a:spLocks noGrp="1"/>
          </p:cNvSpPr>
          <p:nvPr>
            <p:ph idx="1"/>
          </p:nvPr>
        </p:nvSpPr>
        <p:spPr/>
        <p:txBody>
          <a:bodyPr lIns="64291" tIns="32146" rIns="64291" bIns="32146">
            <a:normAutofit/>
          </a:bodyPr>
          <a:lstStyle/>
          <a:p>
            <a:pPr>
              <a:buFont typeface="Wingdings" pitchFamily="2" charset="2"/>
              <a:buChar char="v"/>
            </a:pPr>
            <a:r>
              <a:rPr lang="en-US" sz="3100" dirty="0" smtClean="0"/>
              <a:t>EMS medics can be integrated with LE response with a relatively high degree of safety</a:t>
            </a:r>
          </a:p>
          <a:p>
            <a:pPr lvl="1">
              <a:buFont typeface="Wingdings" pitchFamily="2" charset="2"/>
              <a:buChar char="v"/>
            </a:pPr>
            <a:r>
              <a:rPr lang="en-US" sz="2700" dirty="0" smtClean="0"/>
              <a:t>LE on DMMRS Committee</a:t>
            </a:r>
          </a:p>
          <a:p>
            <a:pPr lvl="1">
              <a:buFont typeface="Wingdings" pitchFamily="2" charset="2"/>
              <a:buChar char="v"/>
            </a:pPr>
            <a:r>
              <a:rPr lang="en-US" sz="2700" dirty="0" smtClean="0"/>
              <a:t>LE community very supportive of concept</a:t>
            </a:r>
          </a:p>
          <a:p>
            <a:pPr lvl="1">
              <a:buNone/>
            </a:pPr>
            <a:endParaRPr lang="en-US" sz="2700" dirty="0" smtClean="0"/>
          </a:p>
          <a:p>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Click="0" advTm="190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8" name="Picture 4" descr="https://lintvkoin.files.wordpress.com/2015/10/umpqua-shooting.jpg?w=65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53000" y="4648201"/>
            <a:ext cx="4191000" cy="2209800"/>
          </a:xfrm>
          <a:prstGeom prst="rect">
            <a:avLst/>
          </a:prstGeom>
          <a:noFill/>
        </p:spPr>
      </p:pic>
      <p:pic>
        <p:nvPicPr>
          <p:cNvPr id="7" name="Picture 2" descr="http://www.thegatewaypundit.com/wp-content/uploads/umpqua-college.jpg"/>
          <p:cNvPicPr>
            <a:picLocks noChangeAspect="1" noChangeArrowheads="1"/>
          </p:cNvPicPr>
          <p:nvPr/>
        </p:nvPicPr>
        <p:blipFill>
          <a:blip r:embed="rId6" cstate="print"/>
          <a:srcRect/>
          <a:stretch>
            <a:fillRect/>
          </a:stretch>
        </p:blipFill>
        <p:spPr bwMode="auto">
          <a:xfrm>
            <a:off x="-1" y="0"/>
            <a:ext cx="5110163" cy="2819400"/>
          </a:xfrm>
          <a:prstGeom prst="rect">
            <a:avLst/>
          </a:prstGeom>
          <a:noFill/>
        </p:spPr>
      </p:pic>
      <p:pic>
        <p:nvPicPr>
          <p:cNvPr id="11272" name="Picture 8" descr="http://d.christiantoday.com/en/full/37121/umpqua-community-college-shooting.png"/>
          <p:cNvPicPr>
            <a:picLocks noChangeAspect="1" noChangeArrowheads="1"/>
          </p:cNvPicPr>
          <p:nvPr/>
        </p:nvPicPr>
        <p:blipFill>
          <a:blip r:embed="rId7" cstate="print"/>
          <a:srcRect/>
          <a:stretch>
            <a:fillRect/>
          </a:stretch>
        </p:blipFill>
        <p:spPr bwMode="auto">
          <a:xfrm>
            <a:off x="4953000" y="0"/>
            <a:ext cx="4191000" cy="4664809"/>
          </a:xfrm>
          <a:prstGeom prst="rect">
            <a:avLst/>
          </a:prstGeom>
          <a:noFill/>
        </p:spPr>
      </p:pic>
      <p:pic>
        <p:nvPicPr>
          <p:cNvPr id="11270" name="Picture 6" descr="http://i2.cdn.turner.com/cnn/dam/assets/151001152132-oregon-umpqua-community-college-shooting-scene-david-jaques-bpr-nr-00004812-exlarge-tease.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2819400"/>
            <a:ext cx="4984838" cy="40386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39"/>
    </mc:Choice>
    <mc:Fallback xmlns="">
      <p:transition spd="slow" advTm="7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00400" y="4016824"/>
            <a:ext cx="2819400" cy="187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localtvwjw.files.wordpress.com/2015/12/s057105088-300.jpg?w=77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9694" y="1232580"/>
            <a:ext cx="3200400" cy="1791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ople pray on the San Bernardino Golf Course, across the street from where the shooting took plac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42337" y="2534967"/>
            <a:ext cx="3225954" cy="181149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87778" y="255359"/>
            <a:ext cx="3480513" cy="1954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8600" y="5029200"/>
            <a:ext cx="3315800" cy="1734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245423" y="255359"/>
            <a:ext cx="4812792" cy="765048"/>
          </a:xfrm>
        </p:spPr>
        <p:txBody>
          <a:bodyPr/>
          <a:lstStyle/>
          <a:p>
            <a:pPr algn="ctr"/>
            <a:r>
              <a:rPr lang="en-US" dirty="0" smtClean="0"/>
              <a:t>San Bernardino</a:t>
            </a:r>
            <a:endParaRPr lang="en-US" dirty="0"/>
          </a:p>
        </p:txBody>
      </p:sp>
      <p:pic>
        <p:nvPicPr>
          <p:cNvPr id="1033" name="Picture 9"/>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3522629" y="1447800"/>
            <a:ext cx="1979221" cy="2392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525433" y="4756936"/>
            <a:ext cx="3542858" cy="199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28600" y="3276600"/>
            <a:ext cx="2821421" cy="158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1502239"/>
      </p:ext>
    </p:extLst>
  </p:cSld>
  <p:clrMapOvr>
    <a:masterClrMapping/>
  </p:clrMapOvr>
  <mc:AlternateContent xmlns:mc="http://schemas.openxmlformats.org/markup-compatibility/2006" xmlns:p14="http://schemas.microsoft.com/office/powerpoint/2010/main">
    <mc:Choice Requires="p14">
      <p:transition spd="slow" p14:dur="2000" advTm="8803"/>
    </mc:Choice>
    <mc:Fallback xmlns="">
      <p:transition spd="slow" advTm="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a:xfrm>
            <a:off x="914400" y="304800"/>
            <a:ext cx="7772400" cy="2209800"/>
          </a:xfrm>
        </p:spPr>
        <p:txBody>
          <a:bodyPr lIns="64291" tIns="32146" rIns="64291" bIns="32146">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en-US" sz="4600" spc="35" dirty="0" smtClean="0">
                <a:ln w="12700" cmpd="sng">
                  <a:solidFill>
                    <a:schemeClr val="accent1"/>
                  </a:solidFill>
                  <a:prstDash val="solid"/>
                </a:ln>
                <a:solidFill>
                  <a:schemeClr val="accent6">
                    <a:tint val="1000"/>
                  </a:schemeClr>
                </a:solidFill>
                <a:effectLst>
                  <a:glow rad="53100">
                    <a:schemeClr val="accent6">
                      <a:satMod val="180000"/>
                      <a:alpha val="30000"/>
                    </a:schemeClr>
                  </a:glow>
                </a:effectLst>
              </a:rPr>
              <a:t>D</a:t>
            </a:r>
            <a:r>
              <a:rPr lang="en-US" sz="4600" spc="35" dirty="0" smtClean="0">
                <a:ln w="12700" cmpd="sng">
                  <a:solidFill>
                    <a:schemeClr val="accent1"/>
                  </a:solidFill>
                  <a:prstDash val="solid"/>
                </a:ln>
                <a:solidFill>
                  <a:schemeClr val="tx1"/>
                </a:solidFill>
                <a:effectLst>
                  <a:glow rad="53100">
                    <a:schemeClr val="accent6">
                      <a:satMod val="180000"/>
                      <a:alpha val="30000"/>
                    </a:schemeClr>
                  </a:glow>
                </a:effectLst>
              </a:rPr>
              <a:t>ayton MMRS: Regional Plan for EMS Response to Active Shooter Incidents</a:t>
            </a:r>
            <a:endParaRPr lang="en-US" sz="4600" spc="0" dirty="0" smtClean="0">
              <a:ln w="12700" cmpd="sng">
                <a:solidFill>
                  <a:schemeClr val="accent1"/>
                </a:solidFill>
                <a:prstDash val="solid"/>
              </a:ln>
              <a:solidFill>
                <a:schemeClr val="tx1"/>
              </a:solidFill>
              <a:effectLst>
                <a:outerShdw blurRad="80000" dist="40000" dir="5040000" algn="tl">
                  <a:srgbClr val="000000">
                    <a:alpha val="30000"/>
                  </a:srgbClr>
                </a:outerShdw>
              </a:effectLst>
            </a:endParaRPr>
          </a:p>
        </p:txBody>
      </p:sp>
      <p:sp>
        <p:nvSpPr>
          <p:cNvPr id="8" name="Content Placeholder 7"/>
          <p:cNvSpPr>
            <a:spLocks noGrp="1"/>
          </p:cNvSpPr>
          <p:nvPr>
            <p:ph idx="1"/>
          </p:nvPr>
        </p:nvSpPr>
        <p:spPr>
          <a:xfrm>
            <a:off x="914400" y="3200400"/>
            <a:ext cx="7772400" cy="3155160"/>
          </a:xfrm>
        </p:spPr>
        <p:txBody>
          <a:bodyPr/>
          <a:lstStyle/>
          <a:p>
            <a:r>
              <a:rPr lang="en-US" dirty="0" smtClean="0"/>
              <a:t>$200,000 of equipment</a:t>
            </a:r>
          </a:p>
          <a:p>
            <a:r>
              <a:rPr lang="en-US" dirty="0" smtClean="0"/>
              <a:t>Over 90 instructors trained</a:t>
            </a:r>
          </a:p>
          <a:p>
            <a:r>
              <a:rPr lang="en-US" dirty="0" smtClean="0"/>
              <a:t>Hundreds of EMS personnel trained</a:t>
            </a:r>
          </a:p>
          <a:p>
            <a:r>
              <a:rPr lang="en-US" dirty="0" smtClean="0"/>
              <a:t>Dozens of fire and EMS agencies participating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Click="0" advTm="246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CONFIDENTIAL - FOUO</a:t>
            </a:r>
            <a:endParaRPr lang="en-US" dirty="0"/>
          </a:p>
        </p:txBody>
      </p:sp>
      <p:sp>
        <p:nvSpPr>
          <p:cNvPr id="3" name="Content Placeholder 2"/>
          <p:cNvSpPr>
            <a:spLocks noGrp="1"/>
          </p:cNvSpPr>
          <p:nvPr>
            <p:ph idx="1"/>
          </p:nvPr>
        </p:nvSpPr>
        <p:spPr/>
        <p:txBody>
          <a:bodyPr/>
          <a:lstStyle/>
          <a:p>
            <a:r>
              <a:rPr lang="en-US" b="1" dirty="0" smtClean="0"/>
              <a:t>Presentation is CONFIDENTIAL (non-classified) and For Official Use Only (FOUO)  </a:t>
            </a:r>
          </a:p>
          <a:p>
            <a:r>
              <a:rPr lang="en-US" b="1" dirty="0" smtClean="0"/>
              <a:t>Security record under ORC 149.433</a:t>
            </a:r>
          </a:p>
          <a:p>
            <a:r>
              <a:rPr lang="en-US" b="1" dirty="0" smtClean="0"/>
              <a:t>NOT a public record </a:t>
            </a:r>
          </a:p>
          <a:p>
            <a:r>
              <a:rPr lang="en-US" b="1" dirty="0" smtClean="0"/>
              <a:t>NOT subject to mandatory release or disclosure to press or public</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Click="0" advTm="106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p:txBody>
          <a:bodyPr lIns="64291" tIns="32146" rIns="64291" bIns="32146"/>
          <a:lstStyle/>
          <a:p>
            <a:pPr algn="ctr" eaLnBrk="1" hangingPunct="1"/>
            <a:r>
              <a:rPr lang="en-US" b="1" dirty="0" smtClean="0"/>
              <a:t>Initial LE Operations</a:t>
            </a:r>
          </a:p>
        </p:txBody>
      </p:sp>
      <p:sp>
        <p:nvSpPr>
          <p:cNvPr id="29699" name="Rectangle 2"/>
          <p:cNvSpPr>
            <a:spLocks noGrp="1" noChangeArrowheads="1"/>
          </p:cNvSpPr>
          <p:nvPr>
            <p:ph idx="1"/>
          </p:nvPr>
        </p:nvSpPr>
        <p:spPr/>
        <p:txBody>
          <a:bodyPr lIns="64291" tIns="32146" rIns="64291" bIns="32146">
            <a:normAutofit/>
          </a:bodyPr>
          <a:lstStyle/>
          <a:p>
            <a:r>
              <a:rPr lang="en-US" sz="2800" dirty="0" smtClean="0"/>
              <a:t>LE Contact Team moves through building searching for threat</a:t>
            </a:r>
          </a:p>
          <a:p>
            <a:pPr lvl="1"/>
            <a:r>
              <a:rPr lang="en-US" dirty="0" smtClean="0"/>
              <a:t>Most critical response to ASI </a:t>
            </a:r>
          </a:p>
          <a:p>
            <a:pPr lvl="1"/>
            <a:r>
              <a:rPr lang="en-US" dirty="0" smtClean="0"/>
              <a:t>May need multiple Contact Teams prior to assigning personnel to RTF(s)</a:t>
            </a:r>
          </a:p>
          <a:p>
            <a:r>
              <a:rPr lang="en-US" sz="2800" dirty="0" smtClean="0"/>
              <a:t>Contact Teams radio locations of wounded and “Warm Zones”</a:t>
            </a:r>
          </a:p>
          <a:p>
            <a:pPr lvl="1"/>
            <a:endParaRPr lang="en-US"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Click="0" advTm="262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Zones of Care</a:t>
            </a:r>
            <a:endParaRPr lang="en-US" dirty="0"/>
          </a:p>
        </p:txBody>
      </p:sp>
      <p:sp>
        <p:nvSpPr>
          <p:cNvPr id="3" name="Content Placeholder 2"/>
          <p:cNvSpPr>
            <a:spLocks noGrp="1"/>
          </p:cNvSpPr>
          <p:nvPr>
            <p:ph idx="1"/>
          </p:nvPr>
        </p:nvSpPr>
        <p:spPr/>
        <p:txBody>
          <a:bodyPr>
            <a:normAutofit/>
          </a:bodyPr>
          <a:lstStyle/>
          <a:p>
            <a:r>
              <a:rPr lang="en-US" dirty="0" smtClean="0">
                <a:solidFill>
                  <a:srgbClr val="00B050"/>
                </a:solidFill>
              </a:rPr>
              <a:t>Cold Zone</a:t>
            </a:r>
            <a:r>
              <a:rPr lang="en-US" dirty="0" smtClean="0"/>
              <a:t>: area with no anticipated threat</a:t>
            </a:r>
          </a:p>
          <a:p>
            <a:r>
              <a:rPr lang="en-US" dirty="0" smtClean="0">
                <a:solidFill>
                  <a:srgbClr val="FFC000"/>
                </a:solidFill>
              </a:rPr>
              <a:t>Warm Zone</a:t>
            </a:r>
            <a:r>
              <a:rPr lang="en-US" dirty="0" smtClean="0"/>
              <a:t>:</a:t>
            </a:r>
            <a:r>
              <a:rPr lang="en-US" dirty="0" smtClean="0">
                <a:solidFill>
                  <a:srgbClr val="FFC000"/>
                </a:solidFill>
              </a:rPr>
              <a:t> </a:t>
            </a:r>
            <a:r>
              <a:rPr lang="en-US" dirty="0" smtClean="0"/>
              <a:t>area where potential for hostile threat exists, but threat is not direct/immediate</a:t>
            </a:r>
          </a:p>
          <a:p>
            <a:pPr lvl="1"/>
            <a:r>
              <a:rPr lang="en-US" dirty="0" smtClean="0">
                <a:solidFill>
                  <a:srgbClr val="FFC000"/>
                </a:solidFill>
              </a:rPr>
              <a:t>Main zone of operations and staging for RTF personnel</a:t>
            </a:r>
          </a:p>
          <a:p>
            <a:r>
              <a:rPr lang="en-US" dirty="0" smtClean="0">
                <a:solidFill>
                  <a:srgbClr val="FF0000"/>
                </a:solidFill>
              </a:rPr>
              <a:t>Hot Zone</a:t>
            </a:r>
            <a:r>
              <a:rPr lang="en-US" dirty="0" smtClean="0"/>
              <a:t>: area with direct and immediate threat</a:t>
            </a:r>
          </a:p>
          <a:p>
            <a:pPr lvl="1"/>
            <a:r>
              <a:rPr lang="en-US" dirty="0" smtClean="0"/>
              <a:t>RTF not intended for Hot Zone response</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13312174"/>
      </p:ext>
    </p:extLst>
  </p:cSld>
  <p:clrMapOvr>
    <a:masterClrMapping/>
  </p:clrMapOvr>
  <p:transition advClick="0" advTm="235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COMMAND:</a:t>
            </a:r>
            <a:endParaRPr lang="en-US" dirty="0"/>
          </a:p>
        </p:txBody>
      </p:sp>
      <p:sp>
        <p:nvSpPr>
          <p:cNvPr id="3" name="Content Placeholder 2"/>
          <p:cNvSpPr>
            <a:spLocks noGrp="1"/>
          </p:cNvSpPr>
          <p:nvPr>
            <p:ph idx="1"/>
          </p:nvPr>
        </p:nvSpPr>
        <p:spPr/>
        <p:txBody>
          <a:bodyPr>
            <a:normAutofit/>
          </a:bodyPr>
          <a:lstStyle/>
          <a:p>
            <a:r>
              <a:rPr lang="en-US" dirty="0" smtClean="0"/>
              <a:t>In critical and fast moving incidents such as ASIs, quickly establishing command has proven to be a huge benefit</a:t>
            </a:r>
          </a:p>
          <a:p>
            <a:pPr lvl="1"/>
            <a:r>
              <a:rPr lang="en-US" dirty="0" smtClean="0"/>
              <a:t>According to studies on DHS website, LLIS.gov,  and After Action Reports from exercises and numerous actual incidents</a:t>
            </a:r>
          </a:p>
          <a:p>
            <a:pPr lvl="1"/>
            <a:endParaRPr lang="en-US" dirty="0" smtClean="0"/>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Click="0" advTm="162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COMMAND:</a:t>
            </a:r>
            <a:endParaRPr lang="en-US" dirty="0"/>
          </a:p>
        </p:txBody>
      </p:sp>
      <p:sp>
        <p:nvSpPr>
          <p:cNvPr id="3" name="Content Placeholder 2"/>
          <p:cNvSpPr>
            <a:spLocks noGrp="1"/>
          </p:cNvSpPr>
          <p:nvPr>
            <p:ph idx="1"/>
          </p:nvPr>
        </p:nvSpPr>
        <p:spPr/>
        <p:txBody>
          <a:bodyPr>
            <a:normAutofit/>
          </a:bodyPr>
          <a:lstStyle/>
          <a:p>
            <a:r>
              <a:rPr lang="en-US" dirty="0" smtClean="0"/>
              <a:t>While moving to contact perpetrator, first officer can take Mobile Command</a:t>
            </a:r>
          </a:p>
          <a:p>
            <a:pPr lvl="1"/>
            <a:r>
              <a:rPr lang="en-US" dirty="0" smtClean="0"/>
              <a:t>Advises dispatch and other responders by radio </a:t>
            </a:r>
          </a:p>
          <a:p>
            <a:r>
              <a:rPr lang="en-US" dirty="0" smtClean="0"/>
              <a:t>As additional officers or supervisors arrive, command transitions to a location outside the incident</a:t>
            </a:r>
          </a:p>
          <a:p>
            <a:pPr lvl="1"/>
            <a:r>
              <a:rPr lang="en-US" dirty="0" smtClean="0"/>
              <a:t>As incident progresses, share the outside Command Post with fire/EMS</a:t>
            </a:r>
          </a:p>
          <a:p>
            <a:pPr lvl="1"/>
            <a:endParaRPr lang="en-US" dirty="0" smtClean="0"/>
          </a:p>
          <a:p>
            <a:pPr lvl="1"/>
            <a:endParaRPr lang="en-US" dirty="0" smtClean="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Click="0" advTm="205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p:txBody>
          <a:bodyPr lIns="64291" tIns="32146" rIns="64291" bIns="32146"/>
          <a:lstStyle/>
          <a:p>
            <a:pPr algn="ctr" eaLnBrk="1" hangingPunct="1"/>
            <a:r>
              <a:rPr lang="en-US" b="1" dirty="0" smtClean="0"/>
              <a:t>RTF Concept of Operations</a:t>
            </a:r>
          </a:p>
        </p:txBody>
      </p:sp>
      <p:sp>
        <p:nvSpPr>
          <p:cNvPr id="30723" name="Rectangle 2"/>
          <p:cNvSpPr>
            <a:spLocks noGrp="1" noChangeArrowheads="1"/>
          </p:cNvSpPr>
          <p:nvPr>
            <p:ph idx="1"/>
          </p:nvPr>
        </p:nvSpPr>
        <p:spPr/>
        <p:txBody>
          <a:bodyPr lIns="64291" tIns="32146" rIns="64291" bIns="32146">
            <a:normAutofit/>
          </a:bodyPr>
          <a:lstStyle/>
          <a:p>
            <a:r>
              <a:rPr lang="en-US" sz="3200" dirty="0" smtClean="0"/>
              <a:t>Rescue Task Forces (RTFs) deploy to “Warm Zones”</a:t>
            </a:r>
          </a:p>
          <a:p>
            <a:r>
              <a:rPr lang="en-US" sz="3100" dirty="0" smtClean="0"/>
              <a:t>Each RTF consists of 2 police officers and 2 EMS</a:t>
            </a:r>
          </a:p>
          <a:p>
            <a:pPr lvl="1"/>
            <a:r>
              <a:rPr lang="en-US" sz="2700" dirty="0" smtClean="0"/>
              <a:t>Will likely use multiple RTFs as well as multiple Contact Teams</a:t>
            </a:r>
          </a:p>
          <a:p>
            <a:r>
              <a:rPr lang="en-US" sz="3100" dirty="0" smtClean="0"/>
              <a:t>Medics provide treatment &amp; </a:t>
            </a:r>
            <a:r>
              <a:rPr lang="en-US" sz="3100" dirty="0" err="1" smtClean="0"/>
              <a:t>evac</a:t>
            </a:r>
            <a:r>
              <a:rPr lang="en-US" sz="3100" dirty="0" smtClean="0"/>
              <a:t> of wounded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Click="0" advTm="187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Procedures of RTF</a:t>
            </a:r>
            <a:endParaRPr lang="en-US" dirty="0"/>
          </a:p>
        </p:txBody>
      </p:sp>
      <p:sp>
        <p:nvSpPr>
          <p:cNvPr id="3" name="Content Placeholder 2"/>
          <p:cNvSpPr>
            <a:spLocks noGrp="1"/>
          </p:cNvSpPr>
          <p:nvPr>
            <p:ph idx="1"/>
          </p:nvPr>
        </p:nvSpPr>
        <p:spPr/>
        <p:txBody>
          <a:bodyPr>
            <a:normAutofit/>
          </a:bodyPr>
          <a:lstStyle/>
          <a:p>
            <a:r>
              <a:rPr lang="en-US" dirty="0" smtClean="0"/>
              <a:t>EMS personnel on RTF stabilize only life-threatening wounds on each casualty they encounter, but leave casualties where they are found and move on</a:t>
            </a:r>
          </a:p>
          <a:p>
            <a:pPr lvl="1"/>
            <a:endParaRPr lang="en-US" dirty="0" smtClean="0"/>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86328"/>
      </p:ext>
    </p:extLst>
  </p:cSld>
  <p:clrMapOvr>
    <a:masterClrMapping/>
  </p:clrMapOvr>
  <p:transition advClick="0" advTm="76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188"/>
            <a:ext cx="9144000" cy="747897"/>
          </a:xfrm>
        </p:spPr>
        <p:txBody>
          <a:bodyPr/>
          <a:lstStyle/>
          <a:p>
            <a:pPr algn="ctr"/>
            <a:r>
              <a:rPr lang="en-US" sz="5400" dirty="0" smtClean="0"/>
              <a:t>RTF Concept</a:t>
            </a:r>
            <a:endParaRPr lang="en-US" sz="5400" dirty="0"/>
          </a:p>
        </p:txBody>
      </p:sp>
      <p:sp>
        <p:nvSpPr>
          <p:cNvPr id="6" name="Title 4"/>
          <p:cNvSpPr txBox="1">
            <a:spLocks/>
          </p:cNvSpPr>
          <p:nvPr/>
        </p:nvSpPr>
        <p:spPr>
          <a:xfrm>
            <a:off x="457200" y="1143000"/>
            <a:ext cx="8382000" cy="2105192"/>
          </a:xfrm>
          <a:prstGeom prst="rect">
            <a:avLst/>
          </a:prstGeom>
        </p:spPr>
        <p:txBody>
          <a:bodyPr vert="horz" wrap="square" lIns="0" tIns="0" rIns="0" bIns="0" rtlCol="0" anchor="t">
            <a:spAutoFit/>
          </a:bodyPr>
          <a:lstStyle/>
          <a:p>
            <a:pPr marL="344488" marR="0" lvl="0" indent="-344488" defTabSz="914363" rtl="0" eaLnBrk="1" fontAlgn="auto" latinLnBrk="0" hangingPunct="1">
              <a:lnSpc>
                <a:spcPct val="90000"/>
              </a:lnSpc>
              <a:spcBef>
                <a:spcPct val="0"/>
              </a:spcBef>
              <a:spcAft>
                <a:spcPts val="0"/>
              </a:spcAft>
              <a:buClrTx/>
              <a:buSzTx/>
              <a:buFont typeface="Arial" pitchFamily="34" charset="0"/>
              <a:buChar char="•"/>
              <a:tabLst/>
              <a:defRPr/>
            </a:pPr>
            <a:r>
              <a:rPr lang="en-US" sz="32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2 police officers – </a:t>
            </a:r>
          </a:p>
          <a:p>
            <a:pPr marL="801688" lvl="1" indent="-344488" defTabSz="914363">
              <a:lnSpc>
                <a:spcPct val="90000"/>
              </a:lnSpc>
              <a:spcBef>
                <a:spcPct val="0"/>
              </a:spcBef>
              <a:buFont typeface="Arial" pitchFamily="34" charset="0"/>
              <a:buChar char="•"/>
              <a:defRPr/>
            </a:pPr>
            <a:r>
              <a:rPr lang="en-US" sz="32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1 front security &amp; 1 rear security</a:t>
            </a:r>
          </a:p>
          <a:p>
            <a:pPr marL="801688" lvl="1" indent="-344488" defTabSz="914363">
              <a:lnSpc>
                <a:spcPct val="90000"/>
              </a:lnSpc>
              <a:spcBef>
                <a:spcPct val="0"/>
              </a:spcBef>
              <a:buFont typeface="Arial" pitchFamily="34" charset="0"/>
              <a:buChar char="•"/>
              <a:defRPr/>
            </a:pPr>
            <a:r>
              <a:rPr lang="en-US" sz="32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Officers control movement of RTF</a:t>
            </a:r>
          </a:p>
          <a:p>
            <a:pPr marL="396875" lvl="1" indent="344488" defTabSz="914363">
              <a:lnSpc>
                <a:spcPct val="90000"/>
              </a:lnSpc>
              <a:spcBef>
                <a:spcPct val="0"/>
              </a:spcBef>
              <a:buFont typeface="Arial" pitchFamily="34" charset="0"/>
              <a:buChar char="•"/>
            </a:pP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LEOs </a:t>
            </a:r>
            <a:r>
              <a:rPr lang="en-US" sz="2800" b="1" u="sng"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DO NOT</a:t>
            </a: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 assist medics with care</a:t>
            </a:r>
          </a:p>
          <a:p>
            <a:pPr marL="396875" lvl="1" indent="344488" defTabSz="914363">
              <a:lnSpc>
                <a:spcPct val="90000"/>
              </a:lnSpc>
              <a:spcBef>
                <a:spcPct val="0"/>
              </a:spcBef>
              <a:buFont typeface="Arial" pitchFamily="34" charset="0"/>
              <a:buChar char="•"/>
            </a:pP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Responsible for security &amp; movement </a:t>
            </a:r>
            <a:r>
              <a:rPr lang="en-US" sz="2800" b="1" u="sng"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ONLY</a:t>
            </a:r>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09800" y="3352800"/>
            <a:ext cx="4419600" cy="2467954"/>
          </a:xfrm>
          <a:prstGeom prst="rect">
            <a:avLst/>
          </a:prstGeom>
        </p:spPr>
      </p:pic>
      <p:sp>
        <p:nvSpPr>
          <p:cNvPr id="5" name="TextBox 4"/>
          <p:cNvSpPr txBox="1"/>
          <p:nvPr/>
        </p:nvSpPr>
        <p:spPr>
          <a:xfrm>
            <a:off x="609600" y="5791200"/>
            <a:ext cx="7467600" cy="954107"/>
          </a:xfrm>
          <a:prstGeom prst="rect">
            <a:avLst/>
          </a:prstGeom>
          <a:noFill/>
        </p:spPr>
        <p:txBody>
          <a:bodyPr wrap="square" rtlCol="0">
            <a:spAutoFit/>
          </a:bodyPr>
          <a:lstStyle/>
          <a:p>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Officer discipline is critical - No freelancing!</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92392131"/>
      </p:ext>
    </p:extLst>
  </p:cSld>
  <p:clrMapOvr>
    <a:masterClrMapping/>
  </p:clrMapOvr>
  <p:transition advClick="0" advTm="161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RTF</a:t>
            </a:r>
            <a:endParaRPr lang="en-US" dirty="0"/>
          </a:p>
        </p:txBody>
      </p:sp>
      <p:sp>
        <p:nvSpPr>
          <p:cNvPr id="3" name="Content Placeholder 2"/>
          <p:cNvSpPr>
            <a:spLocks noGrp="1"/>
          </p:cNvSpPr>
          <p:nvPr>
            <p:ph idx="1"/>
          </p:nvPr>
        </p:nvSpPr>
        <p:spPr/>
        <p:txBody>
          <a:bodyPr>
            <a:normAutofit/>
          </a:bodyPr>
          <a:lstStyle/>
          <a:p>
            <a:r>
              <a:rPr lang="en-US" dirty="0" smtClean="0"/>
              <a:t>Force multiplier for Law Enforcement</a:t>
            </a:r>
          </a:p>
          <a:p>
            <a:r>
              <a:rPr lang="en-US" dirty="0" smtClean="0"/>
              <a:t>Reduces number of officers needed for Rescue Teams</a:t>
            </a:r>
          </a:p>
          <a:p>
            <a:r>
              <a:rPr lang="en-US" dirty="0" smtClean="0"/>
              <a:t>Frees officers for tactical police work or other LE duties</a:t>
            </a:r>
          </a:p>
          <a:p>
            <a:pPr lvl="1"/>
            <a:r>
              <a:rPr lang="en-US" dirty="0" smtClean="0"/>
              <a:t>Searching, clearing, and securing the area requires multiple LE assets</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Click="0" advTm="263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1"/>
          <p:cNvSpPr>
            <a:spLocks noGrp="1" noChangeArrowheads="1"/>
          </p:cNvSpPr>
          <p:nvPr>
            <p:ph type="title"/>
          </p:nvPr>
        </p:nvSpPr>
        <p:spPr>
          <a:xfrm>
            <a:off x="446484" y="321469"/>
            <a:ext cx="8358188" cy="910828"/>
          </a:xfrm>
        </p:spPr>
        <p:txBody>
          <a:bodyPr lIns="64291" tIns="32146" rIns="64291" bIns="32146">
            <a:normAutofit fontScale="90000"/>
          </a:bodyPr>
          <a:lstStyle/>
          <a:p>
            <a:pPr algn="ctr" eaLnBrk="1" hangingPunct="1"/>
            <a:r>
              <a:rPr lang="en-US" sz="4200" dirty="0" smtClean="0"/>
              <a:t>RTF Equipment/Risk Mitigation</a:t>
            </a:r>
            <a:r>
              <a:rPr lang="en-US" dirty="0" smtClean="0"/>
              <a:t/>
            </a:r>
            <a:br>
              <a:rPr lang="en-US" dirty="0" smtClean="0"/>
            </a:br>
            <a:r>
              <a:rPr lang="en-US" sz="3100" dirty="0" smtClean="0"/>
              <a:t> </a:t>
            </a:r>
            <a:r>
              <a:rPr lang="en-US" dirty="0" smtClean="0"/>
              <a:t/>
            </a:r>
            <a:br>
              <a:rPr lang="en-US" dirty="0" smtClean="0"/>
            </a:br>
            <a:r>
              <a:rPr lang="en-US" sz="2800" dirty="0" smtClean="0">
                <a:solidFill>
                  <a:srgbClr val="00BAFB"/>
                </a:solidFill>
              </a:rPr>
              <a:t>Ballistic Helmets &amp; Vests </a:t>
            </a:r>
            <a:br>
              <a:rPr lang="en-US" sz="2800" dirty="0" smtClean="0">
                <a:solidFill>
                  <a:srgbClr val="00BAFB"/>
                </a:solidFill>
              </a:rPr>
            </a:br>
            <a:r>
              <a:rPr lang="en-US" sz="2800" dirty="0" smtClean="0">
                <a:solidFill>
                  <a:srgbClr val="00BAFB"/>
                </a:solidFill>
              </a:rPr>
              <a:t>purchased with DMMRS grant funds</a:t>
            </a:r>
            <a:endParaRPr lang="en-US" sz="2500" dirty="0" smtClean="0">
              <a:solidFill>
                <a:srgbClr val="00BAFB"/>
              </a:solidFill>
            </a:endParaRPr>
          </a:p>
        </p:txBody>
      </p:sp>
      <p:pic>
        <p:nvPicPr>
          <p:cNvPr id="6" name="Picture 5"/>
          <p:cNvPicPr/>
          <p:nvPr/>
        </p:nvPicPr>
        <p:blipFill>
          <a:blip r:embed="rId5" cstate="email">
            <a:extLst>
              <a:ext uri="{28A0092B-C50C-407E-A947-70E740481C1C}">
                <a14:useLocalDpi xmlns:a14="http://schemas.microsoft.com/office/drawing/2010/main"/>
              </a:ext>
            </a:extLst>
          </a:blip>
          <a:srcRect/>
          <a:stretch>
            <a:fillRect/>
          </a:stretch>
        </p:blipFill>
        <p:spPr bwMode="auto">
          <a:xfrm rot="5400000">
            <a:off x="5563791" y="3277791"/>
            <a:ext cx="3321844" cy="3838575"/>
          </a:xfrm>
          <a:prstGeom prst="rect">
            <a:avLst/>
          </a:prstGeom>
          <a:noFill/>
          <a:ln w="9525">
            <a:noFill/>
            <a:miter lim="800000"/>
            <a:headEnd/>
            <a:tailEnd/>
          </a:ln>
        </p:spPr>
      </p:pic>
      <p:pic>
        <p:nvPicPr>
          <p:cNvPr id="8" name="Picture 7"/>
          <p:cNvPicPr/>
          <p:nvPr/>
        </p:nvPicPr>
        <p:blipFill>
          <a:blip r:embed="rId6" cstate="email">
            <a:extLst>
              <a:ext uri="{28A0092B-C50C-407E-A947-70E740481C1C}">
                <a14:useLocalDpi xmlns:a14="http://schemas.microsoft.com/office/drawing/2010/main"/>
              </a:ext>
            </a:extLst>
          </a:blip>
          <a:srcRect/>
          <a:stretch>
            <a:fillRect/>
          </a:stretch>
        </p:blipFill>
        <p:spPr bwMode="auto">
          <a:xfrm rot="5400000">
            <a:off x="-46765" y="3529342"/>
            <a:ext cx="3453323" cy="3359796"/>
          </a:xfrm>
          <a:prstGeom prst="rect">
            <a:avLst/>
          </a:prstGeom>
          <a:noFill/>
          <a:ln w="9525">
            <a:noFill/>
            <a:miter lim="800000"/>
            <a:headEnd/>
            <a:tailEnd/>
          </a:ln>
        </p:spPr>
      </p:pic>
      <p:pic>
        <p:nvPicPr>
          <p:cNvPr id="9" name="Content Placeholder 8"/>
          <p:cNvPicPr>
            <a:picLocks noGrp="1"/>
          </p:cNvPicPr>
          <p:nvPr>
            <p:ph idx="1"/>
          </p:nvPr>
        </p:nvPicPr>
        <p:blipFill>
          <a:blip r:embed="rId7" cstate="email">
            <a:extLst>
              <a:ext uri="{28A0092B-C50C-407E-A947-70E740481C1C}">
                <a14:useLocalDpi xmlns:a14="http://schemas.microsoft.com/office/drawing/2010/main"/>
              </a:ext>
            </a:extLst>
          </a:blip>
          <a:srcRect/>
          <a:stretch>
            <a:fillRect/>
          </a:stretch>
        </p:blipFill>
        <p:spPr bwMode="auto">
          <a:xfrm>
            <a:off x="3352800" y="2133600"/>
            <a:ext cx="2518172" cy="2276132"/>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advClick="0" advTm="140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67891"/>
            <a:ext cx="7772400" cy="1393031"/>
          </a:xfrm>
        </p:spPr>
        <p:txBody>
          <a:bodyPr lIns="64291" tIns="32146" rIns="64291" bIns="32146"/>
          <a:lstStyle/>
          <a:p>
            <a:r>
              <a:rPr lang="en-US" dirty="0" smtClean="0"/>
              <a:t>RTF Equipment:  </a:t>
            </a:r>
            <a:br>
              <a:rPr lang="en-US" dirty="0" smtClean="0"/>
            </a:br>
            <a:r>
              <a:rPr lang="en-US" dirty="0" smtClean="0"/>
              <a:t>Medical Gear Bag</a:t>
            </a:r>
            <a:endParaRPr lang="en-US" dirty="0"/>
          </a:p>
        </p:txBody>
      </p:sp>
      <p:pic>
        <p:nvPicPr>
          <p:cNvPr id="315394" name="Picture 2"/>
          <p:cNvPicPr>
            <a:picLocks noGrp="1" noChangeAspect="1" noChangeArrowheads="1"/>
          </p:cNvPicPr>
          <p:nvPr>
            <p:ph idx="1"/>
          </p:nvPr>
        </p:nvPicPr>
        <p:blipFill>
          <a:blip r:embed="rId5" cstate="email">
            <a:extLst>
              <a:ext uri="{28A0092B-C50C-407E-A947-70E740481C1C}">
                <a14:useLocalDpi xmlns:a14="http://schemas.microsoft.com/office/drawing/2010/main"/>
              </a:ext>
            </a:extLst>
          </a:blip>
          <a:srcRect/>
          <a:stretch>
            <a:fillRect/>
          </a:stretch>
        </p:blipFill>
        <p:spPr bwMode="auto">
          <a:xfrm>
            <a:off x="1752265" y="1783705"/>
            <a:ext cx="6096000" cy="4572000"/>
          </a:xfrm>
          <a:prstGeom prst="rect">
            <a:avLst/>
          </a:prstGeom>
          <a:noFill/>
          <a:ln w="9525">
            <a:noFill/>
            <a:miter lim="800000"/>
            <a:headEnd/>
            <a:tailEnd/>
          </a:ln>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Click="0" advTm="111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lIns="64291" tIns="32146" rIns="64291" bIns="32146"/>
          <a:lstStyle/>
          <a:p>
            <a:pPr eaLnBrk="1" hangingPunct="1"/>
            <a:r>
              <a:rPr lang="en-US" dirty="0" smtClean="0"/>
              <a:t>Dayton MMRS</a:t>
            </a:r>
          </a:p>
        </p:txBody>
      </p:sp>
      <p:sp>
        <p:nvSpPr>
          <p:cNvPr id="25603" name="Rectangle 3"/>
          <p:cNvSpPr>
            <a:spLocks noGrp="1" noChangeArrowheads="1"/>
          </p:cNvSpPr>
          <p:nvPr>
            <p:ph idx="1"/>
          </p:nvPr>
        </p:nvSpPr>
        <p:spPr/>
        <p:txBody>
          <a:bodyPr lIns="64291" tIns="32146" rIns="64291" bIns="32146"/>
          <a:lstStyle/>
          <a:p>
            <a:pPr eaLnBrk="1" hangingPunct="1"/>
            <a:r>
              <a:rPr lang="en-US" dirty="0" smtClean="0"/>
              <a:t>Metropolitan</a:t>
            </a:r>
          </a:p>
          <a:p>
            <a:pPr eaLnBrk="1" hangingPunct="1"/>
            <a:r>
              <a:rPr lang="en-US" dirty="0" smtClean="0"/>
              <a:t>Medical </a:t>
            </a:r>
          </a:p>
          <a:p>
            <a:pPr eaLnBrk="1" hangingPunct="1"/>
            <a:r>
              <a:rPr lang="en-US" dirty="0" smtClean="0"/>
              <a:t>Response</a:t>
            </a:r>
          </a:p>
          <a:p>
            <a:pPr eaLnBrk="1" hangingPunct="1"/>
            <a:r>
              <a:rPr lang="en-US" dirty="0" smtClean="0"/>
              <a:t>System</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Click="0" advTm="76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1"/>
          <p:cNvSpPr>
            <a:spLocks noGrp="1" noChangeArrowheads="1"/>
          </p:cNvSpPr>
          <p:nvPr>
            <p:ph type="title"/>
          </p:nvPr>
        </p:nvSpPr>
        <p:spPr>
          <a:xfrm>
            <a:off x="1002174" y="304800"/>
            <a:ext cx="7772400" cy="914400"/>
          </a:xfrm>
        </p:spPr>
        <p:txBody>
          <a:bodyPr lIns="64291" tIns="32146" rIns="64291" bIns="32146"/>
          <a:lstStyle/>
          <a:p>
            <a:pPr algn="ctr" eaLnBrk="1" hangingPunct="1"/>
            <a:r>
              <a:rPr lang="en-US" b="1" dirty="0" smtClean="0"/>
              <a:t>RTF Equipment</a:t>
            </a:r>
            <a:br>
              <a:rPr lang="en-US" b="1" dirty="0" smtClean="0"/>
            </a:br>
            <a:r>
              <a:rPr lang="en-US" sz="2500" dirty="0" smtClean="0">
                <a:solidFill>
                  <a:srgbClr val="00BAFB"/>
                </a:solidFill>
              </a:rPr>
              <a:t>Medical - Jump Bag</a:t>
            </a:r>
          </a:p>
        </p:txBody>
      </p:sp>
      <p:sp>
        <p:nvSpPr>
          <p:cNvPr id="33795" name="Rectangle 2"/>
          <p:cNvSpPr>
            <a:spLocks noGrp="1" noChangeArrowheads="1"/>
          </p:cNvSpPr>
          <p:nvPr>
            <p:ph idx="1"/>
          </p:nvPr>
        </p:nvSpPr>
        <p:spPr>
          <a:xfrm>
            <a:off x="687586" y="2089547"/>
            <a:ext cx="7759898" cy="4607719"/>
          </a:xfrm>
        </p:spPr>
        <p:txBody>
          <a:bodyPr lIns="64291" tIns="32146" rIns="64291" bIns="32146"/>
          <a:lstStyle/>
          <a:p>
            <a:pPr eaLnBrk="1" hangingPunct="1">
              <a:buFontTx/>
              <a:buBlip>
                <a:blip r:embed="rId5"/>
              </a:buBlip>
            </a:pPr>
            <a:endParaRPr lang="en-US" dirty="0" smtClean="0"/>
          </a:p>
          <a:p>
            <a:pPr eaLnBrk="1" hangingPunct="1">
              <a:buFontTx/>
              <a:buBlip>
                <a:blip r:embed="rId5"/>
              </a:buBlip>
            </a:pPr>
            <a:r>
              <a:rPr lang="en-US" b="1" dirty="0" smtClean="0"/>
              <a:t>Tourniquets</a:t>
            </a:r>
          </a:p>
          <a:p>
            <a:pPr eaLnBrk="1" hangingPunct="1">
              <a:buFontTx/>
              <a:buBlip>
                <a:blip r:embed="rId5"/>
              </a:buBlip>
            </a:pPr>
            <a:r>
              <a:rPr lang="en-US" b="1" dirty="0" smtClean="0"/>
              <a:t>Pressure dressings</a:t>
            </a:r>
          </a:p>
          <a:p>
            <a:pPr eaLnBrk="1" hangingPunct="1">
              <a:buFontTx/>
              <a:buBlip>
                <a:blip r:embed="rId5"/>
              </a:buBlip>
            </a:pPr>
            <a:r>
              <a:rPr lang="en-US" b="1" dirty="0" smtClean="0"/>
              <a:t>14ga. 3” needles</a:t>
            </a:r>
          </a:p>
          <a:p>
            <a:pPr eaLnBrk="1" hangingPunct="1">
              <a:buFontTx/>
              <a:buBlip>
                <a:blip r:embed="rId5"/>
              </a:buBlip>
            </a:pPr>
            <a:r>
              <a:rPr lang="en-US" b="1" dirty="0" smtClean="0"/>
              <a:t>Compress gauze </a:t>
            </a:r>
          </a:p>
          <a:p>
            <a:pPr eaLnBrk="1" hangingPunct="1">
              <a:buFontTx/>
              <a:buBlip>
                <a:blip r:embed="rId5"/>
              </a:buBlip>
            </a:pPr>
            <a:r>
              <a:rPr lang="en-US" b="1" dirty="0" smtClean="0"/>
              <a:t>Chest seals</a:t>
            </a:r>
          </a:p>
          <a:p>
            <a:pPr eaLnBrk="1" hangingPunct="1">
              <a:buFontTx/>
              <a:buBlip>
                <a:blip r:embed="rId5"/>
              </a:buBlip>
            </a:pPr>
            <a:r>
              <a:rPr lang="en-US" b="1" dirty="0" smtClean="0"/>
              <a:t>NPAs</a:t>
            </a:r>
          </a:p>
          <a:p>
            <a:pPr eaLnBrk="1" hangingPunct="1">
              <a:buFontTx/>
              <a:buNone/>
            </a:pPr>
            <a:endParaRPr lang="en-US" dirty="0" smtClean="0"/>
          </a:p>
        </p:txBody>
      </p:sp>
      <p:pic>
        <p:nvPicPr>
          <p:cNvPr id="33796"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72188" y="1607344"/>
            <a:ext cx="2722439" cy="2118568"/>
          </a:xfrm>
          <a:prstGeom prst="rect">
            <a:avLst/>
          </a:prstGeom>
          <a:noFill/>
          <a:ln w="12700">
            <a:noFill/>
            <a:miter lim="800000"/>
            <a:headEnd/>
            <a:tailEnd/>
          </a:ln>
        </p:spPr>
      </p:pic>
      <p:pic>
        <p:nvPicPr>
          <p:cNvPr id="33797"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40078" y="3750469"/>
            <a:ext cx="2567285" cy="2012529"/>
          </a:xfrm>
          <a:prstGeom prst="rect">
            <a:avLst/>
          </a:prstGeom>
          <a:noFill/>
          <a:ln w="12700">
            <a:noFill/>
            <a:miter lim="800000"/>
            <a:headEnd/>
            <a:tailEnd/>
          </a:ln>
        </p:spPr>
      </p:pic>
      <p:pic>
        <p:nvPicPr>
          <p:cNvPr id="33798"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9328" y="1393031"/>
            <a:ext cx="3018234" cy="1285875"/>
          </a:xfrm>
          <a:prstGeom prst="rect">
            <a:avLst/>
          </a:prstGeom>
          <a:noFill/>
          <a:ln w="12700">
            <a:noFill/>
            <a:miter lim="800000"/>
            <a:headEnd/>
            <a:tailEnd/>
          </a:ln>
        </p:spPr>
      </p:pic>
      <p:pic>
        <p:nvPicPr>
          <p:cNvPr id="33799"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554016" y="5036344"/>
            <a:ext cx="3339703" cy="1676549"/>
          </a:xfrm>
          <a:prstGeom prst="rect">
            <a:avLst/>
          </a:prstGeom>
          <a:noFill/>
          <a:ln w="12700">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ransition advClick="0" advTm="79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4291" tIns="32146" rIns="64291" bIns="32146"/>
          <a:lstStyle/>
          <a:p>
            <a:r>
              <a:rPr lang="en-US" dirty="0" smtClean="0"/>
              <a:t>RTF Equipment Caches</a:t>
            </a:r>
            <a:endParaRPr lang="en-US" dirty="0"/>
          </a:p>
        </p:txBody>
      </p:sp>
      <p:sp>
        <p:nvSpPr>
          <p:cNvPr id="3" name="Content Placeholder 2"/>
          <p:cNvSpPr>
            <a:spLocks noGrp="1"/>
          </p:cNvSpPr>
          <p:nvPr>
            <p:ph idx="1"/>
          </p:nvPr>
        </p:nvSpPr>
        <p:spPr/>
        <p:txBody>
          <a:bodyPr lIns="64291" tIns="32146" rIns="64291" bIns="32146">
            <a:normAutofit/>
          </a:bodyPr>
          <a:lstStyle/>
          <a:p>
            <a:r>
              <a:rPr lang="en-US" dirty="0" smtClean="0"/>
              <a:t>More than 24 are located around region</a:t>
            </a:r>
          </a:p>
          <a:p>
            <a:r>
              <a:rPr lang="en-US" dirty="0" smtClean="0"/>
              <a:t>Each cache:  equipment for four EMS personnel (helmets, vests, plates, med-kits)</a:t>
            </a:r>
          </a:p>
          <a:p>
            <a:pPr lvl="1"/>
            <a:r>
              <a:rPr lang="en-US" dirty="0" smtClean="0"/>
              <a:t>Enough for two RTFs</a:t>
            </a:r>
          </a:p>
          <a:p>
            <a:r>
              <a:rPr lang="en-US" dirty="0" smtClean="0"/>
              <a:t>Caches located in Fire/EMS agencies with quick response/mutual aid response capabilities</a:t>
            </a:r>
          </a:p>
          <a:p>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Click="0" advTm="196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1.JPG"/>
          <p:cNvPicPr/>
          <p:nvPr/>
        </p:nvPicPr>
        <p:blipFill rotWithShape="1">
          <a:blip r:embed="rId5" cstate="email">
            <a:extLst>
              <a:ext uri="{28A0092B-C50C-407E-A947-70E740481C1C}">
                <a14:useLocalDpi xmlns:a14="http://schemas.microsoft.com/office/drawing/2010/main"/>
              </a:ext>
            </a:extLst>
          </a:blip>
          <a:srcRect/>
          <a:stretch/>
        </p:blipFill>
        <p:spPr bwMode="auto">
          <a:xfrm>
            <a:off x="1882799" y="0"/>
            <a:ext cx="5378400" cy="6858000"/>
          </a:xfrm>
          <a:prstGeom prst="rect">
            <a:avLst/>
          </a:prstGeom>
          <a:ln>
            <a:noFill/>
          </a:ln>
          <a:extLst>
            <a:ext uri="{53640926-AAD7-44D8-BBD7-CCE9431645EC}">
              <a14:shadowObscured xmlns:a14="http://schemas.microsoft.com/office/drawing/2010/main"/>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Click="0" advTm="202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RTF Procedures</a:t>
            </a:r>
            <a:endParaRPr lang="en-US" dirty="0"/>
          </a:p>
        </p:txBody>
      </p:sp>
      <p:sp>
        <p:nvSpPr>
          <p:cNvPr id="3" name="Content Placeholder 2"/>
          <p:cNvSpPr>
            <a:spLocks noGrp="1"/>
          </p:cNvSpPr>
          <p:nvPr>
            <p:ph idx="1"/>
          </p:nvPr>
        </p:nvSpPr>
        <p:spPr/>
        <p:txBody>
          <a:bodyPr>
            <a:normAutofit/>
          </a:bodyPr>
          <a:lstStyle/>
          <a:p>
            <a:r>
              <a:rPr lang="en-US" dirty="0" smtClean="0"/>
              <a:t>Authorization for entry must be obtained from Law Enforcement</a:t>
            </a:r>
          </a:p>
          <a:p>
            <a:pPr lvl="1"/>
            <a:r>
              <a:rPr lang="en-US" dirty="0" smtClean="0"/>
              <a:t>RTF personnel are </a:t>
            </a:r>
            <a:r>
              <a:rPr lang="en-US" u="sng" dirty="0" smtClean="0"/>
              <a:t>not</a:t>
            </a:r>
            <a:r>
              <a:rPr lang="en-US" dirty="0" smtClean="0"/>
              <a:t> SWAT Medics</a:t>
            </a:r>
          </a:p>
          <a:p>
            <a:pPr lvl="1"/>
            <a:r>
              <a:rPr lang="en-US" dirty="0" smtClean="0"/>
              <a:t>Finding victims is NOT the trigger for deploying the RTF</a:t>
            </a:r>
          </a:p>
          <a:p>
            <a:pPr lvl="1"/>
            <a:r>
              <a:rPr lang="en-US" dirty="0" smtClean="0"/>
              <a:t>Deployment based on identification of Warm Zones, whether or not victims have been located</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296181"/>
      </p:ext>
    </p:extLst>
  </p:cSld>
  <p:clrMapOvr>
    <a:masterClrMapping/>
  </p:clrMapOvr>
  <p:transition advClick="0" advTm="158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VWK Floorplan 1"/>
          <p:cNvPicPr>
            <a:picLocks noChangeAspect="1" noChangeArrowheads="1"/>
          </p:cNvPicPr>
          <p:nvPr/>
        </p:nvPicPr>
        <p:blipFill>
          <a:blip r:embed="rId5" cstate="email">
            <a:extLst>
              <a:ext uri="{28A0092B-C50C-407E-A947-70E740481C1C}">
                <a14:useLocalDpi xmlns:a14="http://schemas.microsoft.com/office/drawing/2010/main"/>
              </a:ext>
            </a:extLst>
          </a:blip>
          <a:srcRect t="29072"/>
          <a:stretch>
            <a:fillRect/>
          </a:stretch>
        </p:blipFill>
        <p:spPr bwMode="auto">
          <a:xfrm>
            <a:off x="0" y="1371600"/>
            <a:ext cx="6572250" cy="3276600"/>
          </a:xfrm>
          <a:prstGeom prst="rect">
            <a:avLst/>
          </a:prstGeom>
          <a:noFill/>
          <a:ln w="9525">
            <a:noFill/>
            <a:miter lim="800000"/>
            <a:headEnd/>
            <a:tailEnd/>
          </a:ln>
        </p:spPr>
      </p:pic>
      <p:sp>
        <p:nvSpPr>
          <p:cNvPr id="29698" name="Rectangle 1"/>
          <p:cNvSpPr>
            <a:spLocks noGrp="1" noChangeArrowheads="1"/>
          </p:cNvSpPr>
          <p:nvPr>
            <p:ph type="title"/>
          </p:nvPr>
        </p:nvSpPr>
        <p:spPr>
          <a:xfrm>
            <a:off x="152400" y="214313"/>
            <a:ext cx="8839200" cy="914400"/>
          </a:xfrm>
        </p:spPr>
        <p:txBody>
          <a:bodyPr lIns="64291" tIns="32144" rIns="64291" bIns="32144"/>
          <a:lstStyle/>
          <a:p>
            <a:pPr algn="ctr" eaLnBrk="1" hangingPunct="1"/>
            <a:r>
              <a:rPr lang="en-US" sz="3800" dirty="0" smtClean="0"/>
              <a:t>RTF Operations: Warm Zone Location</a:t>
            </a:r>
          </a:p>
        </p:txBody>
      </p:sp>
      <p:pic>
        <p:nvPicPr>
          <p:cNvPr id="6" name="Picture 4" descr="MMRS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42548" y="6000750"/>
            <a:ext cx="901452" cy="857250"/>
          </a:xfrm>
          <a:prstGeom prst="rect">
            <a:avLst/>
          </a:prstGeom>
          <a:noFill/>
          <a:ln w="9525">
            <a:noFill/>
            <a:miter lim="800000"/>
            <a:headEnd/>
            <a:tailEnd/>
          </a:ln>
        </p:spPr>
      </p:pic>
      <p:sp>
        <p:nvSpPr>
          <p:cNvPr id="448514" name="Rectangle 2"/>
          <p:cNvSpPr>
            <a:spLocks noChangeArrowheads="1"/>
          </p:cNvSpPr>
          <p:nvPr/>
        </p:nvSpPr>
        <p:spPr bwMode="auto">
          <a:xfrm>
            <a:off x="11" y="-170957"/>
            <a:ext cx="129896" cy="341915"/>
          </a:xfrm>
          <a:prstGeom prst="rect">
            <a:avLst/>
          </a:prstGeom>
          <a:noFill/>
          <a:ln w="9525">
            <a:noFill/>
            <a:miter lim="800000"/>
            <a:headEnd/>
            <a:tailEnd/>
          </a:ln>
          <a:effectLst/>
        </p:spPr>
        <p:txBody>
          <a:bodyPr vert="horz" wrap="none" lIns="64288" tIns="32144" rIns="64288" bIns="32144" numCol="1" anchor="ctr" anchorCtr="0" compatLnSpc="1">
            <a:prstTxWarp prst="textNoShape">
              <a:avLst/>
            </a:prstTxWarp>
            <a:spAutoFit/>
          </a:bodyPr>
          <a:lstStyle/>
          <a:p>
            <a:endParaRPr lang="en-US"/>
          </a:p>
        </p:txBody>
      </p:sp>
      <p:pic>
        <p:nvPicPr>
          <p:cNvPr id="448513" name="Picture 1" descr="DSC_022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53201" y="2949159"/>
            <a:ext cx="2590800" cy="3908841"/>
          </a:xfrm>
          <a:prstGeom prst="rect">
            <a:avLst/>
          </a:prstGeom>
          <a:noFill/>
        </p:spPr>
      </p:pic>
      <p:sp>
        <p:nvSpPr>
          <p:cNvPr id="9" name="TextBox 8"/>
          <p:cNvSpPr txBox="1"/>
          <p:nvPr/>
        </p:nvSpPr>
        <p:spPr>
          <a:xfrm>
            <a:off x="3810000" y="3124200"/>
            <a:ext cx="2514600" cy="895913"/>
          </a:xfrm>
          <a:prstGeom prst="rect">
            <a:avLst/>
          </a:prstGeom>
          <a:solidFill>
            <a:schemeClr val="tx1"/>
          </a:solidFill>
        </p:spPr>
        <p:txBody>
          <a:bodyPr wrap="square" lIns="64288" tIns="32144" rIns="64288" bIns="32144" rtlCol="0">
            <a:spAutoFit/>
          </a:bodyPr>
          <a:lstStyle/>
          <a:p>
            <a:r>
              <a:rPr lang="en-US" b="1" dirty="0" smtClean="0">
                <a:solidFill>
                  <a:srgbClr val="FF0000"/>
                </a:solidFill>
                <a:effectLst>
                  <a:outerShdw blurRad="38100" dist="38100" dir="2700000" algn="tl">
                    <a:srgbClr val="000000">
                      <a:alpha val="43137"/>
                    </a:srgbClr>
                  </a:outerShdw>
                </a:effectLst>
              </a:rPr>
              <a:t>After initial clearance by Contact  Team  Level G, becomes Warm Zone</a:t>
            </a:r>
            <a:endParaRPr lang="en-US" b="1" dirty="0">
              <a:solidFill>
                <a:srgbClr val="FF0000"/>
              </a:solidFill>
              <a:effectLst>
                <a:outerShdw blurRad="38100" dist="38100" dir="2700000" algn="tl">
                  <a:srgbClr val="000000">
                    <a:alpha val="43137"/>
                  </a:srgbClr>
                </a:outerShdw>
              </a:effectLst>
            </a:endParaRPr>
          </a:p>
        </p:txBody>
      </p:sp>
      <p:sp>
        <p:nvSpPr>
          <p:cNvPr id="10" name="Left Arrow 9"/>
          <p:cNvSpPr/>
          <p:nvPr/>
        </p:nvSpPr>
        <p:spPr>
          <a:xfrm>
            <a:off x="2590800" y="3352800"/>
            <a:ext cx="978408"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477000" y="1600200"/>
            <a:ext cx="2667000" cy="988246"/>
          </a:xfrm>
          <a:prstGeom prst="rect">
            <a:avLst/>
          </a:prstGeom>
          <a:solidFill>
            <a:schemeClr val="tx1"/>
          </a:solidFill>
        </p:spPr>
        <p:txBody>
          <a:bodyPr wrap="square" lIns="64288" tIns="32144" rIns="64288" bIns="32144" rtlCol="0">
            <a:spAutoFit/>
          </a:bodyPr>
          <a:lstStyle/>
          <a:p>
            <a:r>
              <a:rPr lang="en-US" b="1" dirty="0" smtClean="0">
                <a:solidFill>
                  <a:srgbClr val="FF0000"/>
                </a:solidFill>
                <a:effectLst>
                  <a:outerShdw blurRad="38100" dist="38100" dir="2700000" algn="tl">
                    <a:srgbClr val="000000">
                      <a:alpha val="43137"/>
                    </a:srgbClr>
                  </a:outerShdw>
                </a:effectLst>
              </a:rPr>
              <a:t>Contact  Team continues pursuit of perpetrator up to Level </a:t>
            </a:r>
            <a:r>
              <a:rPr lang="en-US" sz="2400" b="1" dirty="0" smtClean="0">
                <a:solidFill>
                  <a:srgbClr val="FF0000"/>
                </a:solidFill>
                <a:effectLst>
                  <a:outerShdw blurRad="38100" dist="38100" dir="2700000" algn="tl">
                    <a:srgbClr val="000000">
                      <a:alpha val="43137"/>
                    </a:srgbClr>
                  </a:outerShdw>
                </a:effectLst>
              </a:rPr>
              <a:t>1</a:t>
            </a:r>
            <a:endParaRPr lang="en-US" b="1" dirty="0">
              <a:solidFill>
                <a:srgbClr val="FF0000"/>
              </a:solidFill>
              <a:effectLst>
                <a:outerShdw blurRad="38100" dist="38100" dir="2700000" algn="tl">
                  <a:srgbClr val="000000">
                    <a:alpha val="43137"/>
                  </a:srgbClr>
                </a:out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advTm="120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VWK Floorplan 1"/>
          <p:cNvPicPr>
            <a:picLocks noChangeAspect="1" noChangeArrowheads="1"/>
          </p:cNvPicPr>
          <p:nvPr/>
        </p:nvPicPr>
        <p:blipFill>
          <a:blip r:embed="rId5" cstate="email">
            <a:extLst>
              <a:ext uri="{28A0092B-C50C-407E-A947-70E740481C1C}">
                <a14:useLocalDpi xmlns:a14="http://schemas.microsoft.com/office/drawing/2010/main"/>
              </a:ext>
            </a:extLst>
          </a:blip>
          <a:srcRect t="29072"/>
          <a:stretch>
            <a:fillRect/>
          </a:stretch>
        </p:blipFill>
        <p:spPr bwMode="auto">
          <a:xfrm>
            <a:off x="-1" y="1371600"/>
            <a:ext cx="7336465" cy="3657600"/>
          </a:xfrm>
          <a:prstGeom prst="rect">
            <a:avLst/>
          </a:prstGeom>
          <a:noFill/>
          <a:ln w="9525">
            <a:noFill/>
            <a:miter lim="800000"/>
            <a:headEnd/>
            <a:tailEnd/>
          </a:ln>
        </p:spPr>
      </p:pic>
      <p:sp>
        <p:nvSpPr>
          <p:cNvPr id="29698" name="Rectangle 1"/>
          <p:cNvSpPr>
            <a:spLocks noGrp="1" noChangeArrowheads="1"/>
          </p:cNvSpPr>
          <p:nvPr>
            <p:ph type="title"/>
          </p:nvPr>
        </p:nvSpPr>
        <p:spPr>
          <a:xfrm>
            <a:off x="152400" y="214313"/>
            <a:ext cx="8839200" cy="914400"/>
          </a:xfrm>
        </p:spPr>
        <p:txBody>
          <a:bodyPr lIns="64291" tIns="32144" rIns="64291" bIns="32144"/>
          <a:lstStyle/>
          <a:p>
            <a:pPr algn="ctr" eaLnBrk="1" hangingPunct="1"/>
            <a:r>
              <a:rPr lang="en-US" sz="3800" dirty="0" smtClean="0"/>
              <a:t>RTF Operations: Warm Zone Location</a:t>
            </a:r>
          </a:p>
        </p:txBody>
      </p:sp>
      <p:pic>
        <p:nvPicPr>
          <p:cNvPr id="6" name="Picture 4" descr="MMRS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42548" y="6000750"/>
            <a:ext cx="901452" cy="857250"/>
          </a:xfrm>
          <a:prstGeom prst="rect">
            <a:avLst/>
          </a:prstGeom>
          <a:noFill/>
          <a:ln w="9525">
            <a:noFill/>
            <a:miter lim="800000"/>
            <a:headEnd/>
            <a:tailEnd/>
          </a:ln>
        </p:spPr>
      </p:pic>
      <p:sp>
        <p:nvSpPr>
          <p:cNvPr id="448514" name="Rectangle 2"/>
          <p:cNvSpPr>
            <a:spLocks noChangeArrowheads="1"/>
          </p:cNvSpPr>
          <p:nvPr/>
        </p:nvSpPr>
        <p:spPr bwMode="auto">
          <a:xfrm>
            <a:off x="11" y="-170957"/>
            <a:ext cx="129896" cy="341915"/>
          </a:xfrm>
          <a:prstGeom prst="rect">
            <a:avLst/>
          </a:prstGeom>
          <a:noFill/>
          <a:ln w="9525">
            <a:noFill/>
            <a:miter lim="800000"/>
            <a:headEnd/>
            <a:tailEnd/>
          </a:ln>
          <a:effectLst/>
        </p:spPr>
        <p:txBody>
          <a:bodyPr vert="horz" wrap="none" lIns="64288" tIns="32144" rIns="64288" bIns="32144" numCol="1" anchor="ctr" anchorCtr="0" compatLnSpc="1">
            <a:prstTxWarp prst="textNoShape">
              <a:avLst/>
            </a:prstTxWarp>
            <a:spAutoFit/>
          </a:bodyPr>
          <a:lstStyle/>
          <a:p>
            <a:endParaRPr lang="en-US"/>
          </a:p>
        </p:txBody>
      </p:sp>
      <p:pic>
        <p:nvPicPr>
          <p:cNvPr id="448513" name="Picture 1" descr="DSC_022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53201" y="2949159"/>
            <a:ext cx="2590800" cy="3908841"/>
          </a:xfrm>
          <a:prstGeom prst="rect">
            <a:avLst/>
          </a:prstGeom>
          <a:noFill/>
        </p:spPr>
      </p:pic>
      <p:sp>
        <p:nvSpPr>
          <p:cNvPr id="9" name="TextBox 8"/>
          <p:cNvSpPr txBox="1"/>
          <p:nvPr/>
        </p:nvSpPr>
        <p:spPr>
          <a:xfrm>
            <a:off x="3200400" y="3124200"/>
            <a:ext cx="3657600" cy="2219352"/>
          </a:xfrm>
          <a:prstGeom prst="rect">
            <a:avLst/>
          </a:prstGeom>
          <a:solidFill>
            <a:schemeClr val="tx1"/>
          </a:solidFill>
        </p:spPr>
        <p:txBody>
          <a:bodyPr wrap="square" lIns="64288" tIns="32144" rIns="64288" bIns="32144" rtlCol="0">
            <a:spAutoFit/>
          </a:bodyPr>
          <a:lstStyle/>
          <a:p>
            <a:r>
              <a:rPr lang="en-US" sz="2800" b="1" dirty="0" smtClean="0">
                <a:solidFill>
                  <a:srgbClr val="FF0000"/>
                </a:solidFill>
                <a:effectLst>
                  <a:outerShdw blurRad="38100" dist="38100" dir="2700000" algn="tl">
                    <a:srgbClr val="000000">
                      <a:alpha val="43137"/>
                    </a:srgbClr>
                  </a:outerShdw>
                </a:effectLst>
              </a:rPr>
              <a:t>Entire scene becomes </a:t>
            </a:r>
            <a:r>
              <a:rPr lang="en-US" sz="2800" b="1" smtClean="0">
                <a:solidFill>
                  <a:srgbClr val="FF0000"/>
                </a:solidFill>
                <a:effectLst>
                  <a:outerShdw blurRad="38100" dist="38100" dir="2700000" algn="tl">
                    <a:srgbClr val="000000">
                      <a:alpha val="43137"/>
                    </a:srgbClr>
                  </a:outerShdw>
                </a:effectLst>
              </a:rPr>
              <a:t>Warm Zone, </a:t>
            </a:r>
            <a:r>
              <a:rPr lang="en-US" sz="2800" b="1" dirty="0" smtClean="0">
                <a:solidFill>
                  <a:srgbClr val="FF0000"/>
                </a:solidFill>
                <a:effectLst>
                  <a:outerShdw blurRad="38100" dist="38100" dir="2700000" algn="tl">
                    <a:srgbClr val="000000">
                      <a:alpha val="43137"/>
                    </a:srgbClr>
                  </a:outerShdw>
                </a:effectLst>
              </a:rPr>
              <a:t>while </a:t>
            </a:r>
            <a:r>
              <a:rPr lang="en-US" sz="2800" b="1" smtClean="0">
                <a:solidFill>
                  <a:srgbClr val="FF0000"/>
                </a:solidFill>
                <a:effectLst>
                  <a:outerShdw blurRad="38100" dist="38100" dir="2700000" algn="tl">
                    <a:srgbClr val="000000">
                      <a:alpha val="43137"/>
                    </a:srgbClr>
                  </a:outerShdw>
                </a:effectLst>
              </a:rPr>
              <a:t>search continues </a:t>
            </a:r>
            <a:r>
              <a:rPr lang="en-US" sz="2800" b="1" dirty="0" smtClean="0">
                <a:solidFill>
                  <a:srgbClr val="FF0000"/>
                </a:solidFill>
                <a:effectLst>
                  <a:outerShdw blurRad="38100" dist="38100" dir="2700000" algn="tl">
                    <a:srgbClr val="000000">
                      <a:alpha val="43137"/>
                    </a:srgbClr>
                  </a:outerShdw>
                </a:effectLst>
              </a:rPr>
              <a:t>for potential additional suspects</a:t>
            </a:r>
            <a:endParaRPr lang="en-US" sz="2800" b="1"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6477000" y="1600200"/>
            <a:ext cx="2667000" cy="1357577"/>
          </a:xfrm>
          <a:prstGeom prst="rect">
            <a:avLst/>
          </a:prstGeom>
          <a:solidFill>
            <a:schemeClr val="tx1"/>
          </a:solidFill>
        </p:spPr>
        <p:txBody>
          <a:bodyPr wrap="square" lIns="64288" tIns="32144" rIns="64288" bIns="32144" rtlCol="0">
            <a:spAutoFit/>
          </a:bodyPr>
          <a:lstStyle/>
          <a:p>
            <a:r>
              <a:rPr lang="en-US" sz="2800" b="1" dirty="0" smtClean="0">
                <a:solidFill>
                  <a:srgbClr val="FF0000"/>
                </a:solidFill>
                <a:effectLst>
                  <a:outerShdw blurRad="38100" dist="38100" dir="2700000" algn="tl">
                    <a:srgbClr val="000000">
                      <a:alpha val="43137"/>
                    </a:srgbClr>
                  </a:outerShdw>
                </a:effectLst>
              </a:rPr>
              <a:t>First perpetrator in custody or fled</a:t>
            </a:r>
            <a:endParaRPr lang="en-US" sz="2800" b="1" dirty="0">
              <a:solidFill>
                <a:srgbClr val="FF0000"/>
              </a:solidFill>
              <a:effectLst>
                <a:outerShdw blurRad="38100" dist="38100" dir="2700000" algn="tl">
                  <a:srgbClr val="000000">
                    <a:alpha val="43137"/>
                  </a:srgbClr>
                </a:out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advTm="137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Allocation of LEOs</a:t>
            </a:r>
            <a:endParaRPr lang="en-US" dirty="0"/>
          </a:p>
        </p:txBody>
      </p:sp>
      <p:sp>
        <p:nvSpPr>
          <p:cNvPr id="3" name="Content Placeholder 2"/>
          <p:cNvSpPr>
            <a:spLocks noGrp="1"/>
          </p:cNvSpPr>
          <p:nvPr>
            <p:ph idx="1"/>
          </p:nvPr>
        </p:nvSpPr>
        <p:spPr/>
        <p:txBody>
          <a:bodyPr>
            <a:normAutofit/>
          </a:bodyPr>
          <a:lstStyle/>
          <a:p>
            <a:r>
              <a:rPr lang="en-US" sz="3500" dirty="0" smtClean="0">
                <a:latin typeface="Arial" pitchFamily="34" charset="0"/>
                <a:cs typeface="Arial" pitchFamily="34" charset="0"/>
              </a:rPr>
              <a:t>Tough decision:  when to allocate officers from Contact Teams to RTF</a:t>
            </a:r>
          </a:p>
          <a:p>
            <a:r>
              <a:rPr lang="en-US" sz="3500" dirty="0" smtClean="0">
                <a:latin typeface="Arial" pitchFamily="34" charset="0"/>
                <a:cs typeface="Arial" pitchFamily="34" charset="0"/>
              </a:rPr>
              <a:t>If limited officers, may create a Warm Zone Casualty Collection Point, or a protected </a:t>
            </a:r>
            <a:r>
              <a:rPr lang="en-US" sz="3500" dirty="0" err="1" smtClean="0">
                <a:latin typeface="Arial" pitchFamily="34" charset="0"/>
                <a:cs typeface="Arial" pitchFamily="34" charset="0"/>
              </a:rPr>
              <a:t>Evac</a:t>
            </a:r>
            <a:r>
              <a:rPr lang="en-US" sz="3500" dirty="0" smtClean="0">
                <a:latin typeface="Arial" pitchFamily="34" charset="0"/>
                <a:cs typeface="Arial" pitchFamily="34" charset="0"/>
              </a:rPr>
              <a:t> Corridor for use by RTF</a:t>
            </a:r>
          </a:p>
          <a:p>
            <a:endParaRPr lang="en-US" sz="3500" dirty="0">
              <a:latin typeface="Arial" pitchFamily="34" charset="0"/>
              <a:cs typeface="Arial"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38"/>
    </mc:Choice>
    <mc:Fallback xmlns="">
      <p:transition spd="slow" advTm="36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21664"/>
          </a:xfrm>
        </p:spPr>
        <p:txBody>
          <a:bodyPr/>
          <a:lstStyle/>
          <a:p>
            <a:r>
              <a:rPr lang="en-US" u="sng" dirty="0" smtClean="0"/>
              <a:t>PROCEDURES FOR LE OFFICERS ASSIGNED TO AN RTF </a:t>
            </a:r>
            <a:r>
              <a:rPr lang="en-US" dirty="0" smtClean="0"/>
              <a:t/>
            </a:r>
            <a:br>
              <a:rPr lang="en-US" dirty="0" smtClean="0"/>
            </a:br>
            <a:endParaRPr lang="en-US" dirty="0"/>
          </a:p>
        </p:txBody>
      </p:sp>
      <p:sp>
        <p:nvSpPr>
          <p:cNvPr id="3" name="Content Placeholder 2"/>
          <p:cNvSpPr>
            <a:spLocks noGrp="1"/>
          </p:cNvSpPr>
          <p:nvPr>
            <p:ph idx="1"/>
          </p:nvPr>
        </p:nvSpPr>
        <p:spPr>
          <a:xfrm>
            <a:off x="914400" y="1905000"/>
            <a:ext cx="7772400" cy="4450560"/>
          </a:xfrm>
        </p:spPr>
        <p:txBody>
          <a:bodyPr>
            <a:noAutofit/>
          </a:bodyPr>
          <a:lstStyle/>
          <a:p>
            <a:pPr lvl="0"/>
            <a:r>
              <a:rPr lang="en-US" sz="2800" dirty="0" smtClean="0"/>
              <a:t>Safety of RTF is primary concern for LEOs assigned to RTF</a:t>
            </a:r>
          </a:p>
          <a:p>
            <a:pPr lvl="1"/>
            <a:r>
              <a:rPr lang="en-US" sz="2800" dirty="0" smtClean="0"/>
              <a:t>Includes searching for other secondary threats (e.g., IEDs, tripwires)</a:t>
            </a:r>
          </a:p>
          <a:p>
            <a:pPr lvl="0"/>
            <a:r>
              <a:rPr lang="en-US" dirty="0" smtClean="0"/>
              <a:t>LEOs assigned to RTFs will not assist in lifting, carrying, or treatment of any patient </a:t>
            </a:r>
          </a:p>
          <a:p>
            <a:pPr lvl="1"/>
            <a:r>
              <a:rPr lang="en-US" dirty="0" smtClean="0"/>
              <a:t>Until UC confirms all perpetrators have been contained</a:t>
            </a:r>
          </a:p>
          <a:p>
            <a:pPr>
              <a:buNone/>
            </a:pPr>
            <a:endParaRPr lang="en-US" sz="22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Click="0" advTm="225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21664"/>
          </a:xfrm>
        </p:spPr>
        <p:txBody>
          <a:bodyPr/>
          <a:lstStyle/>
          <a:p>
            <a:r>
              <a:rPr lang="en-US" u="sng" dirty="0" smtClean="0"/>
              <a:t>PROCEDURES FOR LE OFFICERS ASSIGNED TO AN RTF </a:t>
            </a:r>
            <a:r>
              <a:rPr lang="en-US" dirty="0" smtClean="0"/>
              <a:t/>
            </a:r>
            <a:br>
              <a:rPr lang="en-US" dirty="0" smtClean="0"/>
            </a:br>
            <a:endParaRPr lang="en-US" dirty="0"/>
          </a:p>
        </p:txBody>
      </p:sp>
      <p:sp>
        <p:nvSpPr>
          <p:cNvPr id="3" name="Content Placeholder 2"/>
          <p:cNvSpPr>
            <a:spLocks noGrp="1"/>
          </p:cNvSpPr>
          <p:nvPr>
            <p:ph idx="1"/>
          </p:nvPr>
        </p:nvSpPr>
        <p:spPr>
          <a:xfrm>
            <a:off x="914400" y="1905000"/>
            <a:ext cx="7772400" cy="4450560"/>
          </a:xfrm>
        </p:spPr>
        <p:txBody>
          <a:bodyPr>
            <a:noAutofit/>
          </a:bodyPr>
          <a:lstStyle/>
          <a:p>
            <a:r>
              <a:rPr lang="en-US" sz="2800" dirty="0" smtClean="0"/>
              <a:t>Front LEO communicates with Police/Unified Command  </a:t>
            </a:r>
          </a:p>
          <a:p>
            <a:pPr lvl="1"/>
            <a:r>
              <a:rPr lang="en-US" sz="2800" dirty="0" smtClean="0"/>
              <a:t>All movement in building should be directed by Police/Unified Command </a:t>
            </a:r>
          </a:p>
          <a:p>
            <a:pPr lvl="1"/>
            <a:r>
              <a:rPr lang="en-US" sz="2800" dirty="0" smtClean="0"/>
              <a:t>Allows for accountability</a:t>
            </a:r>
          </a:p>
          <a:p>
            <a:pPr lvl="1"/>
            <a:r>
              <a:rPr lang="en-US" sz="2800" dirty="0" smtClean="0"/>
              <a:t>Precludes accidental entry into hot zones</a:t>
            </a:r>
          </a:p>
          <a:p>
            <a:pPr lvl="1"/>
            <a:r>
              <a:rPr lang="en-US" sz="2800" dirty="0"/>
              <a:t>Not communicating victim info – leave that to EMS RTF members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Click="0" advTm="217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12064"/>
            <a:ext cx="9220200" cy="914400"/>
          </a:xfrm>
        </p:spPr>
        <p:txBody>
          <a:bodyPr/>
          <a:lstStyle/>
          <a:p>
            <a:r>
              <a:rPr lang="en-US" sz="3800" dirty="0" smtClean="0"/>
              <a:t>Procedures for LEO assigned to RTF</a:t>
            </a:r>
            <a:endParaRPr lang="en-US" sz="3800" dirty="0"/>
          </a:p>
        </p:txBody>
      </p:sp>
      <p:sp>
        <p:nvSpPr>
          <p:cNvPr id="3" name="Content Placeholder 2"/>
          <p:cNvSpPr>
            <a:spLocks noGrp="1"/>
          </p:cNvSpPr>
          <p:nvPr>
            <p:ph idx="1"/>
          </p:nvPr>
        </p:nvSpPr>
        <p:spPr>
          <a:xfrm>
            <a:off x="304800" y="1783560"/>
            <a:ext cx="8686800" cy="4572000"/>
          </a:xfrm>
        </p:spPr>
        <p:txBody>
          <a:bodyPr>
            <a:normAutofit/>
          </a:bodyPr>
          <a:lstStyle/>
          <a:p>
            <a:r>
              <a:rPr lang="en-US" sz="3200" dirty="0" smtClean="0"/>
              <a:t>LEOs assigned to an RTF never leave the EMS personnel further than close line of sight</a:t>
            </a:r>
          </a:p>
          <a:p>
            <a:pPr lvl="1"/>
            <a:r>
              <a:rPr lang="en-US" sz="3200" dirty="0" smtClean="0"/>
              <a:t>RTF LEOs must not ‘freelance’ or move outside directed destination/area of operation</a:t>
            </a:r>
          </a:p>
          <a:p>
            <a:r>
              <a:rPr lang="en-US" sz="3200" dirty="0" smtClean="0"/>
              <a:t>LEOs must be able to provide effective defensive fire cover for the RTF at all times</a:t>
            </a:r>
          </a:p>
          <a:p>
            <a:r>
              <a:rPr lang="en-US" sz="3200" dirty="0" smtClean="0"/>
              <a:t>Responsible for constant 360° protection</a:t>
            </a:r>
          </a:p>
          <a:p>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1574596"/>
      </p:ext>
    </p:extLst>
  </p:cSld>
  <p:clrMapOvr>
    <a:masterClrMapping/>
  </p:clrMapOvr>
  <p:transition advClick="0" advTm="206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6350" y="4764"/>
          <a:ext cx="9131300" cy="6848475"/>
        </p:xfrm>
        <a:graphic>
          <a:graphicData uri="http://schemas.openxmlformats.org/presentationml/2006/ole">
            <mc:AlternateContent xmlns:mc="http://schemas.openxmlformats.org/markup-compatibility/2006">
              <mc:Choice xmlns:v="urn:schemas-microsoft-com:vml" Requires="v">
                <p:oleObj spid="_x0000_s1068" name="Slide" r:id="rId6" imgW="4565650" imgH="3424238" progId="PowerPoint.Slide.8">
                  <p:embed/>
                </p:oleObj>
              </mc:Choice>
              <mc:Fallback>
                <p:oleObj name="Slide" r:id="rId6" imgW="4565650" imgH="3424238" progId="PowerPoint.Slide.8">
                  <p:embed/>
                  <p:pic>
                    <p:nvPicPr>
                      <p:cNvPr id="0"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 y="4764"/>
                        <a:ext cx="91313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Sld>
  <p:clrMapOvr>
    <a:masterClrMapping/>
  </p:clrMapOvr>
  <p:transition advClick="0" advTm="121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ON-SITE COMMUNICATIONS:</a:t>
            </a:r>
            <a:endParaRPr lang="en-US" dirty="0"/>
          </a:p>
        </p:txBody>
      </p:sp>
      <p:sp>
        <p:nvSpPr>
          <p:cNvPr id="3" name="Content Placeholder 2"/>
          <p:cNvSpPr>
            <a:spLocks noGrp="1"/>
          </p:cNvSpPr>
          <p:nvPr>
            <p:ph idx="1"/>
          </p:nvPr>
        </p:nvSpPr>
        <p:spPr/>
        <p:txBody>
          <a:bodyPr>
            <a:normAutofit/>
          </a:bodyPr>
          <a:lstStyle/>
          <a:p>
            <a:r>
              <a:rPr lang="en-US" dirty="0" smtClean="0"/>
              <a:t>LEO Communications</a:t>
            </a:r>
          </a:p>
          <a:p>
            <a:pPr lvl="1"/>
            <a:r>
              <a:rPr lang="en-US" sz="2800" dirty="0" smtClean="0"/>
              <a:t>RTF location within building</a:t>
            </a:r>
            <a:endParaRPr lang="en-US" dirty="0" smtClean="0"/>
          </a:p>
          <a:p>
            <a:pPr lvl="1"/>
            <a:r>
              <a:rPr lang="en-US" sz="2800" dirty="0" smtClean="0"/>
              <a:t>Updates on location of injured, activities of LEO contact teams, and possible threats</a:t>
            </a:r>
            <a:endParaRPr lang="en-US" dirty="0" smtClean="0"/>
          </a:p>
          <a:p>
            <a:r>
              <a:rPr lang="en-US" dirty="0" smtClean="0"/>
              <a:t>EMS Communications</a:t>
            </a:r>
          </a:p>
          <a:p>
            <a:pPr lvl="1"/>
            <a:r>
              <a:rPr lang="en-US" sz="2800" dirty="0" smtClean="0"/>
              <a:t>Number of casualties and injuries</a:t>
            </a:r>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Click="0" advTm="199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534400" cy="914400"/>
          </a:xfrm>
        </p:spPr>
        <p:txBody>
          <a:bodyPr/>
          <a:lstStyle/>
          <a:p>
            <a:r>
              <a:rPr lang="en-US" u="sng" dirty="0" smtClean="0"/>
              <a:t>EMERGENCY EVACUATION PROCEDURES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If RTF’s location changes from Warm to Hot (indirect threat to direct threat), </a:t>
            </a:r>
            <a:r>
              <a:rPr lang="en-US" dirty="0" err="1" smtClean="0"/>
              <a:t>evac</a:t>
            </a:r>
            <a:r>
              <a:rPr lang="en-US" dirty="0" smtClean="0"/>
              <a:t> immediately</a:t>
            </a:r>
          </a:p>
          <a:p>
            <a:pPr lvl="1"/>
            <a:r>
              <a:rPr lang="en-US" dirty="0" smtClean="0"/>
              <a:t>On direction of RTF LE element or IC/UC</a:t>
            </a:r>
          </a:p>
          <a:p>
            <a:pPr lvl="1"/>
            <a:r>
              <a:rPr lang="en-US" sz="2800" dirty="0" smtClean="0"/>
              <a:t>May be partial or complete </a:t>
            </a:r>
            <a:r>
              <a:rPr lang="en-US" sz="2800" dirty="0" err="1" smtClean="0"/>
              <a:t>evac</a:t>
            </a:r>
            <a:r>
              <a:rPr lang="en-US" sz="2800" dirty="0" smtClean="0"/>
              <a:t> from building</a:t>
            </a:r>
          </a:p>
          <a:p>
            <a:r>
              <a:rPr lang="en-US" dirty="0" smtClean="0"/>
              <a:t>Injury to any RTF member = immediate </a:t>
            </a:r>
            <a:r>
              <a:rPr lang="en-US" dirty="0" err="1" smtClean="0"/>
              <a:t>evac</a:t>
            </a:r>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Click="0" advTm="154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4291" tIns="32146" rIns="64291" bIns="32146"/>
          <a:lstStyle/>
          <a:p>
            <a:r>
              <a:rPr lang="en-US" sz="3400" u="sng" dirty="0" smtClean="0"/>
              <a:t>Training, SOPs, and Checklists</a:t>
            </a:r>
            <a:r>
              <a:rPr lang="en-US" dirty="0" smtClean="0"/>
              <a:t/>
            </a:r>
            <a:br>
              <a:rPr lang="en-US" dirty="0" smtClean="0"/>
            </a:br>
            <a:endParaRPr lang="en-US" dirty="0"/>
          </a:p>
        </p:txBody>
      </p:sp>
      <p:sp>
        <p:nvSpPr>
          <p:cNvPr id="3" name="Content Placeholder 2"/>
          <p:cNvSpPr>
            <a:spLocks noGrp="1"/>
          </p:cNvSpPr>
          <p:nvPr>
            <p:ph idx="1"/>
          </p:nvPr>
        </p:nvSpPr>
        <p:spPr>
          <a:xfrm>
            <a:off x="762000" y="1447800"/>
            <a:ext cx="8077200" cy="5105400"/>
          </a:xfrm>
        </p:spPr>
        <p:txBody>
          <a:bodyPr lIns="64291" tIns="32146" rIns="64291" bIns="32146">
            <a:normAutofit/>
          </a:bodyPr>
          <a:lstStyle/>
          <a:p>
            <a:r>
              <a:rPr lang="en-US" sz="3100" dirty="0" smtClean="0"/>
              <a:t>EMS personnel in dozens of agencies trained (not just agencies with Equipment Caches)</a:t>
            </a:r>
          </a:p>
          <a:p>
            <a:r>
              <a:rPr lang="en-US" sz="3100" dirty="0" smtClean="0"/>
              <a:t>SOPs distributed for EMS and LE agencies</a:t>
            </a:r>
          </a:p>
          <a:p>
            <a:endParaRPr lang="en-US" dirty="0"/>
          </a:p>
        </p:txBody>
      </p:sp>
      <p:pic>
        <p:nvPicPr>
          <p:cNvPr id="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8722" y="3200400"/>
            <a:ext cx="5467582" cy="3396529"/>
          </a:xfrm>
          <a:prstGeom prst="rect">
            <a:avLst/>
          </a:prstGeom>
          <a:noFill/>
          <a:ln w="9525">
            <a:noFill/>
            <a:miter lim="800000"/>
            <a:headEnd/>
            <a:tailEnd/>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Click="0" advTm="18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4291" tIns="32146" rIns="64291" bIns="32146"/>
          <a:lstStyle/>
          <a:p>
            <a:r>
              <a:rPr lang="en-US" sz="3400" u="sng" dirty="0" smtClean="0"/>
              <a:t>Training, SOPs, and Checklists</a:t>
            </a:r>
            <a:r>
              <a:rPr lang="en-US" dirty="0" smtClean="0"/>
              <a:t/>
            </a:r>
            <a:br>
              <a:rPr lang="en-US" dirty="0" smtClean="0"/>
            </a:br>
            <a:endParaRPr lang="en-US" dirty="0"/>
          </a:p>
        </p:txBody>
      </p:sp>
      <p:sp>
        <p:nvSpPr>
          <p:cNvPr id="3" name="Content Placeholder 2"/>
          <p:cNvSpPr>
            <a:spLocks noGrp="1"/>
          </p:cNvSpPr>
          <p:nvPr>
            <p:ph idx="1"/>
          </p:nvPr>
        </p:nvSpPr>
        <p:spPr>
          <a:xfrm>
            <a:off x="304800" y="1524000"/>
            <a:ext cx="4953000" cy="5105400"/>
          </a:xfrm>
        </p:spPr>
        <p:txBody>
          <a:bodyPr lIns="64291" tIns="32146" rIns="64291" bIns="32146">
            <a:normAutofit fontScale="92500"/>
          </a:bodyPr>
          <a:lstStyle/>
          <a:p>
            <a:r>
              <a:rPr lang="en-US" sz="3200" dirty="0" smtClean="0"/>
              <a:t>Job Aids (checklists) for:</a:t>
            </a:r>
          </a:p>
          <a:p>
            <a:pPr lvl="1"/>
            <a:r>
              <a:rPr lang="en-US" sz="3200" dirty="0" smtClean="0"/>
              <a:t>LEOs and Fire/EMS Command Officers</a:t>
            </a:r>
          </a:p>
          <a:p>
            <a:pPr lvl="1"/>
            <a:r>
              <a:rPr lang="en-US" sz="3200" dirty="0" smtClean="0"/>
              <a:t>Dispatch Center personnel </a:t>
            </a:r>
          </a:p>
          <a:p>
            <a:pPr lvl="2"/>
            <a:r>
              <a:rPr lang="en-US" sz="2800" dirty="0" smtClean="0"/>
              <a:t>Recommending dispatchers be authorized to call out the RTF on dispatch of an incident</a:t>
            </a:r>
          </a:p>
          <a:p>
            <a:pPr lvl="2"/>
            <a:r>
              <a:rPr lang="en-US" sz="2800" dirty="0" smtClean="0"/>
              <a:t>Call 937-333-USAR (8727)</a:t>
            </a:r>
          </a:p>
          <a:p>
            <a:endParaRPr lang="en-US" sz="3100" dirty="0" smtClean="0"/>
          </a:p>
          <a:p>
            <a:endParaRPr lang="en-US" dirty="0"/>
          </a:p>
        </p:txBody>
      </p:sp>
      <p:pic>
        <p:nvPicPr>
          <p:cNvPr id="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29201" y="1600200"/>
            <a:ext cx="4114800" cy="280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Click="0" advTm="202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4291" tIns="32146" rIns="64291" bIns="32146"/>
          <a:lstStyle/>
          <a:p>
            <a:r>
              <a:rPr lang="en-US" sz="3400" u="sng" dirty="0" smtClean="0"/>
              <a:t>Exercises</a:t>
            </a:r>
            <a:r>
              <a:rPr lang="en-US" dirty="0" smtClean="0"/>
              <a:t/>
            </a:r>
            <a:br>
              <a:rPr lang="en-US" dirty="0" smtClean="0"/>
            </a:br>
            <a:endParaRPr lang="en-US" dirty="0"/>
          </a:p>
        </p:txBody>
      </p:sp>
      <p:sp>
        <p:nvSpPr>
          <p:cNvPr id="3" name="Content Placeholder 2"/>
          <p:cNvSpPr>
            <a:spLocks noGrp="1"/>
          </p:cNvSpPr>
          <p:nvPr>
            <p:ph idx="1"/>
          </p:nvPr>
        </p:nvSpPr>
        <p:spPr>
          <a:xfrm>
            <a:off x="762000" y="1447800"/>
            <a:ext cx="7772400" cy="4572000"/>
          </a:xfrm>
        </p:spPr>
        <p:txBody>
          <a:bodyPr lIns="64291" tIns="32146" rIns="64291" bIns="32146">
            <a:normAutofit/>
          </a:bodyPr>
          <a:lstStyle/>
          <a:p>
            <a:r>
              <a:rPr lang="en-US" sz="3200" dirty="0" smtClean="0"/>
              <a:t>Exercises encouraged at every opportunity</a:t>
            </a:r>
          </a:p>
          <a:p>
            <a:endParaRPr lang="en-US" sz="3100" dirty="0" smtClean="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Click="0" advTm="179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Bottom lines:</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Using RTF, LE doesn't have to wait for scene to be "secure" for EMS</a:t>
            </a:r>
          </a:p>
          <a:p>
            <a:r>
              <a:rPr lang="en-US" dirty="0" smtClean="0"/>
              <a:t>All RTF personnel have completed training</a:t>
            </a:r>
          </a:p>
          <a:p>
            <a:r>
              <a:rPr lang="en-US" dirty="0" smtClean="0"/>
              <a:t>Ballistic PPE throughout region</a:t>
            </a:r>
          </a:p>
          <a:p>
            <a:r>
              <a:rPr lang="en-US" dirty="0" smtClean="0"/>
              <a:t>Use RTF in warm zones</a:t>
            </a:r>
          </a:p>
          <a:p>
            <a:r>
              <a:rPr lang="en-US" dirty="0" smtClean="0"/>
              <a:t>LEOs assigned to an RTF control team's movements, and provide 360</a:t>
            </a:r>
            <a:r>
              <a:rPr lang="en-US" sz="2800" dirty="0" smtClean="0"/>
              <a:t> °</a:t>
            </a:r>
            <a:r>
              <a:rPr lang="en-US" dirty="0" smtClean="0"/>
              <a:t> protection of EMS personnel</a:t>
            </a:r>
          </a:p>
          <a:p>
            <a:endParaRPr lang="en-US" dirty="0" smtClean="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170"/>
    </mc:Choice>
    <mc:Fallback xmlns="">
      <p:transition spd="slow" advTm="20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4291" tIns="32146" rIns="64291" bIns="32146"/>
          <a:lstStyle/>
          <a:p>
            <a:r>
              <a:rPr lang="en-US" dirty="0" smtClean="0"/>
              <a:t>What are we asking of you?</a:t>
            </a:r>
            <a:endParaRPr lang="en-US" dirty="0"/>
          </a:p>
        </p:txBody>
      </p:sp>
      <p:sp>
        <p:nvSpPr>
          <p:cNvPr id="3" name="Content Placeholder 2"/>
          <p:cNvSpPr>
            <a:spLocks noGrp="1"/>
          </p:cNvSpPr>
          <p:nvPr>
            <p:ph idx="1"/>
          </p:nvPr>
        </p:nvSpPr>
        <p:spPr>
          <a:xfrm>
            <a:off x="609600" y="1295400"/>
            <a:ext cx="8077200" cy="5060160"/>
          </a:xfrm>
        </p:spPr>
        <p:txBody>
          <a:bodyPr lIns="64291" tIns="32146" rIns="64291" bIns="32146">
            <a:normAutofit/>
          </a:bodyPr>
          <a:lstStyle/>
          <a:p>
            <a:r>
              <a:rPr lang="en-US" dirty="0" smtClean="0"/>
              <a:t>Ask if your EMS is participating</a:t>
            </a:r>
          </a:p>
          <a:p>
            <a:r>
              <a:rPr lang="en-US" dirty="0" smtClean="0"/>
              <a:t>Ask to formally adopt RTF in your Law Enforcement Agency SOP</a:t>
            </a:r>
          </a:p>
          <a:p>
            <a:r>
              <a:rPr lang="en-US" dirty="0" smtClean="0"/>
              <a:t>Plan to incorporate Fire/EMS with your LE Command structure</a:t>
            </a:r>
          </a:p>
          <a:p>
            <a:r>
              <a:rPr lang="en-US" dirty="0" smtClean="0"/>
              <a:t>Participate in joint exercises</a:t>
            </a:r>
          </a:p>
          <a:p>
            <a:r>
              <a:rPr lang="en-US" dirty="0" smtClean="0"/>
              <a:t>Questions:  contact Dayton MMRS at 937-333-4551  </a:t>
            </a:r>
            <a:r>
              <a:rPr lang="en-US" dirty="0" smtClean="0">
                <a:hlinkClick r:id="rId5"/>
              </a:rPr>
              <a:t>david.gerstner@daytonohio.gov</a:t>
            </a:r>
            <a:r>
              <a:rPr lang="en-US" dirty="0" smtClean="0"/>
              <a:t> or Lt. Gregg Gaby DPD at 937-333-1333 or </a:t>
            </a:r>
            <a:r>
              <a:rPr lang="en-US" dirty="0" smtClean="0">
                <a:hlinkClick r:id="rId6"/>
              </a:rPr>
              <a:t>gregg.gaby@daytonohio.gov</a:t>
            </a:r>
            <a:endParaRPr lang="en-US" dirty="0" smtClean="0"/>
          </a:p>
          <a:p>
            <a:endParaRPr lang="en-US" dirty="0" smtClean="0"/>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advClick="0" advTm="389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219200"/>
            <a:ext cx="9140860" cy="5638800"/>
          </a:xfrm>
          <a:prstGeom prst="rect">
            <a:avLst/>
          </a:prstGeom>
          <a:noFill/>
          <a:ln w="9525">
            <a:noFill/>
            <a:miter lim="800000"/>
            <a:headEnd/>
            <a:tailEnd/>
          </a:ln>
        </p:spPr>
      </p:pic>
      <p:sp>
        <p:nvSpPr>
          <p:cNvPr id="7171" name="Text Box 3"/>
          <p:cNvSpPr txBox="1">
            <a:spLocks noChangeArrowheads="1"/>
          </p:cNvSpPr>
          <p:nvPr/>
        </p:nvSpPr>
        <p:spPr bwMode="auto">
          <a:xfrm>
            <a:off x="457200" y="457201"/>
            <a:ext cx="7848600" cy="525142"/>
          </a:xfrm>
          <a:prstGeom prst="rect">
            <a:avLst/>
          </a:prstGeom>
          <a:noFill/>
          <a:ln w="9525">
            <a:noFill/>
            <a:miter lim="800000"/>
            <a:headEnd/>
            <a:tailEnd/>
          </a:ln>
        </p:spPr>
        <p:txBody>
          <a:bodyPr lIns="91435" tIns="45718" rIns="91435" bIns="45718">
            <a:spAutoFit/>
          </a:bodyPr>
          <a:lstStyle/>
          <a:p>
            <a:pPr algn="ctr" eaLnBrk="1" hangingPunct="1">
              <a:spcBef>
                <a:spcPct val="50000"/>
              </a:spcBef>
            </a:pPr>
            <a:r>
              <a:rPr lang="en-US" sz="2800" b="1" dirty="0"/>
              <a:t>Dayton MMRS Region / WCO RMRS Region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Click="0" advTm="121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3" descr="Police gather at the east entrance of Columbine High School in Littleton, Colo., on April 20, 1999. School security has improved markedly since the Columbine shooting, experts say, but there still are problems."/>
          <p:cNvPicPr>
            <a:picLocks noChangeAspect="1" noChangeArrowheads="1"/>
          </p:cNvPicPr>
          <p:nvPr/>
        </p:nvPicPr>
        <p:blipFill>
          <a:blip r:embed="rId5" cstate="print"/>
          <a:srcRect/>
          <a:stretch>
            <a:fillRect/>
          </a:stretch>
        </p:blipFill>
        <p:spPr bwMode="auto">
          <a:xfrm>
            <a:off x="0" y="0"/>
            <a:ext cx="4308574" cy="3214688"/>
          </a:xfrm>
          <a:prstGeom prst="rect">
            <a:avLst/>
          </a:prstGeom>
          <a:noFill/>
          <a:ln w="9525">
            <a:noFill/>
            <a:miter lim="800000"/>
            <a:headEnd/>
            <a:tailEnd/>
          </a:ln>
        </p:spPr>
      </p:pic>
      <p:pic>
        <p:nvPicPr>
          <p:cNvPr id="20483" name="Picture 4" descr="PHOTO: Mr. James Holmes was a student the University of Colorado Denver?s graduate program in neurosciences. Police search inside an apartment  where the suspect in a shooting at a movie theatre lived in Aurora, Colo., July 20, 201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5016" y="3750469"/>
            <a:ext cx="5226100" cy="2942332"/>
          </a:xfrm>
          <a:prstGeom prst="rect">
            <a:avLst/>
          </a:prstGeom>
          <a:noFill/>
          <a:ln w="9525">
            <a:noFill/>
            <a:miter lim="800000"/>
            <a:headEnd/>
            <a:tailEnd/>
          </a:ln>
        </p:spPr>
      </p:pic>
      <p:pic>
        <p:nvPicPr>
          <p:cNvPr id="20484" name="Picture 5" descr="PHOTO: Columbine high school shooters Eric Harris, left, and Dylan Klebold appear on a surveillance tape in the cafeteria at Columbine High School April 20, 1999 in Littleton, Colorado."/>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04110" y="0"/>
            <a:ext cx="3011537" cy="1875234"/>
          </a:xfrm>
          <a:prstGeom prst="rect">
            <a:avLst/>
          </a:prstGeom>
          <a:noFill/>
          <a:ln w="9525">
            <a:noFill/>
            <a:miter lim="800000"/>
            <a:headEnd/>
            <a:tailEnd/>
          </a:ln>
        </p:spPr>
      </p:pic>
      <p:pic>
        <p:nvPicPr>
          <p:cNvPr id="20485" name="Picture 6" descr="PHOTO: Injured occupants are carried out of Norris Hall at Virginia Tech in Blacksburg, Va., April 16, 2007."/>
          <p:cNvPicPr>
            <a:picLocks noChangeAspect="1" noChangeArrowheads="1"/>
          </p:cNvPicPr>
          <p:nvPr/>
        </p:nvPicPr>
        <p:blipFill>
          <a:blip r:embed="rId8" cstate="print"/>
          <a:srcRect/>
          <a:stretch>
            <a:fillRect/>
          </a:stretch>
        </p:blipFill>
        <p:spPr bwMode="auto">
          <a:xfrm>
            <a:off x="4357688" y="1875234"/>
            <a:ext cx="4415730" cy="2571750"/>
          </a:xfrm>
          <a:prstGeom prst="rect">
            <a:avLst/>
          </a:prstGeom>
          <a:noFill/>
          <a:ln w="9525">
            <a:noFill/>
            <a:miter lim="800000"/>
            <a:headEnd/>
            <a:tailEnd/>
          </a:ln>
        </p:spPr>
      </p:pic>
      <p:pic>
        <p:nvPicPr>
          <p:cNvPr id="20486" name="Picture 7" descr="Seung-Hui Cho"/>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29250" y="3990455"/>
            <a:ext cx="3714750" cy="2867546"/>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ransition advClick="0" advTm="193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a:xfrm>
            <a:off x="914400" y="228600"/>
            <a:ext cx="7772400" cy="1197864"/>
          </a:xfrm>
        </p:spPr>
        <p:txBody>
          <a:bodyPr lIns="64291" tIns="32146" rIns="64291" bIns="32146"/>
          <a:lstStyle/>
          <a:p>
            <a:pPr algn="ctr" eaLnBrk="1" hangingPunct="1"/>
            <a:r>
              <a:rPr lang="en-US" b="1" dirty="0" smtClean="0"/>
              <a:t>Response to Active Shooter Incidents (ASIs)</a:t>
            </a:r>
          </a:p>
        </p:txBody>
      </p:sp>
      <p:sp>
        <p:nvSpPr>
          <p:cNvPr id="22531" name="Rectangle 2"/>
          <p:cNvSpPr>
            <a:spLocks noGrp="1" noChangeArrowheads="1"/>
          </p:cNvSpPr>
          <p:nvPr>
            <p:ph idx="1"/>
          </p:nvPr>
        </p:nvSpPr>
        <p:spPr>
          <a:xfrm>
            <a:off x="914400" y="2209800"/>
            <a:ext cx="7772400" cy="4145761"/>
          </a:xfrm>
        </p:spPr>
        <p:txBody>
          <a:bodyPr lIns="64291" tIns="32146" rIns="64291" bIns="32146">
            <a:noAutofit/>
          </a:bodyPr>
          <a:lstStyle/>
          <a:p>
            <a:pPr>
              <a:lnSpc>
                <a:spcPct val="80000"/>
              </a:lnSpc>
            </a:pPr>
            <a:r>
              <a:rPr lang="en-US" sz="2800" dirty="0" smtClean="0"/>
              <a:t>Police agencies significantly changed response since Columbine </a:t>
            </a:r>
          </a:p>
          <a:p>
            <a:r>
              <a:rPr lang="en-US" sz="2800" dirty="0" smtClean="0"/>
              <a:t>Many Fire/EMS agencies have not changed</a:t>
            </a:r>
          </a:p>
          <a:p>
            <a:pPr marL="667512" lvl="2" indent="-342900">
              <a:spcBef>
                <a:spcPts val="700"/>
              </a:spcBef>
              <a:buClr>
                <a:schemeClr val="tx2"/>
              </a:buClr>
              <a:buSzPct val="95000"/>
              <a:buFont typeface="Wingdings"/>
              <a:buChar char=""/>
            </a:pPr>
            <a:r>
              <a:rPr lang="en-US" dirty="0" smtClean="0"/>
              <a:t>Stand outside until the police have secured the entire building</a:t>
            </a:r>
          </a:p>
          <a:p>
            <a:pPr marL="667512" lvl="2" indent="-342900">
              <a:spcBef>
                <a:spcPts val="700"/>
              </a:spcBef>
              <a:buClr>
                <a:schemeClr val="tx2"/>
              </a:buClr>
              <a:buSzPct val="95000"/>
              <a:buFont typeface="Wingdings"/>
              <a:buChar char=""/>
            </a:pPr>
            <a:r>
              <a:rPr lang="en-US" dirty="0" smtClean="0"/>
              <a:t>Leads to injured not receiving treatment and dying from wounds they received</a:t>
            </a:r>
          </a:p>
          <a:p>
            <a:pPr>
              <a:lnSpc>
                <a:spcPct val="80000"/>
              </a:lnSpc>
              <a:buFont typeface="Wingdings"/>
              <a:buBlip>
                <a:blip r:embed="rId6"/>
              </a:buBlip>
            </a:pPr>
            <a:endParaRPr lang="en-US" sz="2800"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Click="0" advTm="206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971800"/>
            <a:ext cx="7772400" cy="1975104"/>
          </a:xfrm>
        </p:spPr>
        <p:txBody>
          <a:bodyPr lIns="64291" tIns="32146" rIns="64291" bIns="32146">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4" name="Subtitle 3"/>
          <p:cNvSpPr>
            <a:spLocks noGrp="1"/>
          </p:cNvSpPr>
          <p:nvPr>
            <p:ph type="subTitle" idx="1"/>
          </p:nvPr>
        </p:nvSpPr>
        <p:spPr>
          <a:xfrm>
            <a:off x="838200" y="1447800"/>
            <a:ext cx="7772400" cy="1508760"/>
          </a:xfrm>
        </p:spPr>
        <p:txBody>
          <a:bodyPr rIns="64291" bIns="32146">
            <a:normAutofit/>
          </a:bodyPr>
          <a:lstStyle/>
          <a:p>
            <a:r>
              <a:rPr lang="en-US" sz="4000" cap="all" dirty="0" smtClean="0">
                <a:solidFill>
                  <a:schemeClr val="tx2">
                    <a:satMod val="200000"/>
                  </a:schemeClr>
                </a:solidFill>
                <a:effectLst>
                  <a:reflection blurRad="12700" stA="34000" endA="740" endPos="53000" dir="5400000" sy="-100000" algn="bl" rotWithShape="0"/>
                </a:effectLst>
                <a:latin typeface="+mj-lt"/>
                <a:ea typeface="+mj-ea"/>
                <a:cs typeface="+mj-cs"/>
              </a:rPr>
              <a:t>Active Shooter incidents are over in minutes…</a:t>
            </a:r>
          </a:p>
        </p:txBody>
      </p:sp>
      <p:sp>
        <p:nvSpPr>
          <p:cNvPr id="3" name="Title 1"/>
          <p:cNvSpPr txBox="1">
            <a:spLocks/>
          </p:cNvSpPr>
          <p:nvPr/>
        </p:nvSpPr>
        <p:spPr>
          <a:xfrm>
            <a:off x="838200" y="609600"/>
            <a:ext cx="7772400" cy="3983736"/>
          </a:xfrm>
          <a:prstGeom prst="rect">
            <a:avLst/>
          </a:prstGeom>
        </p:spPr>
        <p:txBody>
          <a:bodyPr vert="horz" lIns="91435" tIns="45718" rIns="91435" bIns="45718" anchor="t">
            <a:noAutofit/>
          </a:bodyPr>
          <a:lstStyle/>
          <a:p>
            <a:pPr defTabSz="914353">
              <a:defRPr/>
            </a:pPr>
            <a:r>
              <a:rPr lang="en-US" sz="4000" b="1" spc="-100" dirty="0" smtClean="0">
                <a:solidFill>
                  <a:schemeClr val="tx2">
                    <a:satMod val="200000"/>
                  </a:schemeClr>
                </a:solidFill>
                <a:latin typeface="+mj-lt"/>
                <a:ea typeface="+mj-ea"/>
                <a:cs typeface="+mj-cs"/>
              </a:rPr>
              <a:t/>
            </a:r>
            <a:br>
              <a:rPr lang="en-US" sz="4000" b="1" spc="-100" dirty="0" smtClean="0">
                <a:solidFill>
                  <a:schemeClr val="tx2">
                    <a:satMod val="200000"/>
                  </a:schemeClr>
                </a:solidFill>
                <a:latin typeface="+mj-lt"/>
                <a:ea typeface="+mj-ea"/>
                <a:cs typeface="+mj-cs"/>
              </a:rPr>
            </a:br>
            <a:r>
              <a:rPr lang="en-US" sz="4000" b="1" spc="-100" dirty="0" smtClean="0">
                <a:solidFill>
                  <a:schemeClr val="tx2">
                    <a:satMod val="200000"/>
                  </a:schemeClr>
                </a:solidFill>
                <a:latin typeface="+mj-lt"/>
                <a:ea typeface="+mj-ea"/>
                <a:cs typeface="+mj-cs"/>
              </a:rPr>
              <a:t/>
            </a:r>
            <a:br>
              <a:rPr lang="en-US" sz="4000" b="1" spc="-100" dirty="0" smtClean="0">
                <a:solidFill>
                  <a:schemeClr val="tx2">
                    <a:satMod val="200000"/>
                  </a:schemeClr>
                </a:solidFill>
                <a:latin typeface="+mj-lt"/>
                <a:ea typeface="+mj-ea"/>
                <a:cs typeface="+mj-cs"/>
              </a:rPr>
            </a:br>
            <a:r>
              <a:rPr lang="en-US" sz="4000" b="1" spc="-100" dirty="0" smtClean="0">
                <a:solidFill>
                  <a:schemeClr val="tx2">
                    <a:satMod val="200000"/>
                  </a:schemeClr>
                </a:solidFill>
                <a:latin typeface="+mj-lt"/>
                <a:ea typeface="+mj-ea"/>
                <a:cs typeface="+mj-cs"/>
              </a:rPr>
              <a:t/>
            </a:r>
            <a:br>
              <a:rPr lang="en-US" sz="4000" b="1" spc="-100" dirty="0" smtClean="0">
                <a:solidFill>
                  <a:schemeClr val="tx2">
                    <a:satMod val="200000"/>
                  </a:schemeClr>
                </a:solidFill>
                <a:latin typeface="+mj-lt"/>
                <a:ea typeface="+mj-ea"/>
                <a:cs typeface="+mj-cs"/>
              </a:rPr>
            </a:br>
            <a:endParaRPr lang="en-US" sz="4000" b="1" spc="-100" dirty="0">
              <a:solidFill>
                <a:schemeClr val="tx2">
                  <a:satMod val="200000"/>
                </a:schemeClr>
              </a:solidFill>
              <a:latin typeface="+mj-lt"/>
              <a:ea typeface="+mj-ea"/>
              <a:cs typeface="+mj-cs"/>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68"/>
    </mc:Choice>
    <mc:Fallback xmlns="">
      <p:transition spd="slow" advTm="8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971800"/>
            <a:ext cx="7772400" cy="1975104"/>
          </a:xfrm>
        </p:spPr>
        <p:txBody>
          <a:bodyPr lIns="64291" tIns="32146" rIns="64291" bIns="32146">
            <a:normAutofit fontScale="90000"/>
          </a:bodyPr>
          <a:lstStyle/>
          <a:p>
            <a:r>
              <a:rPr lang="en-US" dirty="0" smtClean="0"/>
              <a:t/>
            </a:r>
            <a:br>
              <a:rPr lang="en-US" dirty="0" smtClean="0"/>
            </a:br>
            <a:r>
              <a:rPr lang="en-US" dirty="0" smtClean="0"/>
              <a:t> …but they’re not</a:t>
            </a:r>
            <a:br>
              <a:rPr lang="en-US" dirty="0" smtClean="0"/>
            </a:br>
            <a:r>
              <a:rPr lang="en-US" dirty="0" smtClean="0"/>
              <a:t/>
            </a:r>
            <a:br>
              <a:rPr lang="en-US" dirty="0" smtClean="0"/>
            </a:br>
            <a:endParaRPr lang="en-US" dirty="0"/>
          </a:p>
        </p:txBody>
      </p:sp>
      <p:sp>
        <p:nvSpPr>
          <p:cNvPr id="4" name="Subtitle 3"/>
          <p:cNvSpPr>
            <a:spLocks noGrp="1"/>
          </p:cNvSpPr>
          <p:nvPr>
            <p:ph type="subTitle" idx="1"/>
          </p:nvPr>
        </p:nvSpPr>
        <p:spPr>
          <a:xfrm>
            <a:off x="838200" y="1447800"/>
            <a:ext cx="7772400" cy="1508760"/>
          </a:xfrm>
        </p:spPr>
        <p:txBody>
          <a:bodyPr rIns="64291" bIns="32146">
            <a:normAutofit/>
          </a:bodyPr>
          <a:lstStyle/>
          <a:p>
            <a:r>
              <a:rPr lang="en-US" sz="4000" cap="all" dirty="0" smtClean="0">
                <a:solidFill>
                  <a:schemeClr val="tx2">
                    <a:satMod val="200000"/>
                  </a:schemeClr>
                </a:solidFill>
                <a:effectLst>
                  <a:reflection blurRad="12700" stA="34000" endA="740" endPos="53000" dir="5400000" sy="-100000" algn="bl" rotWithShape="0"/>
                </a:effectLst>
                <a:latin typeface="+mj-lt"/>
                <a:ea typeface="+mj-ea"/>
                <a:cs typeface="+mj-cs"/>
              </a:rPr>
              <a:t>Active Shooter incidents are over in minutes…</a:t>
            </a:r>
          </a:p>
        </p:txBody>
      </p:sp>
      <p:sp>
        <p:nvSpPr>
          <p:cNvPr id="3" name="Title 1"/>
          <p:cNvSpPr txBox="1">
            <a:spLocks/>
          </p:cNvSpPr>
          <p:nvPr/>
        </p:nvSpPr>
        <p:spPr>
          <a:xfrm>
            <a:off x="838200" y="609600"/>
            <a:ext cx="7772400" cy="3983736"/>
          </a:xfrm>
          <a:prstGeom prst="rect">
            <a:avLst/>
          </a:prstGeom>
        </p:spPr>
        <p:txBody>
          <a:bodyPr vert="horz" lIns="91435" tIns="45718" rIns="91435" bIns="45718" anchor="t">
            <a:noAutofit/>
          </a:bodyPr>
          <a:lstStyle/>
          <a:p>
            <a:pPr defTabSz="914353">
              <a:defRPr/>
            </a:pPr>
            <a:r>
              <a:rPr lang="en-US" sz="4000" b="1" spc="-100" dirty="0" smtClean="0">
                <a:solidFill>
                  <a:schemeClr val="tx2">
                    <a:satMod val="200000"/>
                  </a:schemeClr>
                </a:solidFill>
                <a:latin typeface="+mj-lt"/>
                <a:ea typeface="+mj-ea"/>
                <a:cs typeface="+mj-cs"/>
              </a:rPr>
              <a:t/>
            </a:r>
            <a:br>
              <a:rPr lang="en-US" sz="4000" b="1" spc="-100" dirty="0" smtClean="0">
                <a:solidFill>
                  <a:schemeClr val="tx2">
                    <a:satMod val="200000"/>
                  </a:schemeClr>
                </a:solidFill>
                <a:latin typeface="+mj-lt"/>
                <a:ea typeface="+mj-ea"/>
                <a:cs typeface="+mj-cs"/>
              </a:rPr>
            </a:br>
            <a:r>
              <a:rPr lang="en-US" sz="4000" b="1" spc="-100" dirty="0" smtClean="0">
                <a:solidFill>
                  <a:schemeClr val="tx2">
                    <a:satMod val="200000"/>
                  </a:schemeClr>
                </a:solidFill>
                <a:latin typeface="+mj-lt"/>
                <a:ea typeface="+mj-ea"/>
                <a:cs typeface="+mj-cs"/>
              </a:rPr>
              <a:t/>
            </a:r>
            <a:br>
              <a:rPr lang="en-US" sz="4000" b="1" spc="-100" dirty="0" smtClean="0">
                <a:solidFill>
                  <a:schemeClr val="tx2">
                    <a:satMod val="200000"/>
                  </a:schemeClr>
                </a:solidFill>
                <a:latin typeface="+mj-lt"/>
                <a:ea typeface="+mj-ea"/>
                <a:cs typeface="+mj-cs"/>
              </a:rPr>
            </a:br>
            <a:r>
              <a:rPr lang="en-US" sz="4000" b="1" spc="-100" dirty="0" smtClean="0">
                <a:solidFill>
                  <a:schemeClr val="tx2">
                    <a:satMod val="200000"/>
                  </a:schemeClr>
                </a:solidFill>
                <a:latin typeface="+mj-lt"/>
                <a:ea typeface="+mj-ea"/>
                <a:cs typeface="+mj-cs"/>
              </a:rPr>
              <a:t/>
            </a:r>
            <a:br>
              <a:rPr lang="en-US" sz="4000" b="1" spc="-100" dirty="0" smtClean="0">
                <a:solidFill>
                  <a:schemeClr val="tx2">
                    <a:satMod val="200000"/>
                  </a:schemeClr>
                </a:solidFill>
                <a:latin typeface="+mj-lt"/>
                <a:ea typeface="+mj-ea"/>
                <a:cs typeface="+mj-cs"/>
              </a:rPr>
            </a:br>
            <a:endParaRPr lang="en-US" sz="4000" b="1" spc="-100" dirty="0">
              <a:solidFill>
                <a:schemeClr val="tx2">
                  <a:satMod val="200000"/>
                </a:schemeClr>
              </a:solidFill>
              <a:latin typeface="+mj-lt"/>
              <a:ea typeface="+mj-ea"/>
              <a:cs typeface="+mj-cs"/>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64"/>
    </mc:Choice>
    <mc:Fallback xmlns="">
      <p:transition spd="slow" advTm="11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10.7|25|10.1|14.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6771</TotalTime>
  <Words>3220</Words>
  <Application>Microsoft Office PowerPoint</Application>
  <PresentationFormat>On-screen Show (4:3)</PresentationFormat>
  <Paragraphs>260</Paragraphs>
  <Slides>46</Slides>
  <Notes>46</Notes>
  <HiddenSlides>0</HiddenSlides>
  <MMClips>46</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5" baseType="lpstr">
      <vt:lpstr>Arial</vt:lpstr>
      <vt:lpstr>Calibri</vt:lpstr>
      <vt:lpstr>Consolas</vt:lpstr>
      <vt:lpstr>Corbel</vt:lpstr>
      <vt:lpstr>Wingdings</vt:lpstr>
      <vt:lpstr>Wingdings 2</vt:lpstr>
      <vt:lpstr>Wingdings 3</vt:lpstr>
      <vt:lpstr>Metro</vt:lpstr>
      <vt:lpstr>Slide</vt:lpstr>
      <vt:lpstr>Law enforcement &amp; the regional rescue Task force:  integration with EMS during Active Shooter Incidents</vt:lpstr>
      <vt:lpstr>CONFIDENTIAL - FOUO</vt:lpstr>
      <vt:lpstr>Dayton MMRS</vt:lpstr>
      <vt:lpstr>PowerPoint Presentation</vt:lpstr>
      <vt:lpstr>PowerPoint Presentation</vt:lpstr>
      <vt:lpstr>PowerPoint Presentation</vt:lpstr>
      <vt:lpstr>Response to Active Shooter Incidents (ASIs)</vt:lpstr>
      <vt:lpstr>   </vt:lpstr>
      <vt:lpstr>  …but they’re not  </vt:lpstr>
      <vt:lpstr>Aurora, Colorado</vt:lpstr>
      <vt:lpstr>PowerPoint Presentation</vt:lpstr>
      <vt:lpstr>PowerPoint Presentation</vt:lpstr>
      <vt:lpstr>PowerPoint Presentation</vt:lpstr>
      <vt:lpstr>EMS Paradigm is Changing </vt:lpstr>
      <vt:lpstr>Agencies Endorsing or Participating in Development of National or Local RTF Plans</vt:lpstr>
      <vt:lpstr>EMS &amp; Active Shooter Incidents</vt:lpstr>
      <vt:lpstr>PowerPoint Presentation</vt:lpstr>
      <vt:lpstr>San Bernardino</vt:lpstr>
      <vt:lpstr>Dayton MMRS: Regional Plan for EMS Response to Active Shooter Incidents</vt:lpstr>
      <vt:lpstr>Initial LE Operations</vt:lpstr>
      <vt:lpstr>Zones of Care</vt:lpstr>
      <vt:lpstr>COMMAND:</vt:lpstr>
      <vt:lpstr>COMMAND:</vt:lpstr>
      <vt:lpstr>RTF Concept of Operations</vt:lpstr>
      <vt:lpstr>Procedures of RTF</vt:lpstr>
      <vt:lpstr>RTF Concept</vt:lpstr>
      <vt:lpstr>RTF</vt:lpstr>
      <vt:lpstr>RTF Equipment/Risk Mitigation   Ballistic Helmets &amp; Vests  purchased with DMMRS grant funds</vt:lpstr>
      <vt:lpstr>RTF Equipment:   Medical Gear Bag</vt:lpstr>
      <vt:lpstr>RTF Equipment Medical - Jump Bag</vt:lpstr>
      <vt:lpstr>RTF Equipment Caches</vt:lpstr>
      <vt:lpstr>PowerPoint Presentation</vt:lpstr>
      <vt:lpstr>RTF Procedures</vt:lpstr>
      <vt:lpstr>RTF Operations: Warm Zone Location</vt:lpstr>
      <vt:lpstr>RTF Operations: Warm Zone Location</vt:lpstr>
      <vt:lpstr>Allocation of LEOs</vt:lpstr>
      <vt:lpstr>PROCEDURES FOR LE OFFICERS ASSIGNED TO AN RTF  </vt:lpstr>
      <vt:lpstr>PROCEDURES FOR LE OFFICERS ASSIGNED TO AN RTF  </vt:lpstr>
      <vt:lpstr>Procedures for LEO assigned to RTF</vt:lpstr>
      <vt:lpstr>ON-SITE COMMUNICATIONS:</vt:lpstr>
      <vt:lpstr>EMERGENCY EVACUATION PROCEDURES </vt:lpstr>
      <vt:lpstr>Training, SOPs, and Checklists </vt:lpstr>
      <vt:lpstr>Training, SOPs, and Checklists </vt:lpstr>
      <vt:lpstr>Exercises </vt:lpstr>
      <vt:lpstr>Bottom lines: </vt:lpstr>
      <vt:lpstr>What are we asking of you?</vt:lpstr>
    </vt:vector>
  </TitlesOfParts>
  <Company>City of Dayton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dgerstne</dc:creator>
  <cp:lastModifiedBy>Chris Vecchi</cp:lastModifiedBy>
  <cp:revision>450</cp:revision>
  <cp:lastPrinted>2016-01-29T13:30:45Z</cp:lastPrinted>
  <dcterms:created xsi:type="dcterms:W3CDTF">2014-03-09T20:21:01Z</dcterms:created>
  <dcterms:modified xsi:type="dcterms:W3CDTF">2016-07-11T18:14:47Z</dcterms:modified>
</cp:coreProperties>
</file>