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95" r:id="rId3"/>
    <p:sldId id="297" r:id="rId4"/>
    <p:sldId id="308" r:id="rId5"/>
    <p:sldId id="309" r:id="rId6"/>
    <p:sldId id="314" r:id="rId7"/>
    <p:sldId id="284" r:id="rId8"/>
    <p:sldId id="259" r:id="rId9"/>
    <p:sldId id="288" r:id="rId10"/>
    <p:sldId id="298" r:id="rId11"/>
    <p:sldId id="310" r:id="rId12"/>
    <p:sldId id="303" r:id="rId13"/>
    <p:sldId id="304" r:id="rId14"/>
    <p:sldId id="301" r:id="rId15"/>
    <p:sldId id="270" r:id="rId16"/>
    <p:sldId id="282" r:id="rId17"/>
    <p:sldId id="277" r:id="rId18"/>
    <p:sldId id="278" r:id="rId19"/>
    <p:sldId id="271" r:id="rId20"/>
    <p:sldId id="265" r:id="rId21"/>
    <p:sldId id="266" r:id="rId22"/>
    <p:sldId id="267" r:id="rId23"/>
    <p:sldId id="268" r:id="rId24"/>
    <p:sldId id="269" r:id="rId25"/>
    <p:sldId id="285" r:id="rId26"/>
    <p:sldId id="316" r:id="rId27"/>
    <p:sldId id="287" r:id="rId28"/>
    <p:sldId id="291" r:id="rId29"/>
    <p:sldId id="294" r:id="rId30"/>
    <p:sldId id="279" r:id="rId31"/>
    <p:sldId id="274" r:id="rId32"/>
    <p:sldId id="313" r:id="rId33"/>
    <p:sldId id="315" r:id="rId34"/>
    <p:sldId id="305" r:id="rId35"/>
    <p:sldId id="312" r:id="rId36"/>
    <p:sldId id="30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3277" autoAdjust="0"/>
  </p:normalViewPr>
  <p:slideViewPr>
    <p:cSldViewPr>
      <p:cViewPr varScale="1">
        <p:scale>
          <a:sx n="46" d="100"/>
          <a:sy n="46" d="100"/>
        </p:scale>
        <p:origin x="1854" y="42"/>
      </p:cViewPr>
      <p:guideLst>
        <p:guide orient="horz" pos="2160"/>
        <p:guide pos="2880"/>
      </p:guideLst>
    </p:cSldViewPr>
  </p:slideViewPr>
  <p:outlineViewPr>
    <p:cViewPr>
      <p:scale>
        <a:sx n="33" d="100"/>
        <a:sy n="33" d="100"/>
      </p:scale>
      <p:origin x="48" y="23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8D865-2E34-4E68-A10D-A23CCF285808}" type="datetimeFigureOut">
              <a:rPr lang="en-US" smtClean="0"/>
              <a:pPr/>
              <a:t>4/16/2018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0C6436-1F78-4CEE-B67F-1F061A128CA0}" type="slidenum">
              <a:rPr lang="en-US" smtClean="0"/>
              <a:pPr/>
              <a:t>‹#›</a:t>
            </a:fld>
            <a:endParaRPr lang="en-US"/>
          </a:p>
        </p:txBody>
      </p:sp>
    </p:spTree>
    <p:extLst>
      <p:ext uri="{BB962C8B-B14F-4D97-AF65-F5344CB8AC3E}">
        <p14:creationId xmlns:p14="http://schemas.microsoft.com/office/powerpoint/2010/main" val="31722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odes.ohio.gov/orc/4731.41"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odes.ohio.gov/orc/gp9.86"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training is focused</a:t>
            </a:r>
            <a:r>
              <a:rPr lang="en-US" baseline="0" dirty="0"/>
              <a:t> on the use of </a:t>
            </a:r>
            <a:r>
              <a:rPr lang="en-US" baseline="0" dirty="0" err="1"/>
              <a:t>Narcan</a:t>
            </a:r>
            <a:r>
              <a:rPr lang="en-US" baseline="0" dirty="0"/>
              <a:t> by Law Enforcement Officers to emergently manage an Opioid overdose.  This set of training slides was developed by the Greater Miami Valley EMS council and the Regional Physicians Board.  We’d like to recognize both Steve Post and Brandon Lee of the Dayton Fire Department for their efforts in developing this training.  Narrated by Dr. </a:t>
            </a:r>
            <a:r>
              <a:rPr lang="en-US" baseline="0"/>
              <a:t>Trent Elliott.</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1</a:t>
            </a:fld>
            <a:endParaRPr lang="en-US"/>
          </a:p>
        </p:txBody>
      </p:sp>
    </p:spTree>
    <p:extLst>
      <p:ext uri="{BB962C8B-B14F-4D97-AF65-F5344CB8AC3E}">
        <p14:creationId xmlns:p14="http://schemas.microsoft.com/office/powerpoint/2010/main" val="1683946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less specific signs of opioid overdose include</a:t>
            </a:r>
            <a:r>
              <a:rPr lang="en-US" baseline="0" dirty="0"/>
              <a:t> vomiting, pale and clammy face or skin, choking or loud snoring noises, a victim who is unconscious or unresponsive, or a victim who is in cardiac arrest.</a:t>
            </a:r>
          </a:p>
          <a:p>
            <a:endParaRPr lang="en-US" baseline="0"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10</a:t>
            </a:fld>
            <a:endParaRPr lang="en-US"/>
          </a:p>
        </p:txBody>
      </p:sp>
    </p:spTree>
    <p:extLst>
      <p:ext uri="{BB962C8B-B14F-4D97-AF65-F5344CB8AC3E}">
        <p14:creationId xmlns:p14="http://schemas.microsoft.com/office/powerpoint/2010/main" val="281600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Keep in mind that opioid overdose is not the only cause of decreased consciousness.  Although the previously described list of signs can point to an overdose, there must also be other reasons to suspect that a victim is under the influence of an opioid substance.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Narcan</a:t>
            </a:r>
            <a:r>
              <a:rPr lang="en-US" baseline="0" dirty="0"/>
              <a:t> is only indicated in an unconscious victim and there is a strong suspicion that Opioid overdose is the cause.</a:t>
            </a:r>
            <a:endParaRPr lang="en-US" dirty="0"/>
          </a:p>
          <a:p>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11</a:t>
            </a:fld>
            <a:endParaRPr lang="en-US"/>
          </a:p>
        </p:txBody>
      </p:sp>
    </p:spTree>
    <p:extLst>
      <p:ext uri="{BB962C8B-B14F-4D97-AF65-F5344CB8AC3E}">
        <p14:creationId xmlns:p14="http://schemas.microsoft.com/office/powerpoint/2010/main" val="3949320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some obvious reasons that you can suspect an opioid overdose.</a:t>
            </a:r>
          </a:p>
          <a:p>
            <a:r>
              <a:rPr lang="en-US" baseline="0" dirty="0"/>
              <a:t>First, you have been informed by the dispatcher that a victim appears to be suffering from an opioid overdose.</a:t>
            </a:r>
          </a:p>
          <a:p>
            <a:r>
              <a:rPr lang="en-US" baseline="0" dirty="0"/>
              <a:t>Second, opioid drugs are found at the scene</a:t>
            </a:r>
          </a:p>
          <a:p>
            <a:r>
              <a:rPr lang="en-US" baseline="0" dirty="0"/>
              <a:t>Third, there is drug paraphernalia on scene such as needles, syringes, a chore boy, and a burnt or charred spoon.</a:t>
            </a:r>
          </a:p>
          <a:p>
            <a:r>
              <a:rPr lang="en-US" baseline="0" dirty="0"/>
              <a:t>Fourth, witnesses on scene report that the victim was using an opioid prior to the the call</a:t>
            </a:r>
          </a:p>
          <a:p>
            <a:r>
              <a:rPr lang="en-US" baseline="0" dirty="0"/>
              <a:t>Fifth, you are responding to a known heroin user location.</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12</a:t>
            </a:fld>
            <a:endParaRPr lang="en-US"/>
          </a:p>
        </p:txBody>
      </p:sp>
    </p:spTree>
    <p:extLst>
      <p:ext uri="{BB962C8B-B14F-4D97-AF65-F5344CB8AC3E}">
        <p14:creationId xmlns:p14="http://schemas.microsoft.com/office/powerpoint/2010/main" val="428401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an example of some commonly used IV opioid drug abuse paraphernalia.</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13</a:t>
            </a:fld>
            <a:endParaRPr lang="en-US"/>
          </a:p>
        </p:txBody>
      </p:sp>
    </p:spTree>
    <p:extLst>
      <p:ext uri="{BB962C8B-B14F-4D97-AF65-F5344CB8AC3E}">
        <p14:creationId xmlns:p14="http://schemas.microsoft.com/office/powerpoint/2010/main" val="1154211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a:t>
            </a:r>
            <a:r>
              <a:rPr lang="en-US" baseline="0" dirty="0"/>
              <a:t>n responding to an overdose situation your number one priority is scene safety.</a:t>
            </a:r>
          </a:p>
          <a:p>
            <a:endParaRPr lang="en-US" baseline="0" dirty="0"/>
          </a:p>
          <a:p>
            <a:r>
              <a:rPr lang="en-US" baseline="0" dirty="0"/>
              <a:t>First</a:t>
            </a:r>
            <a:r>
              <a:rPr lang="mr-IN" baseline="0" dirty="0"/>
              <a:t>…</a:t>
            </a:r>
            <a:r>
              <a:rPr lang="en-US" baseline="0" dirty="0"/>
              <a:t>it is important to be aware of your surroundings while evaluating the victim, prepping the </a:t>
            </a:r>
            <a:r>
              <a:rPr lang="en-US" baseline="0" dirty="0" err="1"/>
              <a:t>Narcan</a:t>
            </a:r>
            <a:r>
              <a:rPr lang="en-US" baseline="0" dirty="0"/>
              <a:t>, and administering the medication</a:t>
            </a:r>
            <a:r>
              <a:rPr lang="mr-IN" baseline="0" dirty="0"/>
              <a:t>…</a:t>
            </a:r>
            <a:r>
              <a:rPr lang="en-US" baseline="0" dirty="0"/>
              <a:t>especially if you are responding alone.</a:t>
            </a:r>
          </a:p>
          <a:p>
            <a:endParaRPr lang="en-US" baseline="0" dirty="0"/>
          </a:p>
          <a:p>
            <a:r>
              <a:rPr lang="en-US" baseline="0" dirty="0"/>
              <a:t>Second</a:t>
            </a:r>
            <a:r>
              <a:rPr lang="mr-IN" baseline="0" dirty="0"/>
              <a:t>…</a:t>
            </a:r>
            <a:r>
              <a:rPr lang="en-US" baseline="0" dirty="0"/>
              <a:t>be aware that you can quickly lose the tactical advantage.  Often you will find the victim on the ground in close quarters which will make it awkward to access the scene.  In addition, should the situation dictate</a:t>
            </a:r>
            <a:r>
              <a:rPr lang="mr-IN" baseline="0" dirty="0"/>
              <a:t>…</a:t>
            </a:r>
            <a:r>
              <a:rPr lang="en-US" baseline="0" dirty="0"/>
              <a:t>it is more difficult to egress the scene.</a:t>
            </a:r>
          </a:p>
          <a:p>
            <a:endParaRPr lang="en-US" baseline="0" dirty="0"/>
          </a:p>
          <a:p>
            <a:r>
              <a:rPr lang="en-US" baseline="0" dirty="0"/>
              <a:t>Third</a:t>
            </a:r>
            <a:r>
              <a:rPr lang="mr-IN" baseline="0" dirty="0"/>
              <a:t>…</a:t>
            </a:r>
            <a:r>
              <a:rPr lang="en-US" baseline="0" dirty="0"/>
              <a:t>you will generally be encumbered with your hands full in a crouched or kneeling position. If you are engaged by an outside influence or the victim becomes violent, you may find yourself in dangerous situation.</a:t>
            </a:r>
          </a:p>
          <a:p>
            <a:endParaRPr lang="en-US" baseline="0" dirty="0"/>
          </a:p>
          <a:p>
            <a:r>
              <a:rPr lang="en-US" baseline="0" dirty="0"/>
              <a:t>Fourth</a:t>
            </a:r>
            <a:r>
              <a:rPr lang="mr-IN" baseline="0" dirty="0"/>
              <a:t>…</a:t>
            </a:r>
            <a:r>
              <a:rPr lang="en-US" baseline="0" dirty="0"/>
              <a:t>Not all overdose victims will react the same to a dose of </a:t>
            </a:r>
            <a:r>
              <a:rPr lang="en-US" baseline="0" dirty="0" err="1"/>
              <a:t>Narcan</a:t>
            </a:r>
            <a:r>
              <a:rPr lang="en-US" baseline="0" dirty="0"/>
              <a:t>.  With this in mind, it is best to call for backup prior to administering the medication.  Be prepared for unpredictable or potential violent responses from the victim. Overdose scenes require intense situational awareness at all times.</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14</a:t>
            </a:fld>
            <a:endParaRPr lang="en-US"/>
          </a:p>
        </p:txBody>
      </p:sp>
    </p:spTree>
    <p:extLst>
      <p:ext uri="{BB962C8B-B14F-4D97-AF65-F5344CB8AC3E}">
        <p14:creationId xmlns:p14="http://schemas.microsoft.com/office/powerpoint/2010/main" val="100117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major piece of situational awareness is considering the potential for infection.  To mitigate this consider Body Substance Isolation prior to any direct victim contact.</a:t>
            </a:r>
          </a:p>
          <a:p>
            <a:endParaRPr lang="en-US" baseline="0" dirty="0"/>
          </a:p>
          <a:p>
            <a:r>
              <a:rPr lang="en-US" baseline="0" dirty="0"/>
              <a:t>Drug addicts, especially IV drug abusers are at much higher risk of Hepatitis B, Hepatitis C, or HIV infections.  </a:t>
            </a:r>
          </a:p>
          <a:p>
            <a:endParaRPr lang="en-US" baseline="0" dirty="0"/>
          </a:p>
          <a:p>
            <a:r>
              <a:rPr lang="en-US" baseline="0" dirty="0"/>
              <a:t>Any interaction with a drug addict will present a risk of contacting body fluids that can potentially transmit disease.  Protect yourself from blood, vomit, saliva, urine, and feces.</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15</a:t>
            </a:fld>
            <a:endParaRPr lang="en-US"/>
          </a:p>
        </p:txBody>
      </p:sp>
    </p:spTree>
    <p:extLst>
      <p:ext uri="{BB962C8B-B14F-4D97-AF65-F5344CB8AC3E}">
        <p14:creationId xmlns:p14="http://schemas.microsoft.com/office/powerpoint/2010/main" val="507466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vital aspect of scene safety is to be aware of needles and other drug paraphernalia.  When responding to an overdose call, you will undoubtedly come into contact with these items.  </a:t>
            </a:r>
          </a:p>
          <a:p>
            <a:endParaRPr lang="en-US" baseline="0" dirty="0"/>
          </a:p>
          <a:p>
            <a:r>
              <a:rPr lang="en-US" baseline="0" dirty="0"/>
              <a:t>Under no circumstance should you every try recapping a needle.  EMS can safely dispose of needles for you in authorized sharps containers. </a:t>
            </a:r>
          </a:p>
          <a:p>
            <a:endParaRPr lang="en-US" baseline="0" dirty="0"/>
          </a:p>
          <a:p>
            <a:r>
              <a:rPr lang="en-US" baseline="0" dirty="0"/>
              <a:t>If drug paraphernalia is needed for evidence, it should be placed in puncture resistant containers such as a paint can or a plastic bottle with a cap.</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16</a:t>
            </a:fld>
            <a:endParaRPr lang="en-US"/>
          </a:p>
        </p:txBody>
      </p:sp>
    </p:spTree>
    <p:extLst>
      <p:ext uri="{BB962C8B-B14F-4D97-AF65-F5344CB8AC3E}">
        <p14:creationId xmlns:p14="http://schemas.microsoft.com/office/powerpoint/2010/main" val="2015453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we’ve talked about scene safety, body substance isolation, needles</a:t>
            </a:r>
            <a:r>
              <a:rPr lang="en-US" baseline="0" dirty="0"/>
              <a:t> and other drug paraphernalia.  Now let’s change gears and focus on the victim assessment.</a:t>
            </a:r>
          </a:p>
          <a:p>
            <a:endParaRPr lang="en-US" baseline="0" dirty="0"/>
          </a:p>
          <a:p>
            <a:r>
              <a:rPr lang="en-US" baseline="0" dirty="0"/>
              <a:t>The very first assessment is to see if the victim is responding to you.  Begin by giving them a shake and calling out there name to see if they will respond.</a:t>
            </a:r>
          </a:p>
          <a:p>
            <a:endParaRPr lang="en-US" baseline="0" dirty="0"/>
          </a:p>
          <a:p>
            <a:r>
              <a:rPr lang="en-US" baseline="0" dirty="0"/>
              <a:t>If no response, the next level is to see if they respond to “painful stimuli”.  This involves administering a sternal rub to see if they become responsive when uncomfortable.</a:t>
            </a:r>
          </a:p>
          <a:p>
            <a:endParaRPr lang="en-US" baseline="0" dirty="0"/>
          </a:p>
          <a:p>
            <a:r>
              <a:rPr lang="en-US" baseline="0" dirty="0"/>
              <a:t>If the victim still isn’t responding, </a:t>
            </a:r>
            <a:r>
              <a:rPr lang="en-US" baseline="0" dirty="0">
                <a:solidFill>
                  <a:schemeClr val="bg1"/>
                </a:solidFill>
              </a:rPr>
              <a:t>continue evaluation by assessing pupil size (remember constricted pupils are expected with overdose) and check for a pulse (will be slow, erratic, or absent).</a:t>
            </a: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17</a:t>
            </a:fld>
            <a:endParaRPr lang="en-US"/>
          </a:p>
        </p:txBody>
      </p:sp>
    </p:spTree>
    <p:extLst>
      <p:ext uri="{BB962C8B-B14F-4D97-AF65-F5344CB8AC3E}">
        <p14:creationId xmlns:p14="http://schemas.microsoft.com/office/powerpoint/2010/main" val="3612726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The</a:t>
            </a:r>
            <a:r>
              <a:rPr lang="en-US" baseline="0" dirty="0">
                <a:solidFill>
                  <a:schemeClr val="bg1"/>
                </a:solidFill>
              </a:rPr>
              <a:t> sternum</a:t>
            </a:r>
            <a:r>
              <a:rPr lang="mr-IN" baseline="0" dirty="0">
                <a:solidFill>
                  <a:schemeClr val="bg1"/>
                </a:solidFill>
              </a:rPr>
              <a:t>…</a:t>
            </a:r>
            <a:r>
              <a:rPr lang="en-US" baseline="0" dirty="0">
                <a:solidFill>
                  <a:schemeClr val="bg1"/>
                </a:solidFill>
              </a:rPr>
              <a:t>more commonly referred to as the “breast bone” is located in the center of the chest between the ribs on either side.  The Sternal rub is a technique where an individual makes a fist and aggressively rakes the knuckles in the middle of their fingers across the breast bone.  This is normally enough force to cause a sufficient amount of discomfort to wake a sleeping individual. If a victim is unresponsive to this type of painful stimulus, it is one possible sign that they are sedated or compromised in some way.</a:t>
            </a:r>
          </a:p>
          <a:p>
            <a:endParaRPr lang="en-US" baseline="0" dirty="0">
              <a:solidFill>
                <a:schemeClr val="bg1"/>
              </a:solidFill>
            </a:endParaRPr>
          </a:p>
        </p:txBody>
      </p:sp>
      <p:sp>
        <p:nvSpPr>
          <p:cNvPr id="4" name="Slide Number Placeholder 3"/>
          <p:cNvSpPr>
            <a:spLocks noGrp="1"/>
          </p:cNvSpPr>
          <p:nvPr>
            <p:ph type="sldNum" sz="quarter" idx="10"/>
          </p:nvPr>
        </p:nvSpPr>
        <p:spPr/>
        <p:txBody>
          <a:bodyPr/>
          <a:lstStyle/>
          <a:p>
            <a:fld id="{FD0C6436-1F78-4CEE-B67F-1F061A128CA0}" type="slidenum">
              <a:rPr lang="en-US" smtClean="0"/>
              <a:pPr/>
              <a:t>18</a:t>
            </a:fld>
            <a:endParaRPr lang="en-US"/>
          </a:p>
        </p:txBody>
      </p:sp>
    </p:spTree>
    <p:extLst>
      <p:ext uri="{BB962C8B-B14F-4D97-AF65-F5344CB8AC3E}">
        <p14:creationId xmlns:p14="http://schemas.microsoft.com/office/powerpoint/2010/main" val="3499515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administering </a:t>
            </a:r>
            <a:r>
              <a:rPr lang="en-US" dirty="0" err="1"/>
              <a:t>Narcan</a:t>
            </a:r>
            <a:r>
              <a:rPr lang="en-US" dirty="0"/>
              <a:t> to a victim it is important to accomplish</a:t>
            </a:r>
            <a:r>
              <a:rPr lang="en-US" baseline="0" dirty="0"/>
              <a:t> a few </a:t>
            </a:r>
            <a:r>
              <a:rPr lang="en-US" baseline="0" dirty="0" err="1"/>
              <a:t>prepatory</a:t>
            </a:r>
            <a:r>
              <a:rPr lang="en-US" baseline="0" dirty="0"/>
              <a:t> steps.  </a:t>
            </a:r>
          </a:p>
          <a:p>
            <a:endParaRPr lang="en-US" baseline="0" dirty="0"/>
          </a:p>
          <a:p>
            <a:r>
              <a:rPr lang="en-US" baseline="0" dirty="0"/>
              <a:t>First, call for medical help.  Remember that in any situation where </a:t>
            </a:r>
            <a:r>
              <a:rPr lang="en-US" baseline="0" dirty="0" err="1"/>
              <a:t>Narcan</a:t>
            </a:r>
            <a:r>
              <a:rPr lang="en-US" baseline="0" dirty="0"/>
              <a:t> is administered, it should be done in conjunction with a medical response by EMS.</a:t>
            </a:r>
          </a:p>
          <a:p>
            <a:endParaRPr lang="en-US" baseline="0" dirty="0"/>
          </a:p>
          <a:p>
            <a:r>
              <a:rPr lang="en-US" baseline="0" dirty="0"/>
              <a:t>Second, place the victim in recovery position.  Remember that this is placing the victim on their side with their mouth pointed toward the ground to allow gravity to assist in removing secretions and potentially vomit from blocking the airway.  Tilt the chin back which helps physically open the airway.  Lock the arms and legs to stabilize the recovery position.</a:t>
            </a:r>
          </a:p>
          <a:p>
            <a:endParaRPr lang="en-US" baseline="0" dirty="0"/>
          </a:p>
          <a:p>
            <a:r>
              <a:rPr lang="en-US" baseline="0" dirty="0"/>
              <a:t>No two overdose victims are going to response in the same way, but there are patterns to keep in mind.  Often victims who respond to </a:t>
            </a:r>
            <a:r>
              <a:rPr lang="en-US" baseline="0" dirty="0" err="1"/>
              <a:t>narcan</a:t>
            </a:r>
            <a:r>
              <a:rPr lang="en-US" baseline="0" dirty="0"/>
              <a:t> will vomit.  Taking these steps prior to administering the medication will provide the best chance that their airway doesn’t become compromised and help prevent the victim from inhaling saliva or vomit into their lungs.</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19</a:t>
            </a:fld>
            <a:endParaRPr lang="en-US"/>
          </a:p>
        </p:txBody>
      </p:sp>
    </p:spTree>
    <p:extLst>
      <p:ext uri="{BB962C8B-B14F-4D97-AF65-F5344CB8AC3E}">
        <p14:creationId xmlns:p14="http://schemas.microsoft.com/office/powerpoint/2010/main" val="14910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authority of Ohio Revised Code section 2925.61, “peace officers</a:t>
            </a:r>
            <a:r>
              <a:rPr lang="en-US" baseline="0" dirty="0"/>
              <a:t> that have been approved by their department to carry and administer </a:t>
            </a:r>
            <a:r>
              <a:rPr lang="en-US" baseline="0" dirty="0" err="1"/>
              <a:t>Narcan</a:t>
            </a:r>
            <a:r>
              <a:rPr lang="en-US" baseline="0" dirty="0"/>
              <a:t>” will keep dedicated kits in the passenger compartment of their patrol car.  When required, they can administer the medication in accordance with this policy.</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2</a:t>
            </a:fld>
            <a:endParaRPr lang="en-US"/>
          </a:p>
        </p:txBody>
      </p:sp>
    </p:spTree>
    <p:extLst>
      <p:ext uri="{BB962C8B-B14F-4D97-AF65-F5344CB8AC3E}">
        <p14:creationId xmlns:p14="http://schemas.microsoft.com/office/powerpoint/2010/main" val="3610746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administering </a:t>
            </a:r>
            <a:r>
              <a:rPr lang="en-US" dirty="0" err="1"/>
              <a:t>Narcan</a:t>
            </a:r>
            <a:r>
              <a:rPr lang="en-US" dirty="0"/>
              <a:t> the steps of medication preparation</a:t>
            </a:r>
            <a:r>
              <a:rPr lang="en-US" baseline="0" dirty="0"/>
              <a:t> and giving it to the victim are fairly straight forward.</a:t>
            </a:r>
          </a:p>
          <a:p>
            <a:endParaRPr lang="en-US" baseline="0" dirty="0"/>
          </a:p>
          <a:p>
            <a:r>
              <a:rPr lang="en-US" baseline="0" dirty="0"/>
              <a:t>Begin by assembling the </a:t>
            </a:r>
            <a:r>
              <a:rPr lang="en-US" baseline="0" dirty="0" err="1"/>
              <a:t>Narcan</a:t>
            </a:r>
            <a:r>
              <a:rPr lang="en-US" baseline="0" dirty="0"/>
              <a:t> atomizer. This is diagramed in the next few slides.</a:t>
            </a:r>
          </a:p>
          <a:p>
            <a:endParaRPr lang="en-US" baseline="0" dirty="0"/>
          </a:p>
          <a:p>
            <a:r>
              <a:rPr lang="en-US" baseline="0" dirty="0"/>
              <a:t>Administer half (1mL) of the medication in one nostril and half up the other.</a:t>
            </a:r>
          </a:p>
          <a:p>
            <a:endParaRPr lang="en-US" baseline="0" dirty="0"/>
          </a:p>
          <a:p>
            <a:r>
              <a:rPr lang="en-US" baseline="0" dirty="0"/>
              <a:t>If the victim has not responded in the first 5 minutes, you can consider giving another dose.</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20</a:t>
            </a:fld>
            <a:endParaRPr lang="en-US"/>
          </a:p>
        </p:txBody>
      </p:sp>
    </p:spTree>
    <p:extLst>
      <p:ext uri="{BB962C8B-B14F-4D97-AF65-F5344CB8AC3E}">
        <p14:creationId xmlns:p14="http://schemas.microsoft.com/office/powerpoint/2010/main" val="1521256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a:t>
            </a:r>
            <a:r>
              <a:rPr lang="mr-IN" dirty="0"/>
              <a:t>…</a:t>
            </a:r>
            <a:r>
              <a:rPr lang="en-US" dirty="0"/>
              <a:t>the process is is straight</a:t>
            </a:r>
            <a:r>
              <a:rPr lang="en-US" baseline="0" dirty="0"/>
              <a:t> forward.</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21</a:t>
            </a:fld>
            <a:endParaRPr lang="en-US"/>
          </a:p>
        </p:txBody>
      </p:sp>
    </p:spTree>
    <p:extLst>
      <p:ext uri="{BB962C8B-B14F-4D97-AF65-F5344CB8AC3E}">
        <p14:creationId xmlns:p14="http://schemas.microsoft.com/office/powerpoint/2010/main" val="2328183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first step is to remove the yellow caps from the syringe.</a:t>
            </a:r>
          </a:p>
          <a:p>
            <a:endParaRPr lang="en-US" baseline="0" dirty="0"/>
          </a:p>
          <a:p>
            <a:r>
              <a:rPr lang="en-US" baseline="0" dirty="0"/>
              <a:t>The second step is to remove the red cap from the </a:t>
            </a:r>
            <a:r>
              <a:rPr lang="en-US" baseline="0" dirty="0" err="1"/>
              <a:t>Nalaxone</a:t>
            </a:r>
            <a:r>
              <a:rPr lang="en-US" baseline="0" dirty="0"/>
              <a:t> (</a:t>
            </a:r>
            <a:r>
              <a:rPr lang="en-US" baseline="0" dirty="0" err="1"/>
              <a:t>Narcan</a:t>
            </a:r>
            <a:r>
              <a:rPr lang="en-US" baseline="0" dirty="0"/>
              <a:t>) capsule.</a:t>
            </a:r>
          </a:p>
          <a:p>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22</a:t>
            </a:fld>
            <a:endParaRPr lang="en-US"/>
          </a:p>
        </p:txBody>
      </p:sp>
    </p:spTree>
    <p:extLst>
      <p:ext uri="{BB962C8B-B14F-4D97-AF65-F5344CB8AC3E}">
        <p14:creationId xmlns:p14="http://schemas.microsoft.com/office/powerpoint/2010/main" val="263562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a:t>
            </a:r>
            <a:r>
              <a:rPr lang="en-US" baseline="0" dirty="0"/>
              <a:t> </a:t>
            </a:r>
            <a:r>
              <a:rPr lang="mr-IN" baseline="0" dirty="0"/>
              <a:t>–</a:t>
            </a:r>
            <a:r>
              <a:rPr lang="en-US" baseline="0" dirty="0"/>
              <a:t> Attach the Medication Atomization Device by twisting it onto the syringe.  The Atomizer is the device that takes the medication in the liquid form and administers it to the victim in a mist.</a:t>
            </a:r>
          </a:p>
          <a:p>
            <a:endParaRPr lang="en-US" baseline="0" dirty="0"/>
          </a:p>
          <a:p>
            <a:r>
              <a:rPr lang="en-US" baseline="0" dirty="0"/>
              <a:t>Step 4 </a:t>
            </a:r>
            <a:r>
              <a:rPr lang="mr-IN" baseline="0" dirty="0"/>
              <a:t>–</a:t>
            </a:r>
            <a:r>
              <a:rPr lang="en-US" baseline="0" dirty="0"/>
              <a:t> Attach the </a:t>
            </a:r>
            <a:r>
              <a:rPr lang="en-US" baseline="0" dirty="0" err="1"/>
              <a:t>Narcan</a:t>
            </a:r>
            <a:r>
              <a:rPr lang="en-US" baseline="0" dirty="0"/>
              <a:t> capsule by screwing it to the barrel of the syringe </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23</a:t>
            </a:fld>
            <a:endParaRPr lang="en-US"/>
          </a:p>
        </p:txBody>
      </p:sp>
    </p:spTree>
    <p:extLst>
      <p:ext uri="{BB962C8B-B14F-4D97-AF65-F5344CB8AC3E}">
        <p14:creationId xmlns:p14="http://schemas.microsoft.com/office/powerpoint/2010/main" val="846318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a:t>
            </a:r>
            <a:r>
              <a:rPr lang="en-US" baseline="0" dirty="0"/>
              <a:t> 5 </a:t>
            </a:r>
            <a:r>
              <a:rPr lang="mr-IN" baseline="0" dirty="0"/>
              <a:t>–</a:t>
            </a:r>
            <a:r>
              <a:rPr lang="en-US" baseline="0" dirty="0"/>
              <a:t> Seat the white cone against the nostril and administer half of the medication by giving the syringe a short, vigorous push on the plunger.  Repeat the same process into the other nostril</a:t>
            </a:r>
          </a:p>
          <a:p>
            <a:endParaRPr lang="en-US" baseline="0" dirty="0"/>
          </a:p>
          <a:p>
            <a:r>
              <a:rPr lang="en-US" baseline="0" dirty="0"/>
              <a:t>Step 6 </a:t>
            </a:r>
            <a:r>
              <a:rPr lang="mr-IN" baseline="0" dirty="0"/>
              <a:t>–</a:t>
            </a:r>
            <a:r>
              <a:rPr lang="en-US" baseline="0" dirty="0"/>
              <a:t> If no response within 5 minutes, repeat the procedure with a new Naloxone device.</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24</a:t>
            </a:fld>
            <a:endParaRPr lang="en-US"/>
          </a:p>
        </p:txBody>
      </p:sp>
    </p:spTree>
    <p:extLst>
      <p:ext uri="{BB962C8B-B14F-4D97-AF65-F5344CB8AC3E}">
        <p14:creationId xmlns:p14="http://schemas.microsoft.com/office/powerpoint/2010/main" val="3317782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illustrates</a:t>
            </a:r>
            <a:r>
              <a:rPr lang="en-US" baseline="0" dirty="0"/>
              <a:t> the appropriate positioning of the Medication Atomizer Device seated in the nostril. Remember that a victim should be in recovery position prior to administering the dose.</a:t>
            </a:r>
          </a:p>
          <a:p>
            <a:endParaRPr lang="en-US" baseline="0" dirty="0"/>
          </a:p>
        </p:txBody>
      </p:sp>
      <p:sp>
        <p:nvSpPr>
          <p:cNvPr id="4" name="Slide Number Placeholder 3"/>
          <p:cNvSpPr>
            <a:spLocks noGrp="1"/>
          </p:cNvSpPr>
          <p:nvPr>
            <p:ph type="sldNum" sz="quarter" idx="10"/>
          </p:nvPr>
        </p:nvSpPr>
        <p:spPr/>
        <p:txBody>
          <a:bodyPr/>
          <a:lstStyle/>
          <a:p>
            <a:fld id="{8C626FA5-FB88-44E1-A9D9-2970DC730FC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worth mentioning that different DAWN kits may have sources of </a:t>
            </a:r>
            <a:r>
              <a:rPr lang="en-US" baseline="0" dirty="0" err="1"/>
              <a:t>narcan</a:t>
            </a:r>
            <a:r>
              <a:rPr lang="en-US" baseline="0" dirty="0"/>
              <a:t>, they may come in different concentrations, and that the devices may be slightly different.  However, for the purpose of uniformity, we wanted to address the the Medication Atomizer Device.</a:t>
            </a:r>
            <a:br>
              <a:rPr lang="en-US" baseline="0" dirty="0"/>
            </a:br>
            <a:endParaRPr lang="en-US" baseline="0" dirty="0"/>
          </a:p>
          <a:p>
            <a:r>
              <a:rPr lang="en-US" baseline="0" dirty="0"/>
              <a:t>Another point worth discussing is that with an increased prevalence of heroine overdosing </a:t>
            </a:r>
            <a:r>
              <a:rPr lang="en-US" baseline="0" dirty="0" err="1"/>
              <a:t>occuring</a:t>
            </a:r>
            <a:r>
              <a:rPr lang="en-US" baseline="0" dirty="0"/>
              <a:t> these days, that some community members are also getting supply of </a:t>
            </a:r>
            <a:r>
              <a:rPr lang="en-US" baseline="0" dirty="0" err="1"/>
              <a:t>Narcan</a:t>
            </a:r>
            <a:r>
              <a:rPr lang="en-US" baseline="0" dirty="0"/>
              <a:t> and using it.  With this being said, it may be possible that when you arrive on scene that the victim has already received a </a:t>
            </a:r>
            <a:r>
              <a:rPr lang="en-US" baseline="0" dirty="0" err="1"/>
              <a:t>narcan</a:t>
            </a:r>
            <a:r>
              <a:rPr lang="en-US" baseline="0" dirty="0"/>
              <a:t> dose.  It is still OK to use your </a:t>
            </a:r>
            <a:r>
              <a:rPr lang="en-US" baseline="0" dirty="0" err="1"/>
              <a:t>Narcan</a:t>
            </a:r>
            <a:r>
              <a:rPr lang="en-US" baseline="0" dirty="0"/>
              <a:t> kit on the victim provided that they are still unconscious.</a:t>
            </a:r>
            <a:endParaRPr lang="en-US" dirty="0"/>
          </a:p>
          <a:p>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26</a:t>
            </a:fld>
            <a:endParaRPr lang="en-US"/>
          </a:p>
        </p:txBody>
      </p:sp>
    </p:spTree>
    <p:extLst>
      <p:ext uri="{BB962C8B-B14F-4D97-AF65-F5344CB8AC3E}">
        <p14:creationId xmlns:p14="http://schemas.microsoft.com/office/powerpoint/2010/main" val="513607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have successfully administered </a:t>
            </a:r>
            <a:r>
              <a:rPr lang="en-US" baseline="0" dirty="0" err="1"/>
              <a:t>Narcan</a:t>
            </a:r>
            <a:r>
              <a:rPr lang="mr-IN" baseline="0" dirty="0"/>
              <a:t>…</a:t>
            </a:r>
            <a:r>
              <a:rPr lang="en-US" baseline="0" dirty="0"/>
              <a:t>What can you expect?  In the simplest terms</a:t>
            </a:r>
            <a:r>
              <a:rPr lang="mr-IN" baseline="0" dirty="0"/>
              <a:t>…</a:t>
            </a:r>
            <a:r>
              <a:rPr lang="en-US" baseline="0" dirty="0"/>
              <a:t>expect the unexpected.  Remember that each victim will react differently.</a:t>
            </a:r>
          </a:p>
          <a:p>
            <a:endParaRPr lang="en-US" baseline="0" dirty="0"/>
          </a:p>
          <a:p>
            <a:r>
              <a:rPr lang="en-US" baseline="0" dirty="0"/>
              <a:t>Most individuals will most likely wake up a little disoriented and confused.  Many will experience nausea and vomiting, sweating, increased heart rate, visual changes and possibly even opioid withdrawal.  We will review signs and symptoms of withdrawal in a moment.</a:t>
            </a:r>
          </a:p>
          <a:p>
            <a:endParaRPr lang="en-US" baseline="0" dirty="0"/>
          </a:p>
          <a:p>
            <a:r>
              <a:rPr lang="en-US" baseline="0" dirty="0"/>
              <a:t>Remember that it is not </a:t>
            </a:r>
            <a:r>
              <a:rPr lang="en-US" baseline="0" dirty="0" err="1"/>
              <a:t>uncomon</a:t>
            </a:r>
            <a:r>
              <a:rPr lang="en-US" baseline="0" dirty="0"/>
              <a:t> for victims to become combative. Since this is a risk to your own personal safety it is important to request backup from EMS prior to administering </a:t>
            </a:r>
            <a:r>
              <a:rPr lang="en-US" baseline="0" dirty="0" err="1"/>
              <a:t>narcan</a:t>
            </a:r>
            <a:r>
              <a:rPr lang="en-US" baseline="0" dirty="0"/>
              <a:t>.  Since most combative victims are both disoriented and confused, they will not be able to listen to and follow commands.</a:t>
            </a:r>
          </a:p>
          <a:p>
            <a:endParaRPr lang="en-US" baseline="0" dirty="0"/>
          </a:p>
          <a:p>
            <a:r>
              <a:rPr lang="en-US" baseline="0" dirty="0"/>
              <a:t>Let us stress once again the importance of victims who receive </a:t>
            </a:r>
            <a:r>
              <a:rPr lang="en-US" baseline="0" dirty="0" err="1"/>
              <a:t>Narcan</a:t>
            </a:r>
            <a:r>
              <a:rPr lang="en-US" baseline="0" dirty="0"/>
              <a:t> being transported to the hospital by EMS.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27</a:t>
            </a:fld>
            <a:endParaRPr lang="en-US"/>
          </a:p>
        </p:txBody>
      </p:sp>
    </p:spTree>
    <p:extLst>
      <p:ext uri="{BB962C8B-B14F-4D97-AF65-F5344CB8AC3E}">
        <p14:creationId xmlns:p14="http://schemas.microsoft.com/office/powerpoint/2010/main" val="2507698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a:t>
            </a:r>
            <a:r>
              <a:rPr lang="en-US" baseline="0" dirty="0"/>
              <a:t> the </a:t>
            </a:r>
            <a:r>
              <a:rPr lang="en-US" baseline="0" dirty="0" err="1"/>
              <a:t>Narcan</a:t>
            </a:r>
            <a:r>
              <a:rPr lang="en-US" baseline="0" dirty="0"/>
              <a:t> doesn’t work and the victim remains unconscious?  </a:t>
            </a:r>
          </a:p>
          <a:p>
            <a:endParaRPr lang="en-US" baseline="0" dirty="0"/>
          </a:p>
          <a:p>
            <a:r>
              <a:rPr lang="en-US" baseline="0" dirty="0"/>
              <a:t>To begin, be sure to maintain the recovery position.  </a:t>
            </a:r>
          </a:p>
          <a:p>
            <a:r>
              <a:rPr lang="en-US" dirty="0"/>
              <a:t>If you are CPR trained, consider rescue breathing. </a:t>
            </a:r>
            <a:r>
              <a:rPr lang="en-US" baseline="0" dirty="0"/>
              <a:t>Rescue breathing is indicated if the victim has less than 10 respirations a minute or in other words is taking less than one breath every 6 seconds.</a:t>
            </a:r>
          </a:p>
          <a:p>
            <a:endParaRPr lang="en-US" baseline="0" dirty="0"/>
          </a:p>
          <a:p>
            <a:r>
              <a:rPr lang="en-US" dirty="0"/>
              <a:t>Obviously mouth to mouth in this population is not recommended so be sure if you do CPR that proper</a:t>
            </a:r>
            <a:r>
              <a:rPr lang="en-US" baseline="0" dirty="0"/>
              <a:t> protective equipment is available.  It is highly recommended that all law enforcement officers receive CPR training.</a:t>
            </a:r>
          </a:p>
          <a:p>
            <a:endParaRPr lang="en-US" baseline="0" dirty="0"/>
          </a:p>
          <a:p>
            <a:r>
              <a:rPr lang="en-US" baseline="0" dirty="0"/>
              <a:t>Again</a:t>
            </a:r>
            <a:r>
              <a:rPr lang="mr-IN" baseline="0" dirty="0"/>
              <a:t>…</a:t>
            </a:r>
            <a:r>
              <a:rPr lang="en-US" baseline="0" dirty="0"/>
              <a:t>if the victim has not responded to the first dose in the first 5 minutes, consider administering another dose.</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28</a:t>
            </a:fld>
            <a:endParaRPr lang="en-US"/>
          </a:p>
        </p:txBody>
      </p:sp>
    </p:spTree>
    <p:extLst>
      <p:ext uri="{BB962C8B-B14F-4D97-AF65-F5344CB8AC3E}">
        <p14:creationId xmlns:p14="http://schemas.microsoft.com/office/powerpoint/2010/main" val="819102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a:t>
            </a:r>
            <a:r>
              <a:rPr lang="en-US" baseline="0" dirty="0"/>
              <a:t> the method to support a victim’s airway.  The head tilt/chin lift maneuver helps minimize obstruction of the airway that can result from the victim’s tongue falling to the back of the throat.</a:t>
            </a:r>
          </a:p>
          <a:p>
            <a:endParaRPr lang="en-US" baseline="0" dirty="0"/>
          </a:p>
          <a:p>
            <a:r>
              <a:rPr lang="en-US" baseline="0" dirty="0"/>
              <a:t>It is accomplished by supporting the back of the neck with either a rolled towel or jacket while, at the same time, lifting up on the jaw and applying pressure on the forehead to tilt the head back.</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29</a:t>
            </a:fld>
            <a:endParaRPr lang="en-US"/>
          </a:p>
        </p:txBody>
      </p:sp>
    </p:spTree>
    <p:extLst>
      <p:ext uri="{BB962C8B-B14F-4D97-AF65-F5344CB8AC3E}">
        <p14:creationId xmlns:p14="http://schemas.microsoft.com/office/powerpoint/2010/main" val="12840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If a peace officer , acting in good faith, administers naloxone to an individual who is apparently experiencing an opioid-related overdose, both of the following apply:</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The peace officer is not subject to administrative action, criminal prosecution for a violation of section </a:t>
            </a:r>
            <a:r>
              <a:rPr lang="en-US" sz="1200" u="sng" kern="1200" dirty="0">
                <a:solidFill>
                  <a:schemeClr val="tx1"/>
                </a:solidFill>
                <a:effectLst/>
                <a:latin typeface="+mn-lt"/>
                <a:ea typeface="+mn-ea"/>
                <a:cs typeface="+mn-cs"/>
                <a:hlinkClick r:id="rId3" tooltip="4731.41"/>
              </a:rPr>
              <a:t>4731.41</a:t>
            </a:r>
            <a:r>
              <a:rPr lang="en-US" sz="1200" kern="1200" dirty="0">
                <a:solidFill>
                  <a:schemeClr val="tx1"/>
                </a:solidFill>
                <a:effectLst/>
                <a:latin typeface="+mn-lt"/>
                <a:ea typeface="+mn-ea"/>
                <a:cs typeface="+mn-cs"/>
              </a:rPr>
              <a:t> of the Revised Code, or criminal prosecution under this chapter.</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The peace officer is not liable for damages in a civil action for injury, death, or loss to person or property for an act or omission that allegedly arises from obtaining, maintaining, accessing, or administering the naloxone.</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Division (E)(1)(b) of this section does not eliminate, limit, or reduce any other immunity or defense that an entity or person may be entitled to under section </a:t>
            </a:r>
            <a:r>
              <a:rPr lang="en-US" sz="1200" u="sng" kern="1200" dirty="0">
                <a:solidFill>
                  <a:schemeClr val="tx1"/>
                </a:solidFill>
                <a:effectLst/>
                <a:latin typeface="+mn-lt"/>
                <a:ea typeface="+mn-ea"/>
                <a:cs typeface="+mn-cs"/>
                <a:hlinkClick r:id="rId4" tooltip="gp9.86"/>
              </a:rPr>
              <a:t>9.86</a:t>
            </a:r>
            <a:r>
              <a:rPr lang="en-US" sz="1200" kern="1200" dirty="0">
                <a:solidFill>
                  <a:schemeClr val="tx1"/>
                </a:solidFill>
                <a:effectLst/>
                <a:latin typeface="+mn-lt"/>
                <a:ea typeface="+mn-ea"/>
                <a:cs typeface="+mn-cs"/>
              </a:rPr>
              <a:t> or Chapter 2744. of the Revised Code, any other provision of the Revised Code, or the common law of this state.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3</a:t>
            </a:fld>
            <a:endParaRPr lang="en-US"/>
          </a:p>
        </p:txBody>
      </p:sp>
    </p:spTree>
    <p:extLst>
      <p:ext uri="{BB962C8B-B14F-4D97-AF65-F5344CB8AC3E}">
        <p14:creationId xmlns:p14="http://schemas.microsoft.com/office/powerpoint/2010/main" val="621798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a moment ago,</a:t>
            </a:r>
            <a:r>
              <a:rPr lang="en-US" baseline="0" dirty="0"/>
              <a:t> some victims who receive </a:t>
            </a:r>
            <a:r>
              <a:rPr lang="en-US" baseline="0" dirty="0" err="1"/>
              <a:t>Narcan</a:t>
            </a:r>
            <a:r>
              <a:rPr lang="en-US" baseline="0" dirty="0"/>
              <a:t> may exhibit signs and symptoms of opioid withdrawal.  Here is a list of the most common withdrawal findings.</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30</a:t>
            </a:fld>
            <a:endParaRPr lang="en-US"/>
          </a:p>
        </p:txBody>
      </p:sp>
    </p:spTree>
    <p:extLst>
      <p:ext uri="{BB962C8B-B14F-4D97-AF65-F5344CB8AC3E}">
        <p14:creationId xmlns:p14="http://schemas.microsoft.com/office/powerpoint/2010/main" val="2573019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know when your victim is getting better.  Look for the most</a:t>
            </a:r>
            <a:r>
              <a:rPr lang="en-US" baseline="0" dirty="0"/>
              <a:t> obvious signs.</a:t>
            </a:r>
          </a:p>
          <a:p>
            <a:endParaRPr lang="en-US" baseline="0" dirty="0"/>
          </a:p>
          <a:p>
            <a:r>
              <a:rPr lang="en-US" baseline="0" dirty="0"/>
              <a:t>First is that respirations or breathing returns to normal.</a:t>
            </a:r>
          </a:p>
          <a:p>
            <a:endParaRPr lang="en-US" baseline="0" dirty="0"/>
          </a:p>
          <a:p>
            <a:r>
              <a:rPr lang="en-US" baseline="0" dirty="0"/>
              <a:t>Second, the pulse will normalize and become stronger. As circulation improves, skin, lip, and nail discoloration will become more pink and the bluish hues will resolve.</a:t>
            </a:r>
          </a:p>
          <a:p>
            <a:endParaRPr lang="en-US" baseline="0" dirty="0"/>
          </a:p>
          <a:p>
            <a:r>
              <a:rPr lang="en-US" baseline="0" dirty="0"/>
              <a:t>Third, the victim will become more alert and consciousness improves.</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31</a:t>
            </a:fld>
            <a:endParaRPr lang="en-US"/>
          </a:p>
        </p:txBody>
      </p:sp>
    </p:spTree>
    <p:extLst>
      <p:ext uri="{BB962C8B-B14F-4D97-AF65-F5344CB8AC3E}">
        <p14:creationId xmlns:p14="http://schemas.microsoft.com/office/powerpoint/2010/main" val="2895051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the time to review a few special considerations</a:t>
            </a:r>
            <a:r>
              <a:rPr lang="en-US" baseline="0" dirty="0"/>
              <a:t> with regard to opioid overdose and </a:t>
            </a:r>
            <a:r>
              <a:rPr lang="en-US" baseline="0" dirty="0" err="1"/>
              <a:t>narcan</a:t>
            </a:r>
            <a:r>
              <a:rPr lang="en-US" baseline="0" dirty="0"/>
              <a:t> use.</a:t>
            </a:r>
          </a:p>
          <a:p>
            <a:endParaRPr lang="en-US" baseline="0" dirty="0"/>
          </a:p>
          <a:p>
            <a:r>
              <a:rPr lang="en-US" baseline="0" dirty="0"/>
              <a:t>Although it is highly encouraged that a victim be transported to the hospital by EMS for further medical evaluation, neither EMS or law enforcement officers can force an overdose victim to seek medical care at the emergency room if they become “alert and oriented”.</a:t>
            </a:r>
          </a:p>
          <a:p>
            <a:endParaRPr lang="en-US" baseline="0" dirty="0"/>
          </a:p>
          <a:p>
            <a:r>
              <a:rPr lang="en-US" baseline="0" dirty="0"/>
              <a:t>A victim is considered alert and oriented if they are able to appropriately answer questions regarding who they are, where they are currently, and are aware of situations surrounding the incident.  Generally included in this constellation of questioning are inquiries regarding the time to include the current day, month, and year.</a:t>
            </a:r>
          </a:p>
          <a:p>
            <a:endParaRPr lang="en-US" baseline="0" dirty="0"/>
          </a:p>
          <a:p>
            <a:r>
              <a:rPr lang="en-US" baseline="0" dirty="0"/>
              <a:t>If the situation warrants detaining the victim, the law enforcement officer may consider a pink slip or arrest.  It is possible for both EMS and LEO to consult Medical Control regarding whether the drug used would be so long-acting that </a:t>
            </a:r>
            <a:r>
              <a:rPr lang="en-US" baseline="0" dirty="0" err="1"/>
              <a:t>narcan</a:t>
            </a:r>
            <a:r>
              <a:rPr lang="en-US" baseline="0" dirty="0"/>
              <a:t> would likely wear off. Unfortunately, with such inconsistency in potency and </a:t>
            </a:r>
            <a:r>
              <a:rPr lang="en-US" baseline="0" dirty="0" err="1"/>
              <a:t>dosings</a:t>
            </a:r>
            <a:r>
              <a:rPr lang="en-US" baseline="0" dirty="0"/>
              <a:t> of street drugs like heroine, it is impossible to verify with 100% surety that the victim is in the clear following the </a:t>
            </a:r>
            <a:r>
              <a:rPr lang="en-US" baseline="0" dirty="0" err="1"/>
              <a:t>narcan</a:t>
            </a:r>
            <a:r>
              <a:rPr lang="en-US" baseline="0" dirty="0"/>
              <a:t> administration.</a:t>
            </a:r>
          </a:p>
        </p:txBody>
      </p:sp>
      <p:sp>
        <p:nvSpPr>
          <p:cNvPr id="4" name="Slide Number Placeholder 3"/>
          <p:cNvSpPr>
            <a:spLocks noGrp="1"/>
          </p:cNvSpPr>
          <p:nvPr>
            <p:ph type="sldNum" sz="quarter" idx="10"/>
          </p:nvPr>
        </p:nvSpPr>
        <p:spPr/>
        <p:txBody>
          <a:bodyPr/>
          <a:lstStyle/>
          <a:p>
            <a:fld id="{FD0C6436-1F78-4CEE-B67F-1F061A128CA0}" type="slidenum">
              <a:rPr lang="en-US" smtClean="0"/>
              <a:pPr/>
              <a:t>32</a:t>
            </a:fld>
            <a:endParaRPr lang="en-US"/>
          </a:p>
        </p:txBody>
      </p:sp>
    </p:spTree>
    <p:extLst>
      <p:ext uri="{BB962C8B-B14F-4D97-AF65-F5344CB8AC3E}">
        <p14:creationId xmlns:p14="http://schemas.microsoft.com/office/powerpoint/2010/main" val="1897479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drug identification field tests to determine the drug type used in the overdose is often beneficial.  It aids</a:t>
            </a:r>
            <a:r>
              <a:rPr lang="en-US" baseline="0" dirty="0"/>
              <a:t> EMS with pre-hospital care and helps facilitate longer term care and treatment in the emergency room.</a:t>
            </a:r>
          </a:p>
          <a:p>
            <a:endParaRPr lang="en-US" baseline="0" dirty="0"/>
          </a:p>
          <a:p>
            <a:r>
              <a:rPr lang="en-US" baseline="0" dirty="0"/>
              <a:t>There are other methods to administer </a:t>
            </a:r>
            <a:r>
              <a:rPr lang="en-US" baseline="0" dirty="0" err="1"/>
              <a:t>narcan</a:t>
            </a:r>
            <a:r>
              <a:rPr lang="en-US" baseline="0" dirty="0"/>
              <a:t>, but as mentioned previously, the administration method used in the DAWN kits carried in the Dayton area use the medication atomization devices for intranasal use.</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33</a:t>
            </a:fld>
            <a:endParaRPr lang="en-US"/>
          </a:p>
        </p:txBody>
      </p:sp>
    </p:spTree>
    <p:extLst>
      <p:ext uri="{BB962C8B-B14F-4D97-AF65-F5344CB8AC3E}">
        <p14:creationId xmlns:p14="http://schemas.microsoft.com/office/powerpoint/2010/main" val="4281510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Protocols for storing and exchanging </a:t>
            </a:r>
            <a:r>
              <a:rPr lang="en-US" dirty="0" err="1"/>
              <a:t>Narcan</a:t>
            </a:r>
            <a:r>
              <a:rPr lang="en-US" dirty="0"/>
              <a:t> kits will continue to be department</a:t>
            </a:r>
            <a:r>
              <a:rPr lang="en-US" baseline="0" dirty="0"/>
              <a:t> dependent.  It is the responsibility of each department to determine how to accomplish this process.</a:t>
            </a:r>
          </a:p>
          <a:p>
            <a:endParaRPr lang="en-US" baseline="0" dirty="0"/>
          </a:p>
          <a:p>
            <a:r>
              <a:rPr lang="en-US" baseline="0" dirty="0"/>
              <a:t>The Ohio Board of Pharmacy recommends using a “sealed tab system” with a “running log” to keep accountability on </a:t>
            </a:r>
            <a:r>
              <a:rPr lang="en-US" baseline="0" dirty="0" err="1"/>
              <a:t>Narcan</a:t>
            </a:r>
            <a:r>
              <a:rPr lang="en-US" baseline="0" dirty="0"/>
              <a:t> kits.</a:t>
            </a:r>
          </a:p>
          <a:p>
            <a:endParaRPr lang="en-US" baseline="0" dirty="0"/>
          </a:p>
          <a:p>
            <a:r>
              <a:rPr lang="en-US" baseline="0" dirty="0"/>
              <a:t>Another recommendation is exchanging </a:t>
            </a:r>
            <a:r>
              <a:rPr lang="en-US" baseline="0" dirty="0" err="1"/>
              <a:t>narcan</a:t>
            </a:r>
            <a:r>
              <a:rPr lang="en-US" baseline="0" dirty="0"/>
              <a:t> kits on a 1 to 1 ration, meaning for every used </a:t>
            </a:r>
            <a:r>
              <a:rPr lang="en-US" baseline="0" dirty="0" err="1"/>
              <a:t>Narcan</a:t>
            </a:r>
            <a:r>
              <a:rPr lang="en-US" baseline="0" dirty="0"/>
              <a:t> kit that returns to central supply, a new </a:t>
            </a:r>
            <a:r>
              <a:rPr lang="en-US" baseline="0" dirty="0" err="1"/>
              <a:t>Narcan</a:t>
            </a:r>
            <a:r>
              <a:rPr lang="en-US" baseline="0" dirty="0"/>
              <a:t> kit goes out to replace it.  Again</a:t>
            </a:r>
            <a:r>
              <a:rPr lang="mr-IN" baseline="0" dirty="0"/>
              <a:t>…</a:t>
            </a:r>
            <a:r>
              <a:rPr lang="en-US" baseline="0" dirty="0"/>
              <a:t>this policy is determined by individual departments.</a:t>
            </a:r>
          </a:p>
          <a:p>
            <a:endParaRPr lang="en-US" baseline="0" dirty="0"/>
          </a:p>
          <a:p>
            <a:r>
              <a:rPr lang="en-US" baseline="0" dirty="0"/>
              <a:t>Some ideas for each department to consider are</a:t>
            </a:r>
          </a:p>
          <a:p>
            <a:pPr marL="228600" indent="-228600">
              <a:buAutoNum type="arabicPeriod"/>
            </a:pPr>
            <a:r>
              <a:rPr lang="en-US" baseline="0" dirty="0"/>
              <a:t>Having an officer in charge of distribution and exchange of kits.</a:t>
            </a:r>
          </a:p>
          <a:p>
            <a:pPr marL="228600" indent="-228600">
              <a:buAutoNum type="arabicPeriod"/>
            </a:pPr>
            <a:r>
              <a:rPr lang="en-US" baseline="0" dirty="0"/>
              <a:t>Storing the supply in tamper evident containers or systems while in the field.</a:t>
            </a:r>
          </a:p>
          <a:p>
            <a:pPr marL="228600" indent="-228600">
              <a:buAutoNum type="arabicPeriod"/>
            </a:pPr>
            <a:r>
              <a:rPr lang="en-US" baseline="0" dirty="0"/>
              <a:t>For smaller departments, keeping a reasonable amount of </a:t>
            </a:r>
            <a:r>
              <a:rPr lang="en-US" baseline="0" dirty="0" err="1"/>
              <a:t>Narcan</a:t>
            </a:r>
            <a:r>
              <a:rPr lang="en-US" baseline="0" dirty="0"/>
              <a:t> kits accessible in a storage area during a shift.</a:t>
            </a:r>
          </a:p>
          <a:p>
            <a:pPr marL="228600" indent="-228600">
              <a:buAutoNum type="arabicPeriod"/>
            </a:pPr>
            <a:r>
              <a:rPr lang="en-US" baseline="0" dirty="0"/>
              <a:t>Using a “per use” report to maintain accountability.  This involves recording which officer used the drug? When the officer used the drug? And Which tab number was used?</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34</a:t>
            </a:fld>
            <a:endParaRPr lang="en-US"/>
          </a:p>
        </p:txBody>
      </p:sp>
    </p:spTree>
    <p:extLst>
      <p:ext uri="{BB962C8B-B14F-4D97-AF65-F5344CB8AC3E}">
        <p14:creationId xmlns:p14="http://schemas.microsoft.com/office/powerpoint/2010/main" val="2267170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storing </a:t>
            </a:r>
            <a:r>
              <a:rPr lang="en-US" baseline="0" dirty="0" err="1"/>
              <a:t>Narcan</a:t>
            </a:r>
            <a:r>
              <a:rPr lang="en-US" baseline="0" dirty="0"/>
              <a:t>, it should be kept out of direct sunlight and at room temperature (between 68-77 degrees Fahrenheit)</a:t>
            </a:r>
          </a:p>
          <a:p>
            <a:endParaRPr lang="en-US" baseline="0" dirty="0"/>
          </a:p>
          <a:p>
            <a:r>
              <a:rPr lang="en-US" baseline="0" dirty="0"/>
              <a:t>Each Department is responsible for buying their own supply of </a:t>
            </a:r>
            <a:r>
              <a:rPr lang="en-US" baseline="0" dirty="0" err="1"/>
              <a:t>Narcan</a:t>
            </a:r>
            <a:r>
              <a:rPr lang="en-US" baseline="0" dirty="0"/>
              <a:t>.  Each vial of may safely be stored on the shelf unopened for approximately 2 years.</a:t>
            </a:r>
          </a:p>
          <a:p>
            <a:endParaRPr lang="en-US" baseline="0" dirty="0"/>
          </a:p>
          <a:p>
            <a:r>
              <a:rPr lang="en-US" baseline="0" dirty="0"/>
              <a:t>Individual officers are responsible for maintaining their assigned kit in a proper storage technique so it will remain functional if needed.</a:t>
            </a:r>
          </a:p>
          <a:p>
            <a:endParaRPr lang="en-US" baseline="0" dirty="0"/>
          </a:p>
          <a:p>
            <a:r>
              <a:rPr lang="en-US" baseline="0" dirty="0"/>
              <a:t>Neither LEO or LE agencies are able to obtain </a:t>
            </a:r>
            <a:r>
              <a:rPr lang="en-US" baseline="0" dirty="0" err="1"/>
              <a:t>Narcan</a:t>
            </a:r>
            <a:r>
              <a:rPr lang="en-US" baseline="0" dirty="0"/>
              <a:t> supply from local fire departments or EMS agencies.</a:t>
            </a:r>
          </a:p>
          <a:p>
            <a:endParaRPr lang="en-US" baseline="0" dirty="0"/>
          </a:p>
          <a:p>
            <a:r>
              <a:rPr lang="en-US" baseline="0" dirty="0"/>
              <a:t>Remember that per the Ohio Revised Code 2529.61, “law </a:t>
            </a:r>
            <a:r>
              <a:rPr lang="en-US" baseline="0" dirty="0" err="1"/>
              <a:t>eforcement</a:t>
            </a:r>
            <a:r>
              <a:rPr lang="en-US" baseline="0" dirty="0"/>
              <a:t> agency must obtain terminal distributor of dangerous drugs license for peace officer to obtain and use </a:t>
            </a:r>
            <a:r>
              <a:rPr lang="en-US" baseline="0" dirty="0" err="1"/>
              <a:t>Narcan</a:t>
            </a:r>
            <a:r>
              <a:rPr lang="en-US" baseline="0" dirty="0"/>
              <a:t>”</a:t>
            </a:r>
          </a:p>
          <a:p>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35</a:t>
            </a:fld>
            <a:endParaRPr lang="en-US"/>
          </a:p>
        </p:txBody>
      </p:sp>
    </p:spTree>
    <p:extLst>
      <p:ext uri="{BB962C8B-B14F-4D97-AF65-F5344CB8AC3E}">
        <p14:creationId xmlns:p14="http://schemas.microsoft.com/office/powerpoint/2010/main" val="3614875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concludes the </a:t>
            </a:r>
            <a:r>
              <a:rPr lang="en-US" baseline="0" dirty="0" err="1"/>
              <a:t>Narcan</a:t>
            </a:r>
            <a:r>
              <a:rPr lang="en-US" baseline="0" dirty="0"/>
              <a:t> training.  We hope that this provides a solid foundation for your understanding and comfort about what Naloxone is, how it work, and when to use it.  </a:t>
            </a:r>
          </a:p>
          <a:p>
            <a:endParaRPr lang="en-US" baseline="0" dirty="0"/>
          </a:p>
          <a:p>
            <a:r>
              <a:rPr lang="en-US" baseline="0" dirty="0"/>
              <a:t>Remember that the purpose of administering this medication is to lessen the lethal effects of an opioid overdose and provide an opportunity for victims to receive the medical help they need to survive.  </a:t>
            </a:r>
          </a:p>
          <a:p>
            <a:endParaRPr lang="en-US" baseline="0" dirty="0"/>
          </a:p>
          <a:p>
            <a:r>
              <a:rPr lang="en-US" baseline="0" dirty="0"/>
              <a:t>Always remember that your first priority must be scene safety and officer safety.  </a:t>
            </a:r>
          </a:p>
          <a:p>
            <a:endParaRPr lang="en-US" baseline="0" dirty="0"/>
          </a:p>
          <a:p>
            <a:r>
              <a:rPr lang="en-US" baseline="0" dirty="0"/>
              <a:t>Finally, be sure to follow your department’s established protocols for storage, maintenance, and exchange of </a:t>
            </a:r>
            <a:r>
              <a:rPr lang="en-US" baseline="0" dirty="0" err="1"/>
              <a:t>Narcan</a:t>
            </a:r>
            <a:r>
              <a:rPr lang="en-US" baseline="0" dirty="0"/>
              <a:t>.  </a:t>
            </a:r>
          </a:p>
          <a:p>
            <a:endParaRPr lang="en-US" baseline="0" dirty="0"/>
          </a:p>
          <a:p>
            <a:r>
              <a:rPr lang="en-US" baseline="0" dirty="0"/>
              <a:t>We appreciate your time and consideration.  Cheers.</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36</a:t>
            </a:fld>
            <a:endParaRPr lang="en-US"/>
          </a:p>
        </p:txBody>
      </p:sp>
    </p:spTree>
    <p:extLst>
      <p:ext uri="{BB962C8B-B14F-4D97-AF65-F5344CB8AC3E}">
        <p14:creationId xmlns:p14="http://schemas.microsoft.com/office/powerpoint/2010/main" val="3873877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is </a:t>
            </a:r>
            <a:r>
              <a:rPr lang="en-US" dirty="0" err="1"/>
              <a:t>Narcan</a:t>
            </a:r>
            <a:r>
              <a:rPr lang="en-US" baseline="0" dirty="0"/>
              <a:t> necessary?  Well</a:t>
            </a:r>
            <a:r>
              <a:rPr lang="mr-IN" baseline="0" dirty="0"/>
              <a:t>…</a:t>
            </a:r>
            <a:r>
              <a:rPr lang="en-US" baseline="0" dirty="0"/>
              <a:t>when an individual overdoses on any form of opiod pain medication, the most significant and dangerous effect is respiratory depression.  Opiates suppress the respiratory drive, causing victims to either breath very slowly or potentially stop breathing all together.</a:t>
            </a:r>
          </a:p>
          <a:p>
            <a:endParaRPr lang="en-US" baseline="0" dirty="0"/>
          </a:p>
          <a:p>
            <a:r>
              <a:rPr lang="en-US" baseline="0" dirty="0" err="1"/>
              <a:t>Narcan</a:t>
            </a:r>
            <a:r>
              <a:rPr lang="en-US" baseline="0" dirty="0"/>
              <a:t> (also known by its generic name of naloxone) helps reverse the effects of opiod overdose.  A video demonstrating Naloxone’s mechanism of action will be shown in just moment.  In short, </a:t>
            </a:r>
            <a:r>
              <a:rPr lang="en-US" baseline="0" dirty="0" err="1"/>
              <a:t>Narcan</a:t>
            </a:r>
            <a:r>
              <a:rPr lang="en-US" baseline="0" dirty="0"/>
              <a:t> or Naloxone neutralizes the effects of </a:t>
            </a:r>
            <a:r>
              <a:rPr lang="en-US" baseline="0" dirty="0" err="1"/>
              <a:t>opiods</a:t>
            </a:r>
            <a:r>
              <a:rPr lang="en-US" baseline="0" dirty="0"/>
              <a:t> in the system, allowing victims to escape the detrimental effects on their respiratory drive. Generally, a victim normally responds to a Naloxone dose within the first 2 to 8 minutes following the medication administration.</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4</a:t>
            </a:fld>
            <a:endParaRPr lang="en-US"/>
          </a:p>
        </p:txBody>
      </p:sp>
    </p:spTree>
    <p:extLst>
      <p:ext uri="{BB962C8B-B14F-4D97-AF65-F5344CB8AC3E}">
        <p14:creationId xmlns:p14="http://schemas.microsoft.com/office/powerpoint/2010/main" val="117203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a:t>
            </a:r>
            <a:r>
              <a:rPr lang="en-US" baseline="0" dirty="0"/>
              <a:t> to realize that Naloxone only antagonizes or reverses the effects of opiod overdose.  Any victim who has overdosed on non opiod drugs like cocaine, methamphetamine, alcohol, or benzodiazepines will not respond to naloxone.</a:t>
            </a:r>
          </a:p>
          <a:p>
            <a:endParaRPr lang="en-US" baseline="0" dirty="0"/>
          </a:p>
          <a:p>
            <a:r>
              <a:rPr lang="en-US" baseline="0" dirty="0"/>
              <a:t>Another important point to consider is that when an individual is opiod dependent, naloxone at the very least will “kill their high” and in some cases may produce withdrawal symptoms. Although uncomfortable to the victim, withdrawal symptoms are usually not life threatening. </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5</a:t>
            </a:fld>
            <a:endParaRPr lang="en-US"/>
          </a:p>
        </p:txBody>
      </p:sp>
    </p:spTree>
    <p:extLst>
      <p:ext uri="{BB962C8B-B14F-4D97-AF65-F5344CB8AC3E}">
        <p14:creationId xmlns:p14="http://schemas.microsoft.com/office/powerpoint/2010/main" val="39025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very important point is that administering naloxone is not a substitute for medical care.  Anyone who receives naloxone should be transported by EMS to the hospital for further evaluation.  Some opiod medications may remain in the system longer than the active phase of naloxone.  This means that the patient may return to a respiratory depressed state and be at risk once again.  The following video helps illustrate the action naloxone has on the brain and its mechanism to reverse opiod overdose.  It was take from the </a:t>
            </a:r>
            <a:r>
              <a:rPr lang="en-US" baseline="0" dirty="0" err="1"/>
              <a:t>Narcan</a:t>
            </a:r>
            <a:r>
              <a:rPr lang="en-US" baseline="0" dirty="0"/>
              <a:t> website.</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6</a:t>
            </a:fld>
            <a:endParaRPr lang="en-US"/>
          </a:p>
        </p:txBody>
      </p:sp>
    </p:spTree>
    <p:extLst>
      <p:ext uri="{BB962C8B-B14F-4D97-AF65-F5344CB8AC3E}">
        <p14:creationId xmlns:p14="http://schemas.microsoft.com/office/powerpoint/2010/main" val="279042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a:t>
            </a:r>
            <a:r>
              <a:rPr lang="en-US" baseline="0" dirty="0"/>
              <a:t> fact that not everyone is familiar with different classes of medication, it may be helpful to see which prescription and illicit drugs are classified in the opioid category.  Many of these name should be familiar to most of you.  Take a few seconds to review the list and familiarize yourself with these more common opioids.  </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7</a:t>
            </a:fld>
            <a:endParaRPr lang="en-US"/>
          </a:p>
        </p:txBody>
      </p:sp>
    </p:spTree>
    <p:extLst>
      <p:ext uri="{BB962C8B-B14F-4D97-AF65-F5344CB8AC3E}">
        <p14:creationId xmlns:p14="http://schemas.microsoft.com/office/powerpoint/2010/main" val="274706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can you tell when a victim is suffering from an Opioid overdose? Because opioid medications suppress the body’s respiratory drive, the most dramatic sign involves slow or shallow breathing (less than one breath every 6 seconds) or absence of respirations all together.  When a victim is deprived of oxygen, some physical signs that may manifest include a blue or grey coloring that begins at the lips and can progress to the fingernails and then ultimately be noticeable throughout the entire skin.  </a:t>
            </a:r>
          </a:p>
          <a:p>
            <a:endParaRPr lang="en-US" baseline="0" dirty="0"/>
          </a:p>
          <a:p>
            <a:r>
              <a:rPr lang="en-US" baseline="0" dirty="0"/>
              <a:t>Check the victim’s pulse.  You may notice a a slow or erratic heartbeat. Worse case, the heartbeat may be completely absent signifying either that the heartbeat is so weak that it cannot produce a palpable pulse or that the heart has completely stopped. </a:t>
            </a:r>
          </a:p>
          <a:p>
            <a:endParaRPr lang="en-US" baseline="0" dirty="0"/>
          </a:p>
          <a:p>
            <a:r>
              <a:rPr lang="en-US" baseline="0" dirty="0"/>
              <a:t>Assess the victim’s eyes to see if the pupils are constricted.</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8</a:t>
            </a:fld>
            <a:endParaRPr lang="en-US"/>
          </a:p>
        </p:txBody>
      </p:sp>
    </p:spTree>
    <p:extLst>
      <p:ext uri="{BB962C8B-B14F-4D97-AF65-F5344CB8AC3E}">
        <p14:creationId xmlns:p14="http://schemas.microsoft.com/office/powerpoint/2010/main" val="387379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a:t>
            </a:r>
            <a:r>
              <a:rPr lang="en-US" baseline="0" dirty="0"/>
              <a:t> example of a constricted pupil.  Sometimes referred to as “pinpoint pupils”, opioids can cause the pupil to constrict to 1mm in diameter or approximately equal to the width of the side of a dime.</a:t>
            </a:r>
            <a:endParaRPr lang="en-US" dirty="0"/>
          </a:p>
        </p:txBody>
      </p:sp>
      <p:sp>
        <p:nvSpPr>
          <p:cNvPr id="4" name="Slide Number Placeholder 3"/>
          <p:cNvSpPr>
            <a:spLocks noGrp="1"/>
          </p:cNvSpPr>
          <p:nvPr>
            <p:ph type="sldNum" sz="quarter" idx="10"/>
          </p:nvPr>
        </p:nvSpPr>
        <p:spPr/>
        <p:txBody>
          <a:bodyPr/>
          <a:lstStyle/>
          <a:p>
            <a:fld id="{FD0C6436-1F78-4CEE-B67F-1F061A128CA0}" type="slidenum">
              <a:rPr lang="en-US" smtClean="0"/>
              <a:pPr/>
              <a:t>9</a:t>
            </a:fld>
            <a:endParaRPr lang="en-US"/>
          </a:p>
        </p:txBody>
      </p:sp>
    </p:spTree>
    <p:extLst>
      <p:ext uri="{BB962C8B-B14F-4D97-AF65-F5344CB8AC3E}">
        <p14:creationId xmlns:p14="http://schemas.microsoft.com/office/powerpoint/2010/main" val="1442784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cid:image002.png@01CE4A65.7A0763A0" TargetMode="External"/><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cid:image002.png@01CE4A65.7A0763A0" TargetMode="External"/><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4F16AFF-AE45-437B-837C-562CC2D7BDD5}" type="datetimeFigureOut">
              <a:rPr lang="en-US" smtClean="0"/>
              <a:pPr/>
              <a:t>4/16/2018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5E11B23-5A1D-441F-9465-EA94DA8CA4A3}" type="slidenum">
              <a:rPr lang="en-US" smtClean="0"/>
              <a:pPr/>
              <a:t>‹#›</a:t>
            </a:fld>
            <a:endParaRPr lang="en-US"/>
          </a:p>
        </p:txBody>
      </p:sp>
      <p:graphicFrame>
        <p:nvGraphicFramePr>
          <p:cNvPr id="10" name="Table 9"/>
          <p:cNvGraphicFramePr>
            <a:graphicFrameLocks noGrp="1"/>
          </p:cNvGraphicFramePr>
          <p:nvPr userDrawn="1"/>
        </p:nvGraphicFramePr>
        <p:xfrm>
          <a:off x="1524000" y="3345180"/>
          <a:ext cx="6096000" cy="167640"/>
        </p:xfrm>
        <a:graphic>
          <a:graphicData uri="http://schemas.openxmlformats.org/drawingml/2006/table">
            <a:tbl>
              <a:tblPr/>
              <a:tblGrid>
                <a:gridCol w="6096000">
                  <a:extLst>
                    <a:ext uri="{9D8B030D-6E8A-4147-A177-3AD203B41FA5}">
                      <a16:colId xmlns:a16="http://schemas.microsoft.com/office/drawing/2014/main" val="20000"/>
                    </a:ext>
                  </a:extLst>
                </a:gridCol>
              </a:tblGrid>
              <a:tr h="0">
                <a:tc>
                  <a:txBody>
                    <a:bodyPr/>
                    <a:lstStyle/>
                    <a:p>
                      <a:pPr marL="0" marR="0" algn="l">
                        <a:spcBef>
                          <a:spcPts val="0"/>
                        </a:spcBef>
                        <a:spcAft>
                          <a:spcPts val="0"/>
                        </a:spcAft>
                      </a:pPr>
                      <a:endParaRPr lang="en-US" sz="1100" dirty="0">
                        <a:solidFill>
                          <a:srgbClr val="1F497D"/>
                        </a:solidFill>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43009" name="Picture 1" descr="cid:image002.png@01CE4A65.7A0763A0"/>
          <p:cNvPicPr>
            <a:picLocks noChangeAspect="1" noChangeArrowheads="1"/>
          </p:cNvPicPr>
          <p:nvPr userDrawn="1"/>
        </p:nvPicPr>
        <p:blipFill>
          <a:blip r:embed="rId2" r:link="rId3" cstate="print"/>
          <a:srcRect/>
          <a:stretch>
            <a:fillRect/>
          </a:stretch>
        </p:blipFill>
        <p:spPr bwMode="auto">
          <a:xfrm>
            <a:off x="8258175" y="5953125"/>
            <a:ext cx="885825" cy="904875"/>
          </a:xfrm>
          <a:prstGeom prst="rect">
            <a:avLst/>
          </a:prstGeom>
          <a:noFill/>
        </p:spPr>
      </p:pic>
      <p:sp>
        <p:nvSpPr>
          <p:cNvPr id="43011" name="Rectangle 3"/>
          <p:cNvSpPr>
            <a:spLocks noChangeArrowheads="1"/>
          </p:cNvSpPr>
          <p:nvPr userDrawn="1"/>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F16AFF-AE45-437B-837C-562CC2D7BDD5}"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11B23-5A1D-441F-9465-EA94DA8CA4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F16AFF-AE45-437B-837C-562CC2D7BDD5}"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11B23-5A1D-441F-9465-EA94DA8CA4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F16AFF-AE45-437B-837C-562CC2D7BDD5}"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11B23-5A1D-441F-9465-EA94DA8CA4A3}" type="slidenum">
              <a:rPr lang="en-US" smtClean="0"/>
              <a:pPr/>
              <a:t>‹#›</a:t>
            </a:fld>
            <a:endParaRPr lang="en-US"/>
          </a:p>
        </p:txBody>
      </p:sp>
      <p:pic>
        <p:nvPicPr>
          <p:cNvPr id="7" name="Picture 1" descr="cid:image002.png@01CE4A65.7A0763A0"/>
          <p:cNvPicPr>
            <a:picLocks noChangeAspect="1" noChangeArrowheads="1"/>
          </p:cNvPicPr>
          <p:nvPr userDrawn="1"/>
        </p:nvPicPr>
        <p:blipFill>
          <a:blip r:embed="rId2" r:link="rId3" cstate="print"/>
          <a:srcRect/>
          <a:stretch>
            <a:fillRect/>
          </a:stretch>
        </p:blipFill>
        <p:spPr bwMode="auto">
          <a:xfrm>
            <a:off x="8258175" y="5953125"/>
            <a:ext cx="885825" cy="9048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4F16AFF-AE45-437B-837C-562CC2D7BDD5}"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11B23-5A1D-441F-9465-EA94DA8CA4A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F16AFF-AE45-437B-837C-562CC2D7BDD5}"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11B23-5A1D-441F-9465-EA94DA8CA4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4F16AFF-AE45-437B-837C-562CC2D7BDD5}" type="datetimeFigureOut">
              <a:rPr lang="en-US" smtClean="0"/>
              <a:pPr/>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E11B23-5A1D-441F-9465-EA94DA8CA4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14F16AFF-AE45-437B-837C-562CC2D7BDD5}" type="datetimeFigureOut">
              <a:rPr lang="en-US" smtClean="0"/>
              <a:pPr/>
              <a:t>4/16/2018</a:t>
            </a:fld>
            <a:endParaRPr lang="en-US"/>
          </a:p>
        </p:txBody>
      </p:sp>
      <p:sp>
        <p:nvSpPr>
          <p:cNvPr id="8" name="Slide Number Placeholder 7"/>
          <p:cNvSpPr>
            <a:spLocks noGrp="1"/>
          </p:cNvSpPr>
          <p:nvPr>
            <p:ph type="sldNum" sz="quarter" idx="11"/>
          </p:nvPr>
        </p:nvSpPr>
        <p:spPr/>
        <p:txBody>
          <a:bodyPr/>
          <a:lstStyle/>
          <a:p>
            <a:fld id="{35E11B23-5A1D-441F-9465-EA94DA8CA4A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16AFF-AE45-437B-837C-562CC2D7BDD5}" type="datetimeFigureOut">
              <a:rPr lang="en-US" smtClean="0"/>
              <a:pPr/>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E11B23-5A1D-441F-9465-EA94DA8CA4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F16AFF-AE45-437B-837C-562CC2D7BDD5}"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35E11B23-5A1D-441F-9465-EA94DA8CA4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4F16AFF-AE45-437B-837C-562CC2D7BDD5}"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11B23-5A1D-441F-9465-EA94DA8CA4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4F16AFF-AE45-437B-837C-562CC2D7BDD5}" type="datetimeFigureOut">
              <a:rPr lang="en-US" smtClean="0"/>
              <a:pPr/>
              <a:t>4/16/2018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5E11B23-5A1D-441F-9465-EA94DA8CA4A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des.ohio.gov/orc/4731.4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odes.ohio.gov/orc/gp9.86"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0"/>
            <a:ext cx="8410136" cy="2301240"/>
          </a:xfrm>
        </p:spPr>
        <p:txBody>
          <a:bodyPr>
            <a:noAutofit/>
          </a:bodyPr>
          <a:lstStyle/>
          <a:p>
            <a:pPr algn="ctr"/>
            <a:r>
              <a:rPr lang="en-US" sz="3600" dirty="0"/>
              <a:t>Developed by </a:t>
            </a:r>
            <a:br>
              <a:rPr lang="en-US" sz="3600" dirty="0"/>
            </a:br>
            <a:r>
              <a:rPr lang="en-US" sz="3600" dirty="0"/>
              <a:t>Greater </a:t>
            </a:r>
            <a:r>
              <a:rPr lang="en-US" sz="3600" dirty="0" err="1"/>
              <a:t>miami</a:t>
            </a:r>
            <a:r>
              <a:rPr lang="en-US" sz="3600" dirty="0"/>
              <a:t> valley ems council and Regional physicians advisory board</a:t>
            </a:r>
          </a:p>
        </p:txBody>
      </p:sp>
      <p:sp>
        <p:nvSpPr>
          <p:cNvPr id="3" name="Subtitle 2"/>
          <p:cNvSpPr>
            <a:spLocks noGrp="1"/>
          </p:cNvSpPr>
          <p:nvPr>
            <p:ph type="subTitle" idx="1"/>
          </p:nvPr>
        </p:nvSpPr>
        <p:spPr>
          <a:xfrm>
            <a:off x="457200" y="990600"/>
            <a:ext cx="8458200" cy="1752600"/>
          </a:xfrm>
        </p:spPr>
        <p:txBody>
          <a:bodyPr>
            <a:normAutofit lnSpcReduction="10000"/>
          </a:bodyPr>
          <a:lstStyle/>
          <a:p>
            <a:pPr algn="ctr"/>
            <a:r>
              <a:rPr lang="en-US" sz="40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Use of </a:t>
            </a:r>
            <a:r>
              <a:rPr lang="en-US" sz="4000" b="1" cap="all" dirty="0" err="1">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Narcan</a:t>
            </a:r>
            <a:r>
              <a:rPr lang="en-US" sz="40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 by law enforcement for </a:t>
            </a:r>
            <a:r>
              <a:rPr lang="en-US" sz="4000" b="1" cap="all" dirty="0" err="1">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opioid</a:t>
            </a:r>
            <a:r>
              <a:rPr lang="en-US" sz="40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 overdose</a:t>
            </a:r>
          </a:p>
          <a:p>
            <a:endParaRPr lang="en-US" dirty="0"/>
          </a:p>
        </p:txBody>
      </p:sp>
      <p:sp>
        <p:nvSpPr>
          <p:cNvPr id="4" name="Title 1"/>
          <p:cNvSpPr txBox="1">
            <a:spLocks/>
          </p:cNvSpPr>
          <p:nvPr/>
        </p:nvSpPr>
        <p:spPr>
          <a:xfrm>
            <a:off x="381000" y="5486400"/>
            <a:ext cx="7620000" cy="1066800"/>
          </a:xfrm>
          <a:prstGeom prst="rect">
            <a:avLst/>
          </a:prstGeom>
        </p:spPr>
        <p:txBody>
          <a:bodyPr vert="horz" lIns="45720" rIns="45720" anchor="t">
            <a:normAutofit fontScale="40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600" b="1" i="0" u="none" strike="noStrike" kern="1200" cap="all" spc="0" normalizeH="0" baseline="0" noProof="0" dirty="0">
                <a:ln w="5000" cmpd="sng">
                  <a:solidFill>
                    <a:schemeClr val="accent1">
                      <a:tint val="80000"/>
                      <a:shade val="99000"/>
                      <a:satMod val="500000"/>
                    </a:schemeClr>
                  </a:solidFill>
                  <a:prstDash val="solid"/>
                </a:ln>
                <a:solidFill>
                  <a:srgbClr val="00B050"/>
                </a:solidFill>
                <a:effectLst>
                  <a:outerShdw blurRad="50800" dist="38100" dir="5400000" algn="t" rotWithShape="0">
                    <a:prstClr val="black">
                      <a:alpha val="50000"/>
                    </a:prstClr>
                  </a:outerShdw>
                </a:effectLst>
                <a:uLnTx/>
                <a:uFillTx/>
                <a:latin typeface="+mj-lt"/>
                <a:ea typeface="+mj-ea"/>
                <a:cs typeface="+mj-cs"/>
              </a:rPr>
              <a:t>Special thanks to Steve post, EMT-P and Brandon Lee, EMT of Dayton fire department for all their efforts on the</a:t>
            </a:r>
            <a:r>
              <a:rPr kumimoji="0" lang="en-US" sz="4600" b="1" i="0" u="none" strike="noStrike" kern="1200" cap="all" spc="0" normalizeH="0" noProof="0" dirty="0">
                <a:ln w="5000" cmpd="sng">
                  <a:solidFill>
                    <a:schemeClr val="accent1">
                      <a:tint val="80000"/>
                      <a:shade val="99000"/>
                      <a:satMod val="500000"/>
                    </a:schemeClr>
                  </a:solidFill>
                  <a:prstDash val="solid"/>
                </a:ln>
                <a:solidFill>
                  <a:srgbClr val="00B050"/>
                </a:solidFill>
                <a:effectLst>
                  <a:outerShdw blurRad="50800" dist="38100" dir="5400000" algn="t" rotWithShape="0">
                    <a:prstClr val="black">
                      <a:alpha val="50000"/>
                    </a:prstClr>
                  </a:outerShdw>
                </a:effectLst>
                <a:uLnTx/>
                <a:uFillTx/>
                <a:latin typeface="+mj-lt"/>
                <a:ea typeface="+mj-ea"/>
                <a:cs typeface="+mj-cs"/>
              </a:rPr>
              <a:t> development of this training and the related SOP</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4600" b="1" cap="all" baseline="0" dirty="0">
                <a:ln w="5000" cmpd="sng">
                  <a:solidFill>
                    <a:schemeClr val="accent1">
                      <a:tint val="80000"/>
                      <a:shade val="99000"/>
                      <a:satMod val="500000"/>
                    </a:schemeClr>
                  </a:solidFill>
                  <a:prstDash val="solid"/>
                </a:ln>
                <a:solidFill>
                  <a:srgbClr val="00B050"/>
                </a:solidFill>
                <a:effectLst>
                  <a:outerShdw blurRad="50800" dist="38100" dir="5400000" algn="t" rotWithShape="0">
                    <a:prstClr val="black">
                      <a:alpha val="50000"/>
                    </a:prstClr>
                  </a:outerShdw>
                </a:effectLst>
                <a:latin typeface="+mj-lt"/>
                <a:ea typeface="+mj-ea"/>
                <a:cs typeface="+mj-cs"/>
              </a:rPr>
              <a:t>Narrated by Dr. Trent Elliott</a:t>
            </a:r>
            <a:endParaRPr kumimoji="0" lang="en-US" sz="4600" b="1" i="0" u="none" strike="noStrike" kern="1200" cap="all" spc="0" normalizeH="0" baseline="0" noProof="0" dirty="0">
              <a:ln w="5000" cmpd="sng">
                <a:solidFill>
                  <a:schemeClr val="accent1">
                    <a:tint val="80000"/>
                    <a:shade val="99000"/>
                    <a:satMod val="500000"/>
                  </a:schemeClr>
                </a:solidFill>
                <a:prstDash val="solid"/>
              </a:ln>
              <a:solidFill>
                <a:srgbClr val="00B050"/>
              </a:solidFill>
              <a:effectLst>
                <a:outerShdw blurRad="50800" dist="38100" dir="5400000" algn="t" rotWithShape="0">
                  <a:prstClr val="black">
                    <a:alpha val="50000"/>
                  </a:prstClr>
                </a:outerShdw>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Signs of </a:t>
            </a:r>
            <a:r>
              <a:rPr lang="en-US" b="1" dirty="0" err="1"/>
              <a:t>Opioid</a:t>
            </a:r>
            <a:r>
              <a:rPr lang="en-US" b="1" dirty="0"/>
              <a:t> Overdose (continued)</a:t>
            </a:r>
          </a:p>
        </p:txBody>
      </p:sp>
      <p:sp>
        <p:nvSpPr>
          <p:cNvPr id="3" name="Content Placeholder 2"/>
          <p:cNvSpPr>
            <a:spLocks noGrp="1"/>
          </p:cNvSpPr>
          <p:nvPr>
            <p:ph idx="1"/>
          </p:nvPr>
        </p:nvSpPr>
        <p:spPr/>
        <p:txBody>
          <a:bodyPr>
            <a:normAutofit/>
          </a:bodyPr>
          <a:lstStyle/>
          <a:p>
            <a:r>
              <a:rPr lang="en-US" b="1" dirty="0">
                <a:solidFill>
                  <a:srgbClr val="92D050"/>
                </a:solidFill>
              </a:rPr>
              <a:t>Vomiting</a:t>
            </a:r>
          </a:p>
          <a:p>
            <a:r>
              <a:rPr lang="en-US" b="1" dirty="0"/>
              <a:t>Face is pale and clammy</a:t>
            </a:r>
          </a:p>
          <a:p>
            <a:r>
              <a:rPr lang="en-US" b="1" dirty="0"/>
              <a:t>Choking or loud snoring noises </a:t>
            </a:r>
          </a:p>
          <a:p>
            <a:r>
              <a:rPr lang="en-US" b="1" u="sng" dirty="0">
                <a:solidFill>
                  <a:srgbClr val="FFC000"/>
                </a:solidFill>
              </a:rPr>
              <a:t>Unconscious/ unresponsive and will not respond to shaking or </a:t>
            </a:r>
            <a:r>
              <a:rPr lang="en-US" b="1" u="sng" dirty="0" err="1">
                <a:solidFill>
                  <a:srgbClr val="FFC000"/>
                </a:solidFill>
              </a:rPr>
              <a:t>sternal</a:t>
            </a:r>
            <a:r>
              <a:rPr lang="en-US" b="1" u="sng" dirty="0">
                <a:solidFill>
                  <a:srgbClr val="FFC000"/>
                </a:solidFill>
              </a:rPr>
              <a:t> rub </a:t>
            </a:r>
          </a:p>
          <a:p>
            <a:r>
              <a:rPr lang="en-US" b="1" dirty="0"/>
              <a:t>Cardiac Arrest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Signs of Opioid Overdose</a:t>
            </a:r>
          </a:p>
        </p:txBody>
      </p:sp>
      <p:sp>
        <p:nvSpPr>
          <p:cNvPr id="3" name="Content Placeholder 2"/>
          <p:cNvSpPr>
            <a:spLocks noGrp="1"/>
          </p:cNvSpPr>
          <p:nvPr>
            <p:ph idx="1"/>
          </p:nvPr>
        </p:nvSpPr>
        <p:spPr/>
        <p:txBody>
          <a:bodyPr/>
          <a:lstStyle/>
          <a:p>
            <a:r>
              <a:rPr lang="en-US" b="1" u="sng" dirty="0">
                <a:solidFill>
                  <a:schemeClr val="accent2">
                    <a:lumMod val="60000"/>
                    <a:lumOff val="40000"/>
                  </a:schemeClr>
                </a:solidFill>
              </a:rPr>
              <a:t>By themselves</a:t>
            </a:r>
            <a:r>
              <a:rPr lang="en-US" b="1" dirty="0">
                <a:solidFill>
                  <a:schemeClr val="accent2">
                    <a:lumMod val="60000"/>
                    <a:lumOff val="40000"/>
                  </a:schemeClr>
                </a:solidFill>
              </a:rPr>
              <a:t>, most previously listed signs are not reason enough to administer Narcan</a:t>
            </a:r>
          </a:p>
          <a:p>
            <a:r>
              <a:rPr lang="en-US" b="1" dirty="0"/>
              <a:t>Must be a reason to suspect opioid overdose in conjunction with the signs listed</a:t>
            </a:r>
          </a:p>
          <a:p>
            <a:r>
              <a:rPr lang="en-US" sz="2800" b="1" dirty="0" err="1">
                <a:solidFill>
                  <a:srgbClr val="FF0000"/>
                </a:solidFill>
              </a:rPr>
              <a:t>Narcan</a:t>
            </a:r>
            <a:r>
              <a:rPr lang="en-US" sz="2800" b="1" dirty="0">
                <a:solidFill>
                  <a:srgbClr val="FF0000"/>
                </a:solidFill>
              </a:rPr>
              <a:t> indicated only when opioid OD suspected, AND the victim is unconscious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00"/>
                </a:solidFill>
              </a:rPr>
              <a:t>Reasons to suspect opiod overdose</a:t>
            </a:r>
          </a:p>
        </p:txBody>
      </p:sp>
      <p:sp>
        <p:nvSpPr>
          <p:cNvPr id="3" name="Content Placeholder 2"/>
          <p:cNvSpPr>
            <a:spLocks noGrp="1"/>
          </p:cNvSpPr>
          <p:nvPr>
            <p:ph idx="1"/>
          </p:nvPr>
        </p:nvSpPr>
        <p:spPr/>
        <p:txBody>
          <a:bodyPr>
            <a:normAutofit fontScale="92500" lnSpcReduction="10000"/>
          </a:bodyPr>
          <a:lstStyle/>
          <a:p>
            <a:r>
              <a:rPr lang="en-US" b="1" dirty="0"/>
              <a:t>When informed by the dispatcher that a given person appears to be suffering an opioid overdose</a:t>
            </a:r>
          </a:p>
          <a:p>
            <a:r>
              <a:rPr lang="en-US" b="1" dirty="0"/>
              <a:t>Opioid drugs found on scene</a:t>
            </a:r>
          </a:p>
          <a:p>
            <a:r>
              <a:rPr lang="en-US" b="1" dirty="0"/>
              <a:t>Opioid drug paraphernalia found on scene (</a:t>
            </a:r>
            <a:r>
              <a:rPr lang="en-US" b="1" dirty="0">
                <a:solidFill>
                  <a:srgbClr val="FF0000"/>
                </a:solidFill>
              </a:rPr>
              <a:t>needles</a:t>
            </a:r>
            <a:r>
              <a:rPr lang="en-US" b="1" dirty="0"/>
              <a:t>,</a:t>
            </a:r>
            <a:r>
              <a:rPr lang="en-US" b="1" dirty="0">
                <a:solidFill>
                  <a:srgbClr val="00B0F0"/>
                </a:solidFill>
              </a:rPr>
              <a:t> syringes</a:t>
            </a:r>
            <a:r>
              <a:rPr lang="en-US" b="1" dirty="0"/>
              <a:t>, </a:t>
            </a:r>
            <a:r>
              <a:rPr lang="en-US" b="1" dirty="0">
                <a:solidFill>
                  <a:srgbClr val="FFC000"/>
                </a:solidFill>
              </a:rPr>
              <a:t>chore boy</a:t>
            </a:r>
            <a:r>
              <a:rPr lang="en-US" b="1" dirty="0"/>
              <a:t>, </a:t>
            </a:r>
            <a:r>
              <a:rPr lang="en-US" b="1" dirty="0">
                <a:solidFill>
                  <a:schemeClr val="accent6">
                    <a:lumMod val="60000"/>
                    <a:lumOff val="40000"/>
                  </a:schemeClr>
                </a:solidFill>
              </a:rPr>
              <a:t>a</a:t>
            </a:r>
            <a:r>
              <a:rPr lang="en-US" b="1" dirty="0"/>
              <a:t> </a:t>
            </a:r>
            <a:r>
              <a:rPr lang="en-US" b="1" dirty="0">
                <a:solidFill>
                  <a:schemeClr val="accent6">
                    <a:lumMod val="60000"/>
                    <a:lumOff val="40000"/>
                  </a:schemeClr>
                </a:solidFill>
              </a:rPr>
              <a:t>burnt or charred spoon</a:t>
            </a:r>
            <a:r>
              <a:rPr lang="en-US" b="1" dirty="0"/>
              <a:t>)</a:t>
            </a:r>
          </a:p>
          <a:p>
            <a:r>
              <a:rPr lang="en-US" b="1" dirty="0"/>
              <a:t>Witnesses state victim was taking some sort of opioid prior to OD</a:t>
            </a:r>
          </a:p>
          <a:p>
            <a:r>
              <a:rPr lang="en-US" b="1" dirty="0">
                <a:solidFill>
                  <a:srgbClr val="FFFF00"/>
                </a:solidFill>
              </a:rPr>
              <a:t>Known heroin user location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Paraphernalia commonly found on scene of overdose</a:t>
            </a:r>
          </a:p>
        </p:txBody>
      </p:sp>
      <p:pic>
        <p:nvPicPr>
          <p:cNvPr id="4" name="irc_mi" descr="http://www.stopheroin.net/photos/Pictures%20Of%20Drugs%20and%20Their%20Effects/heroin_red_carpet.jpg"/>
          <p:cNvPicPr>
            <a:picLocks noGrp="1"/>
          </p:cNvPicPr>
          <p:nvPr>
            <p:ph idx="1"/>
          </p:nvPr>
        </p:nvPicPr>
        <p:blipFill>
          <a:blip r:embed="rId3" cstate="print"/>
          <a:srcRect/>
          <a:stretch>
            <a:fillRect/>
          </a:stretch>
        </p:blipFill>
        <p:spPr bwMode="auto">
          <a:xfrm>
            <a:off x="1173691" y="1600200"/>
            <a:ext cx="6034617" cy="45259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Considerations responding to Overdose</a:t>
            </a:r>
            <a:endParaRPr lang="en-US" b="1" dirty="0"/>
          </a:p>
        </p:txBody>
      </p:sp>
      <p:sp>
        <p:nvSpPr>
          <p:cNvPr id="3" name="Content Placeholder 2"/>
          <p:cNvSpPr>
            <a:spLocks noGrp="1"/>
          </p:cNvSpPr>
          <p:nvPr>
            <p:ph idx="1"/>
          </p:nvPr>
        </p:nvSpPr>
        <p:spPr/>
        <p:txBody>
          <a:bodyPr>
            <a:normAutofit fontScale="77500" lnSpcReduction="20000"/>
          </a:bodyPr>
          <a:lstStyle/>
          <a:p>
            <a:r>
              <a:rPr lang="en-US" sz="2800" b="1" dirty="0">
                <a:solidFill>
                  <a:srgbClr val="92D050"/>
                </a:solidFill>
              </a:rPr>
              <a:t>Scene safety is your #1 priority</a:t>
            </a:r>
          </a:p>
          <a:p>
            <a:pPr lvl="1"/>
            <a:r>
              <a:rPr lang="en-US" sz="2400" b="1" i="1" dirty="0">
                <a:solidFill>
                  <a:srgbClr val="FFFF00"/>
                </a:solidFill>
              </a:rPr>
              <a:t>Stay aware of surroundings </a:t>
            </a:r>
            <a:r>
              <a:rPr lang="en-US" sz="2400" b="1" dirty="0"/>
              <a:t>during victim evaluation, setup, and administration of Narcan especially if by yourself</a:t>
            </a:r>
          </a:p>
          <a:p>
            <a:pPr lvl="1"/>
            <a:r>
              <a:rPr lang="en-US" sz="2400" b="1" dirty="0">
                <a:solidFill>
                  <a:srgbClr val="FF0000"/>
                </a:solidFill>
              </a:rPr>
              <a:t>You may lose tactical advantage quickly </a:t>
            </a:r>
            <a:r>
              <a:rPr lang="en-US" sz="2400" b="1" dirty="0"/>
              <a:t>due to most victims being on the ground and in close quarters with </a:t>
            </a:r>
            <a:r>
              <a:rPr lang="en-US" sz="2400" b="1" dirty="0">
                <a:solidFill>
                  <a:srgbClr val="FFFF00"/>
                </a:solidFill>
              </a:rPr>
              <a:t>awkward access</a:t>
            </a:r>
            <a:r>
              <a:rPr lang="en-US" sz="2400" b="1" dirty="0"/>
              <a:t> to the victim and </a:t>
            </a:r>
            <a:r>
              <a:rPr lang="en-US" sz="2400" b="1" dirty="0">
                <a:solidFill>
                  <a:srgbClr val="FFFF00"/>
                </a:solidFill>
              </a:rPr>
              <a:t>difficult egress </a:t>
            </a:r>
            <a:r>
              <a:rPr lang="en-US" sz="2400" b="1" dirty="0"/>
              <a:t>from the victim etc.</a:t>
            </a:r>
          </a:p>
          <a:p>
            <a:pPr lvl="1"/>
            <a:r>
              <a:rPr lang="en-US" sz="2400" b="1" dirty="0">
                <a:solidFill>
                  <a:srgbClr val="00B0F0"/>
                </a:solidFill>
              </a:rPr>
              <a:t>You will generally be in a crouched or kneeling position with your hands full</a:t>
            </a:r>
            <a:r>
              <a:rPr lang="en-US" sz="2400" b="1" dirty="0"/>
              <a:t> if an outside influence engages you, or your victim turns violent during the treatment</a:t>
            </a:r>
          </a:p>
          <a:p>
            <a:pPr lvl="1"/>
            <a:r>
              <a:rPr lang="en-US" sz="2400" b="1" dirty="0"/>
              <a:t>If alone, request backup prior to administration of Narcan due to potential for violence from victim. </a:t>
            </a:r>
            <a:r>
              <a:rPr lang="en-US" sz="2400" b="1" dirty="0">
                <a:solidFill>
                  <a:srgbClr val="FF0000"/>
                </a:solidFill>
              </a:rPr>
              <a:t>OD victims </a:t>
            </a:r>
            <a:r>
              <a:rPr lang="en-US" sz="2400" b="1" i="1" dirty="0">
                <a:solidFill>
                  <a:srgbClr val="FF0000"/>
                </a:solidFill>
              </a:rPr>
              <a:t>do not react the same</a:t>
            </a:r>
            <a:r>
              <a:rPr lang="en-US" sz="2400" b="1" dirty="0"/>
              <a:t>, the unpredictable nature of the victims </a:t>
            </a:r>
            <a:r>
              <a:rPr lang="en-US" sz="2400" b="1" dirty="0">
                <a:solidFill>
                  <a:srgbClr val="00B0F0"/>
                </a:solidFill>
              </a:rPr>
              <a:t>requires intense situational awareness at all times</a:t>
            </a:r>
          </a:p>
          <a:p>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B0F0"/>
                </a:solidFill>
              </a:rPr>
              <a:t>Body Substance Isolation</a:t>
            </a:r>
          </a:p>
        </p:txBody>
      </p:sp>
      <p:sp>
        <p:nvSpPr>
          <p:cNvPr id="3" name="Content Placeholder 2"/>
          <p:cNvSpPr>
            <a:spLocks noGrp="1"/>
          </p:cNvSpPr>
          <p:nvPr>
            <p:ph idx="1"/>
          </p:nvPr>
        </p:nvSpPr>
        <p:spPr>
          <a:xfrm>
            <a:off x="381000" y="1447800"/>
            <a:ext cx="7467600" cy="4525963"/>
          </a:xfrm>
        </p:spPr>
        <p:txBody>
          <a:bodyPr>
            <a:normAutofit/>
          </a:bodyPr>
          <a:lstStyle/>
          <a:p>
            <a:pPr lvl="1"/>
            <a:r>
              <a:rPr lang="en-US" b="1" dirty="0"/>
              <a:t>Use </a:t>
            </a:r>
            <a:r>
              <a:rPr lang="en-US" b="1" dirty="0">
                <a:solidFill>
                  <a:srgbClr val="00B0F0"/>
                </a:solidFill>
              </a:rPr>
              <a:t>body substance isolation (BSI) </a:t>
            </a:r>
            <a:r>
              <a:rPr lang="en-US" b="1" dirty="0"/>
              <a:t>prior to any direct victim treatment.</a:t>
            </a:r>
          </a:p>
          <a:p>
            <a:pPr lvl="2"/>
            <a:r>
              <a:rPr lang="en-US" b="1" dirty="0"/>
              <a:t>Drug addicts, especially intravenous users, are at high risk for communicable diseases such </a:t>
            </a:r>
            <a:r>
              <a:rPr lang="en-US" b="1" dirty="0">
                <a:solidFill>
                  <a:srgbClr val="FF0000"/>
                </a:solidFill>
              </a:rPr>
              <a:t>as Hepatitis B, C, or HIV</a:t>
            </a:r>
          </a:p>
          <a:p>
            <a:pPr lvl="2"/>
            <a:r>
              <a:rPr lang="en-US" b="1" dirty="0"/>
              <a:t>Bodily fluids will commonly be present, and the risk of you coming in contact with them will be extremely high </a:t>
            </a:r>
          </a:p>
          <a:p>
            <a:pPr lvl="2"/>
            <a:r>
              <a:rPr lang="en-US" b="1" dirty="0">
                <a:solidFill>
                  <a:srgbClr val="FF0000"/>
                </a:solidFill>
              </a:rPr>
              <a:t>Blood</a:t>
            </a:r>
            <a:r>
              <a:rPr lang="en-US" b="1" dirty="0"/>
              <a:t>, </a:t>
            </a:r>
            <a:r>
              <a:rPr lang="en-US" b="1" dirty="0">
                <a:solidFill>
                  <a:srgbClr val="92D050"/>
                </a:solidFill>
              </a:rPr>
              <a:t>vomit</a:t>
            </a:r>
            <a:r>
              <a:rPr lang="en-US" b="1" dirty="0"/>
              <a:t>, saliva, </a:t>
            </a:r>
            <a:r>
              <a:rPr lang="en-US" b="1" dirty="0">
                <a:solidFill>
                  <a:srgbClr val="FFFF00"/>
                </a:solidFill>
              </a:rPr>
              <a:t>urine</a:t>
            </a:r>
            <a:r>
              <a:rPr lang="en-US" b="1" dirty="0"/>
              <a:t>, and </a:t>
            </a:r>
            <a:r>
              <a:rPr lang="en-US" b="1" dirty="0">
                <a:solidFill>
                  <a:srgbClr val="996633"/>
                </a:solidFill>
              </a:rPr>
              <a:t>feces</a:t>
            </a:r>
            <a:r>
              <a:rPr lang="en-US" b="1" dirty="0"/>
              <a:t> are all capable of transmitting different diseases. </a:t>
            </a:r>
            <a:r>
              <a:rPr lang="en-US" b="1" dirty="0">
                <a:solidFill>
                  <a:srgbClr val="FFFF00"/>
                </a:solidFill>
              </a:rPr>
              <a:t>Protect yourself!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Needles</a:t>
            </a:r>
          </a:p>
        </p:txBody>
      </p:sp>
      <p:sp>
        <p:nvSpPr>
          <p:cNvPr id="3" name="Content Placeholder 2"/>
          <p:cNvSpPr>
            <a:spLocks noGrp="1"/>
          </p:cNvSpPr>
          <p:nvPr>
            <p:ph idx="1"/>
          </p:nvPr>
        </p:nvSpPr>
        <p:spPr/>
        <p:txBody>
          <a:bodyPr>
            <a:normAutofit fontScale="92500"/>
          </a:bodyPr>
          <a:lstStyle/>
          <a:p>
            <a:r>
              <a:rPr lang="en-US" b="1" dirty="0"/>
              <a:t>Be aware of any exposed needles or other paraphernalia  that you may potentially come in contact with</a:t>
            </a:r>
          </a:p>
          <a:p>
            <a:pPr lvl="1"/>
            <a:r>
              <a:rPr lang="en-US" b="1" dirty="0">
                <a:solidFill>
                  <a:srgbClr val="FF0000"/>
                </a:solidFill>
              </a:rPr>
              <a:t>Under no circumstance should you try and recap a needle.</a:t>
            </a:r>
          </a:p>
          <a:p>
            <a:r>
              <a:rPr lang="en-US" b="1" dirty="0"/>
              <a:t>EMS can safely dispose of needles for you</a:t>
            </a:r>
          </a:p>
          <a:p>
            <a:r>
              <a:rPr lang="en-US" b="1" dirty="0">
                <a:solidFill>
                  <a:srgbClr val="FF0000"/>
                </a:solidFill>
              </a:rPr>
              <a:t>If drug paraphernalia is kept as evidence, consider placing in puncture-resistant containers, e.g., paint cans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Responding to a Suspected OD</a:t>
            </a:r>
          </a:p>
        </p:txBody>
      </p:sp>
      <p:sp>
        <p:nvSpPr>
          <p:cNvPr id="3" name="Content Placeholder 2"/>
          <p:cNvSpPr>
            <a:spLocks noGrp="1"/>
          </p:cNvSpPr>
          <p:nvPr>
            <p:ph idx="1"/>
          </p:nvPr>
        </p:nvSpPr>
        <p:spPr/>
        <p:txBody>
          <a:bodyPr>
            <a:normAutofit lnSpcReduction="10000"/>
          </a:bodyPr>
          <a:lstStyle/>
          <a:p>
            <a:pPr>
              <a:buNone/>
            </a:pPr>
            <a:r>
              <a:rPr lang="en-US" b="1" dirty="0"/>
              <a:t>Is victim responding to you?</a:t>
            </a:r>
          </a:p>
          <a:p>
            <a:pPr lvl="1"/>
            <a:r>
              <a:rPr lang="en-US" b="1" dirty="0"/>
              <a:t>Give them a shake, yell their name</a:t>
            </a:r>
          </a:p>
          <a:p>
            <a:pPr lvl="2"/>
            <a:r>
              <a:rPr lang="en-US" b="1" dirty="0"/>
              <a:t>Any response?</a:t>
            </a:r>
          </a:p>
          <a:p>
            <a:pPr>
              <a:buNone/>
            </a:pPr>
            <a:r>
              <a:rPr lang="en-US" b="1" dirty="0"/>
              <a:t>If no response, try a </a:t>
            </a:r>
            <a:r>
              <a:rPr lang="en-US" b="1" dirty="0">
                <a:solidFill>
                  <a:schemeClr val="accent2">
                    <a:lumMod val="60000"/>
                    <a:lumOff val="40000"/>
                  </a:schemeClr>
                </a:solidFill>
              </a:rPr>
              <a:t>STERNAL RUB </a:t>
            </a:r>
            <a:r>
              <a:rPr lang="en-US" b="1" dirty="0"/>
              <a:t>(rub your knuckles across their sternum for a few seconds)</a:t>
            </a:r>
            <a:r>
              <a:rPr lang="en-US" sz="2800" b="1" dirty="0"/>
              <a:t> </a:t>
            </a:r>
          </a:p>
          <a:p>
            <a:pPr>
              <a:buNone/>
            </a:pPr>
            <a:r>
              <a:rPr lang="en-US" sz="2800" b="1" dirty="0"/>
              <a:t>Still no response?</a:t>
            </a:r>
          </a:p>
          <a:p>
            <a:pPr lvl="1"/>
            <a:r>
              <a:rPr lang="en-US" sz="2400" b="1" dirty="0"/>
              <a:t>  Pupils and heart rate</a:t>
            </a:r>
          </a:p>
          <a:p>
            <a:pPr lvl="2"/>
            <a:r>
              <a:rPr lang="en-US" sz="2200" b="1" dirty="0"/>
              <a:t>Check for constricted  pupils</a:t>
            </a:r>
          </a:p>
          <a:p>
            <a:pPr lvl="2"/>
            <a:r>
              <a:rPr lang="en-US" sz="2200" b="1" dirty="0"/>
              <a:t>Check for slow, erratic,  or no pulse </a:t>
            </a:r>
          </a:p>
          <a:p>
            <a:pPr lvl="1"/>
            <a:endParaRPr lang="en-US" dirty="0"/>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Sternum Rub </a:t>
            </a:r>
          </a:p>
        </p:txBody>
      </p:sp>
      <p:sp>
        <p:nvSpPr>
          <p:cNvPr id="5" name="Text Placeholder 4"/>
          <p:cNvSpPr>
            <a:spLocks noGrp="1"/>
          </p:cNvSpPr>
          <p:nvPr>
            <p:ph type="body" idx="1"/>
          </p:nvPr>
        </p:nvSpPr>
        <p:spPr>
          <a:xfrm>
            <a:off x="457200" y="1371600"/>
            <a:ext cx="4040188" cy="1066800"/>
          </a:xfrm>
        </p:spPr>
        <p:txBody>
          <a:bodyPr>
            <a:normAutofit fontScale="92500" lnSpcReduction="10000"/>
          </a:bodyPr>
          <a:lstStyle/>
          <a:p>
            <a:r>
              <a:rPr lang="en-US" dirty="0"/>
              <a:t>Sternum - bone in center of chest that joins ribs on either side</a:t>
            </a:r>
          </a:p>
        </p:txBody>
      </p:sp>
      <p:sp>
        <p:nvSpPr>
          <p:cNvPr id="6" name="Content Placeholder 5"/>
          <p:cNvSpPr>
            <a:spLocks noGrp="1"/>
          </p:cNvSpPr>
          <p:nvPr>
            <p:ph sz="quarter" idx="2"/>
          </p:nvPr>
        </p:nvSpPr>
        <p:spPr>
          <a:xfrm>
            <a:off x="457200" y="2514599"/>
            <a:ext cx="4040188" cy="3611563"/>
          </a:xfrm>
        </p:spPr>
        <p:txBody>
          <a:bodyPr/>
          <a:lstStyle/>
          <a:p>
            <a:endParaRPr lang="en-US" dirty="0"/>
          </a:p>
        </p:txBody>
      </p:sp>
      <p:sp>
        <p:nvSpPr>
          <p:cNvPr id="8" name="Content Placeholder 7"/>
          <p:cNvSpPr>
            <a:spLocks noGrp="1"/>
          </p:cNvSpPr>
          <p:nvPr>
            <p:ph sz="quarter" idx="4"/>
          </p:nvPr>
        </p:nvSpPr>
        <p:spPr/>
        <p:txBody>
          <a:bodyPr/>
          <a:lstStyle/>
          <a:p>
            <a:endParaRPr lang="en-US" dirty="0"/>
          </a:p>
        </p:txBody>
      </p:sp>
      <p:pic>
        <p:nvPicPr>
          <p:cNvPr id="1026" name="Picture 2" descr="sternum injury attorney"/>
          <p:cNvPicPr>
            <a:picLocks noChangeAspect="1" noChangeArrowheads="1"/>
          </p:cNvPicPr>
          <p:nvPr/>
        </p:nvPicPr>
        <p:blipFill>
          <a:blip r:embed="rId3" cstate="print"/>
          <a:srcRect/>
          <a:stretch>
            <a:fillRect/>
          </a:stretch>
        </p:blipFill>
        <p:spPr bwMode="auto">
          <a:xfrm>
            <a:off x="609600" y="2590800"/>
            <a:ext cx="3829713" cy="3742664"/>
          </a:xfrm>
          <a:prstGeom prst="rect">
            <a:avLst/>
          </a:prstGeom>
          <a:noFill/>
        </p:spPr>
      </p:pic>
      <p:pic>
        <p:nvPicPr>
          <p:cNvPr id="1028" name="Picture 4" descr="http://what-when-how.com/wp-content/uploads/2012/04/tmp2627_thumb_thumb.jpg"/>
          <p:cNvPicPr>
            <a:picLocks noChangeAspect="1" noChangeArrowheads="1"/>
          </p:cNvPicPr>
          <p:nvPr/>
        </p:nvPicPr>
        <p:blipFill>
          <a:blip r:embed="rId4" cstate="print"/>
          <a:srcRect b="53333"/>
          <a:stretch>
            <a:fillRect/>
          </a:stretch>
        </p:blipFill>
        <p:spPr bwMode="auto">
          <a:xfrm>
            <a:off x="4724400" y="2743200"/>
            <a:ext cx="3929063" cy="2667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7467600" cy="990600"/>
          </a:xfrm>
        </p:spPr>
        <p:txBody>
          <a:bodyPr/>
          <a:lstStyle/>
          <a:p>
            <a:r>
              <a:rPr lang="en-US" b="1" dirty="0"/>
              <a:t>Before Narcan</a:t>
            </a:r>
          </a:p>
        </p:txBody>
      </p:sp>
      <p:pic>
        <p:nvPicPr>
          <p:cNvPr id="9" name="Content Placeholder 8" descr="http://harmreduction.org/wp-content/uploads/2012/02/Image-recovery-position-e1329324341974.jpeg"/>
          <p:cNvPicPr>
            <a:picLocks noGrp="1"/>
          </p:cNvPicPr>
          <p:nvPr>
            <p:ph sz="half" idx="1"/>
          </p:nvPr>
        </p:nvPicPr>
        <p:blipFill>
          <a:blip r:embed="rId3" cstate="print"/>
          <a:stretch>
            <a:fillRect/>
          </a:stretch>
        </p:blipFill>
        <p:spPr bwMode="auto">
          <a:xfrm>
            <a:off x="228600" y="2392362"/>
            <a:ext cx="4114800" cy="2941638"/>
          </a:xfrm>
          <a:prstGeom prst="rect">
            <a:avLst/>
          </a:prstGeom>
          <a:noFill/>
          <a:ln w="9525">
            <a:noFill/>
            <a:miter lim="800000"/>
            <a:headEnd/>
            <a:tailEnd/>
          </a:ln>
        </p:spPr>
      </p:pic>
      <p:sp>
        <p:nvSpPr>
          <p:cNvPr id="6" name="Content Placeholder 5"/>
          <p:cNvSpPr>
            <a:spLocks noGrp="1"/>
          </p:cNvSpPr>
          <p:nvPr>
            <p:ph sz="half" idx="2"/>
          </p:nvPr>
        </p:nvSpPr>
        <p:spPr>
          <a:xfrm>
            <a:off x="4267200" y="685800"/>
            <a:ext cx="4800600" cy="5867400"/>
          </a:xfrm>
        </p:spPr>
        <p:txBody>
          <a:bodyPr>
            <a:normAutofit lnSpcReduction="10000"/>
          </a:bodyPr>
          <a:lstStyle/>
          <a:p>
            <a:r>
              <a:rPr lang="en-US" b="1" dirty="0">
                <a:solidFill>
                  <a:srgbClr val="00B0F0"/>
                </a:solidFill>
              </a:rPr>
              <a:t>Place victim in </a:t>
            </a:r>
            <a:r>
              <a:rPr lang="en-US" b="1" u="sng" dirty="0">
                <a:solidFill>
                  <a:srgbClr val="00B0F0"/>
                </a:solidFill>
              </a:rPr>
              <a:t>recovery position</a:t>
            </a:r>
            <a:r>
              <a:rPr lang="en-US" b="1" dirty="0">
                <a:solidFill>
                  <a:srgbClr val="00B0F0"/>
                </a:solidFill>
              </a:rPr>
              <a:t> before giving </a:t>
            </a:r>
            <a:r>
              <a:rPr lang="en-US" b="1" dirty="0" err="1">
                <a:solidFill>
                  <a:srgbClr val="00B0F0"/>
                </a:solidFill>
              </a:rPr>
              <a:t>Narcan</a:t>
            </a:r>
            <a:endParaRPr lang="en-US" b="1" dirty="0">
              <a:solidFill>
                <a:srgbClr val="00B0F0"/>
              </a:solidFill>
            </a:endParaRPr>
          </a:p>
          <a:p>
            <a:pPr lvl="1"/>
            <a:r>
              <a:rPr lang="en-US" b="1" dirty="0"/>
              <a:t>Lying on side, mouth downward so fluid can drain from airway; chin tilted back; arms and legs locked to stabilize position</a:t>
            </a:r>
            <a:endParaRPr lang="en-US" b="1" dirty="0">
              <a:solidFill>
                <a:srgbClr val="00B0F0"/>
              </a:solidFill>
            </a:endParaRPr>
          </a:p>
          <a:p>
            <a:r>
              <a:rPr lang="en-US" b="1" dirty="0"/>
              <a:t>Victims who receive </a:t>
            </a:r>
            <a:r>
              <a:rPr lang="en-US" b="1" dirty="0" err="1"/>
              <a:t>Narcan</a:t>
            </a:r>
            <a:r>
              <a:rPr lang="en-US" b="1" dirty="0"/>
              <a:t> </a:t>
            </a:r>
            <a:r>
              <a:rPr lang="en-US" b="1" dirty="0">
                <a:solidFill>
                  <a:srgbClr val="92D050"/>
                </a:solidFill>
              </a:rPr>
              <a:t>may vomit </a:t>
            </a:r>
            <a:r>
              <a:rPr lang="en-US" b="1" dirty="0"/>
              <a:t>(although not every time)</a:t>
            </a:r>
          </a:p>
          <a:p>
            <a:r>
              <a:rPr lang="en-US" b="1" dirty="0">
                <a:solidFill>
                  <a:srgbClr val="FFC000"/>
                </a:solidFill>
              </a:rPr>
              <a:t>Recovery position will help keep the airway clear, preventing choking on vomit or other secretions</a:t>
            </a:r>
          </a:p>
          <a:p>
            <a:endParaRPr lang="en-US" dirty="0"/>
          </a:p>
        </p:txBody>
      </p:sp>
      <p:sp>
        <p:nvSpPr>
          <p:cNvPr id="5" name="Content Placeholder 2"/>
          <p:cNvSpPr txBox="1">
            <a:spLocks/>
          </p:cNvSpPr>
          <p:nvPr/>
        </p:nvSpPr>
        <p:spPr>
          <a:xfrm>
            <a:off x="533400" y="1295400"/>
            <a:ext cx="3505200" cy="990600"/>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600" b="1" i="0" u="none" strike="noStrike" kern="1200" cap="none" spc="0" normalizeH="0" baseline="0" noProof="0" dirty="0">
                <a:ln>
                  <a:noFill/>
                </a:ln>
                <a:solidFill>
                  <a:srgbClr val="FF0000"/>
                </a:solidFill>
                <a:effectLst/>
                <a:uLnTx/>
                <a:uFillTx/>
                <a:latin typeface="+mn-lt"/>
                <a:ea typeface="+mn-ea"/>
                <a:cs typeface="+mn-cs"/>
              </a:rPr>
              <a:t>Request EMS response!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ORC 2925.61</a:t>
            </a:r>
          </a:p>
        </p:txBody>
      </p:sp>
      <p:sp>
        <p:nvSpPr>
          <p:cNvPr id="8" name="Content Placeholder 7"/>
          <p:cNvSpPr>
            <a:spLocks noGrp="1"/>
          </p:cNvSpPr>
          <p:nvPr>
            <p:ph idx="1"/>
          </p:nvPr>
        </p:nvSpPr>
        <p:spPr>
          <a:xfrm>
            <a:off x="457200" y="1524000"/>
            <a:ext cx="7467600" cy="4525963"/>
          </a:xfrm>
        </p:spPr>
        <p:txBody>
          <a:bodyPr>
            <a:normAutofit/>
          </a:bodyPr>
          <a:lstStyle/>
          <a:p>
            <a:pPr>
              <a:buNone/>
            </a:pPr>
            <a:r>
              <a:rPr lang="en-US" dirty="0"/>
              <a:t>	</a:t>
            </a:r>
            <a:r>
              <a:rPr lang="en-US" b="1" dirty="0"/>
              <a:t>Under the authority of Ohio Revised Code section 2925.61, “peace officers that have been approved by their department to carry and administer Narcan™ (also known as </a:t>
            </a:r>
            <a:r>
              <a:rPr lang="en-US" b="1" dirty="0" err="1"/>
              <a:t>naloxone</a:t>
            </a:r>
            <a:r>
              <a:rPr lang="en-US" b="1" dirty="0"/>
              <a:t>)”, will carry the Narcan kits in the passenger compartment of their patrol car. They will administer Narcan according to this policy.</a:t>
            </a:r>
            <a:endParaRPr lang="en-US" b="1" u="sng" dirty="0"/>
          </a:p>
          <a:p>
            <a:pPr>
              <a:buNone/>
            </a:pPr>
            <a:endParaRPr lang="en-US" b="1" u="sng" dirty="0"/>
          </a:p>
          <a:p>
            <a:pPr>
              <a:buNone/>
            </a:pPr>
            <a:endParaRPr lang="en-US" b="1" u="sng" dirty="0"/>
          </a:p>
          <a:p>
            <a:pPr>
              <a:buNone/>
            </a:pPr>
            <a:endParaRPr lang="en-US" u="sng" dirty="0"/>
          </a:p>
          <a:p>
            <a:pPr>
              <a:buNone/>
            </a:pPr>
            <a:endParaRPr lang="en-US" dirty="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rPr>
              <a:t>Administering Narcan </a:t>
            </a:r>
          </a:p>
        </p:txBody>
      </p:sp>
      <p:sp>
        <p:nvSpPr>
          <p:cNvPr id="3" name="Content Placeholder 2"/>
          <p:cNvSpPr>
            <a:spLocks noGrp="1"/>
          </p:cNvSpPr>
          <p:nvPr>
            <p:ph idx="1"/>
          </p:nvPr>
        </p:nvSpPr>
        <p:spPr/>
        <p:txBody>
          <a:bodyPr>
            <a:normAutofit/>
          </a:bodyPr>
          <a:lstStyle/>
          <a:p>
            <a:r>
              <a:rPr lang="en-US" sz="2800" b="1" dirty="0"/>
              <a:t>Assemble nasal spray Narcan (see diagram on next page)</a:t>
            </a:r>
          </a:p>
          <a:p>
            <a:r>
              <a:rPr lang="en-US" sz="2800" b="1" dirty="0"/>
              <a:t>Spray half (1 ml) up one nostril, half up the other</a:t>
            </a:r>
          </a:p>
          <a:p>
            <a:r>
              <a:rPr lang="en-US" sz="2800" b="1" dirty="0"/>
              <a:t>Give a second dose of Narcan if no response in 2-5 minutes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asal Spray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66800"/>
            <a:ext cx="8388950" cy="359137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52800"/>
            <a:ext cx="8229600" cy="2133600"/>
          </a:xfrm>
        </p:spPr>
        <p:txBody>
          <a:bodyPr/>
          <a:lstStyle/>
          <a:p>
            <a:pPr algn="l"/>
            <a:r>
              <a:rPr lang="en-US" b="1" dirty="0"/>
              <a:t>Step 1: Pull or Pry Yellow Caps</a:t>
            </a:r>
            <a:br>
              <a:rPr lang="en-US" b="1" dirty="0"/>
            </a:br>
            <a:r>
              <a:rPr lang="en-US" b="1" dirty="0"/>
              <a:t>Step 2: Pry off Red Cap </a:t>
            </a:r>
          </a:p>
        </p:txBody>
      </p:sp>
      <p:pic>
        <p:nvPicPr>
          <p:cNvPr id="4" name="Picture 3" descr="Nasal Spray 2 Steps 1&am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10" y="1105162"/>
            <a:ext cx="8076190" cy="209523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0"/>
            <a:ext cx="8229600" cy="2133600"/>
          </a:xfrm>
        </p:spPr>
        <p:txBody>
          <a:bodyPr>
            <a:noAutofit/>
          </a:bodyPr>
          <a:lstStyle/>
          <a:p>
            <a:pPr algn="l"/>
            <a:r>
              <a:rPr lang="en-US" sz="3600" b="1" dirty="0"/>
              <a:t>Step 3: Grip clear plastic wings of MAD 	and twist syringe onto it</a:t>
            </a:r>
            <a:br>
              <a:rPr lang="en-US" sz="3600" b="1" dirty="0"/>
            </a:br>
            <a:r>
              <a:rPr lang="en-US" sz="3600" b="1" dirty="0"/>
              <a:t>Step 4: Gently screw capsule of Narcan 	into barrel of syringe </a:t>
            </a:r>
          </a:p>
        </p:txBody>
      </p:sp>
      <p:pic>
        <p:nvPicPr>
          <p:cNvPr id="4" name="Picture 3" descr="Nasal Spray Steps 3&amp;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14400"/>
            <a:ext cx="7860317" cy="243809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48200" y="609600"/>
            <a:ext cx="4495800" cy="5516563"/>
          </a:xfrm>
        </p:spPr>
        <p:txBody>
          <a:bodyPr/>
          <a:lstStyle/>
          <a:p>
            <a:pPr>
              <a:buNone/>
            </a:pPr>
            <a:r>
              <a:rPr lang="en-US" b="1" dirty="0"/>
              <a:t>Step 5: Insert white cone into nostril</a:t>
            </a:r>
          </a:p>
          <a:p>
            <a:pPr lvl="1"/>
            <a:r>
              <a:rPr lang="en-US" b="1" dirty="0"/>
              <a:t>Give a short vigorous push on end of capsule to spray Narcan into nose</a:t>
            </a:r>
          </a:p>
          <a:p>
            <a:pPr lvl="1"/>
            <a:r>
              <a:rPr lang="en-US" b="1" dirty="0"/>
              <a:t>One half into each nostril</a:t>
            </a:r>
          </a:p>
          <a:p>
            <a:pPr lvl="1"/>
            <a:endParaRPr lang="en-US" b="1" dirty="0"/>
          </a:p>
          <a:p>
            <a:pPr>
              <a:buNone/>
            </a:pPr>
            <a:r>
              <a:rPr lang="en-US" b="1" dirty="0"/>
              <a:t>Step 6: If no reaction in 2-5 minutes, give the second dose </a:t>
            </a:r>
          </a:p>
        </p:txBody>
      </p:sp>
      <p:pic>
        <p:nvPicPr>
          <p:cNvPr id="3" name="Content Placeholder 2" descr="Nasal Spray Steps 5&amp;6.jpg"/>
          <p:cNvPicPr>
            <a:picLocks noGrp="1" noChangeAspect="1"/>
          </p:cNvPicPr>
          <p:nvPr>
            <p:ph sz="half" idx="1"/>
          </p:nvPr>
        </p:nvPicPr>
        <p:blipFill>
          <a:blip r:embed="rId3">
            <a:extLst>
              <a:ext uri="{28A0092B-C50C-407E-A947-70E740481C1C}">
                <a14:useLocalDpi xmlns:a14="http://schemas.microsoft.com/office/drawing/2010/main" val="0"/>
              </a:ext>
            </a:extLst>
          </a:blip>
          <a:srcRect t="14" b="14"/>
          <a:stretch>
            <a:fillRect/>
          </a:stretch>
        </p:blipFill>
        <p:spPr>
          <a:xfrm>
            <a:off x="457199" y="762000"/>
            <a:ext cx="3941125" cy="48768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Intranasal Medication Delivery</a:t>
            </a:r>
            <a:endParaRPr lang="en-US" b="1" dirty="0"/>
          </a:p>
        </p:txBody>
      </p:sp>
      <p:sp>
        <p:nvSpPr>
          <p:cNvPr id="4" name="Footer Placeholder 3"/>
          <p:cNvSpPr>
            <a:spLocks noGrp="1"/>
          </p:cNvSpPr>
          <p:nvPr>
            <p:ph type="ftr" sz="quarter" idx="11"/>
          </p:nvPr>
        </p:nvSpPr>
        <p:spPr/>
        <p:txBody>
          <a:bodyPr/>
          <a:lstStyle/>
          <a:p>
            <a:r>
              <a:rPr lang="en-US"/>
              <a:t>Champaign County Sheriff's Office </a:t>
            </a:r>
          </a:p>
        </p:txBody>
      </p:sp>
      <p:pic>
        <p:nvPicPr>
          <p:cNvPr id="5" name="Picture 2" descr="\\ps.dps.state.oh.us\dps\Home\CACunningham\Documents\My Pictures\Intranasal Naloxone Administration.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04413" y="1774825"/>
            <a:ext cx="6535174" cy="4625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20803907">
            <a:off x="6201604" y="1429064"/>
            <a:ext cx="2289650" cy="3962400"/>
          </a:xfrm>
          <a:prstGeom prst="rect">
            <a:avLst/>
          </a:prstGeom>
        </p:spPr>
      </p:pic>
      <p:pic>
        <p:nvPicPr>
          <p:cNvPr id="7" name="Picture 6"/>
          <p:cNvPicPr>
            <a:picLocks noChangeAspect="1"/>
          </p:cNvPicPr>
          <p:nvPr/>
        </p:nvPicPr>
        <p:blipFill>
          <a:blip r:embed="rId4"/>
          <a:stretch>
            <a:fillRect/>
          </a:stretch>
        </p:blipFill>
        <p:spPr>
          <a:xfrm rot="20501582">
            <a:off x="923473" y="479117"/>
            <a:ext cx="2209019" cy="3810000"/>
          </a:xfrm>
          <a:prstGeom prst="rect">
            <a:avLst/>
          </a:prstGeom>
        </p:spPr>
      </p:pic>
      <p:pic>
        <p:nvPicPr>
          <p:cNvPr id="8" name="Picture 7"/>
          <p:cNvPicPr>
            <a:picLocks noChangeAspect="1"/>
          </p:cNvPicPr>
          <p:nvPr/>
        </p:nvPicPr>
        <p:blipFill>
          <a:blip r:embed="rId5"/>
          <a:stretch>
            <a:fillRect/>
          </a:stretch>
        </p:blipFill>
        <p:spPr>
          <a:xfrm rot="1260153">
            <a:off x="4163549" y="400662"/>
            <a:ext cx="1813351" cy="2309000"/>
          </a:xfrm>
          <a:prstGeom prst="rect">
            <a:avLst/>
          </a:prstGeom>
        </p:spPr>
      </p:pic>
      <p:pic>
        <p:nvPicPr>
          <p:cNvPr id="10" name="Picture 9"/>
          <p:cNvPicPr>
            <a:picLocks noChangeAspect="1"/>
          </p:cNvPicPr>
          <p:nvPr/>
        </p:nvPicPr>
        <p:blipFill>
          <a:blip r:embed="rId6"/>
          <a:stretch>
            <a:fillRect/>
          </a:stretch>
        </p:blipFill>
        <p:spPr>
          <a:xfrm rot="1083919">
            <a:off x="468396" y="4156215"/>
            <a:ext cx="3047238" cy="2030984"/>
          </a:xfrm>
          <a:prstGeom prst="rect">
            <a:avLst/>
          </a:prstGeom>
        </p:spPr>
      </p:pic>
      <p:pic>
        <p:nvPicPr>
          <p:cNvPr id="11" name="Picture 10"/>
          <p:cNvPicPr>
            <a:picLocks noChangeAspect="1"/>
          </p:cNvPicPr>
          <p:nvPr/>
        </p:nvPicPr>
        <p:blipFill>
          <a:blip r:embed="rId7"/>
          <a:stretch>
            <a:fillRect/>
          </a:stretch>
        </p:blipFill>
        <p:spPr>
          <a:xfrm rot="21129212">
            <a:off x="3346044" y="3057703"/>
            <a:ext cx="2609972" cy="3429000"/>
          </a:xfrm>
          <a:prstGeom prst="rect">
            <a:avLst/>
          </a:prstGeom>
        </p:spPr>
      </p:pic>
    </p:spTree>
    <p:extLst>
      <p:ext uri="{BB962C8B-B14F-4D97-AF65-F5344CB8AC3E}">
        <p14:creationId xmlns:p14="http://schemas.microsoft.com/office/powerpoint/2010/main" val="2056976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to expect after </a:t>
            </a:r>
            <a:br>
              <a:rPr lang="en-US" b="1" dirty="0"/>
            </a:br>
            <a:r>
              <a:rPr lang="en-US" b="1" dirty="0"/>
              <a:t>administering Narcan</a:t>
            </a:r>
          </a:p>
        </p:txBody>
      </p:sp>
      <p:sp>
        <p:nvSpPr>
          <p:cNvPr id="5" name="Content Placeholder 4"/>
          <p:cNvSpPr>
            <a:spLocks noGrp="1"/>
          </p:cNvSpPr>
          <p:nvPr>
            <p:ph idx="1"/>
          </p:nvPr>
        </p:nvSpPr>
        <p:spPr>
          <a:xfrm>
            <a:off x="457200" y="1600200"/>
            <a:ext cx="7467600" cy="4953000"/>
          </a:xfrm>
        </p:spPr>
        <p:txBody>
          <a:bodyPr>
            <a:normAutofit fontScale="77500" lnSpcReduction="20000"/>
          </a:bodyPr>
          <a:lstStyle/>
          <a:p>
            <a:pPr lvl="1"/>
            <a:r>
              <a:rPr lang="en-US" b="1" dirty="0">
                <a:solidFill>
                  <a:srgbClr val="FFC000"/>
                </a:solidFill>
              </a:rPr>
              <a:t>Each victim will react differently</a:t>
            </a:r>
            <a:r>
              <a:rPr lang="en-US" b="1" dirty="0"/>
              <a:t>  </a:t>
            </a:r>
          </a:p>
          <a:p>
            <a:pPr lvl="1"/>
            <a:r>
              <a:rPr lang="en-US" b="1" dirty="0"/>
              <a:t>Most will wake up simply </a:t>
            </a:r>
            <a:r>
              <a:rPr lang="en-US" b="1" dirty="0">
                <a:solidFill>
                  <a:srgbClr val="FF0000"/>
                </a:solidFill>
              </a:rPr>
              <a:t>confused </a:t>
            </a:r>
            <a:r>
              <a:rPr lang="en-US" b="1" dirty="0"/>
              <a:t>and </a:t>
            </a:r>
            <a:r>
              <a:rPr lang="en-US" b="1" dirty="0">
                <a:solidFill>
                  <a:srgbClr val="FF0000"/>
                </a:solidFill>
              </a:rPr>
              <a:t>disoriented</a:t>
            </a:r>
            <a:endParaRPr lang="en-US" b="1" dirty="0"/>
          </a:p>
          <a:p>
            <a:pPr lvl="1"/>
            <a:r>
              <a:rPr lang="en-US" b="1" dirty="0"/>
              <a:t>Side effects may include but are not limited to:  rapid heart rate, nausea and vomiting, sweating, blurred vision, and opiate withdrawal</a:t>
            </a:r>
          </a:p>
          <a:p>
            <a:pPr lvl="1"/>
            <a:r>
              <a:rPr lang="en-US" b="1" dirty="0">
                <a:solidFill>
                  <a:srgbClr val="FF0000"/>
                </a:solidFill>
              </a:rPr>
              <a:t>Can become combative</a:t>
            </a:r>
          </a:p>
          <a:p>
            <a:pPr lvl="1"/>
            <a:endParaRPr lang="en-US" b="1" dirty="0"/>
          </a:p>
          <a:p>
            <a:r>
              <a:rPr lang="en-US" b="1" dirty="0">
                <a:solidFill>
                  <a:srgbClr val="FFFF00"/>
                </a:solidFill>
              </a:rPr>
              <a:t>Use extreme caution with combative victims</a:t>
            </a:r>
          </a:p>
          <a:p>
            <a:pPr lvl="1"/>
            <a:r>
              <a:rPr lang="en-US" b="1" dirty="0"/>
              <a:t>Request backup and EMS prior to administration of Narcan</a:t>
            </a:r>
          </a:p>
          <a:p>
            <a:pPr lvl="1"/>
            <a:r>
              <a:rPr lang="en-US" b="1" dirty="0"/>
              <a:t>Most combative victims are also </a:t>
            </a:r>
            <a:r>
              <a:rPr lang="en-US" b="1" dirty="0">
                <a:solidFill>
                  <a:srgbClr val="00B0F0"/>
                </a:solidFill>
              </a:rPr>
              <a:t>disoriented and confused</a:t>
            </a:r>
          </a:p>
          <a:p>
            <a:pPr lvl="1"/>
            <a:r>
              <a:rPr lang="en-US" b="1" dirty="0"/>
              <a:t>Will not listen to commands</a:t>
            </a:r>
          </a:p>
          <a:p>
            <a:pPr lvl="1"/>
            <a:endParaRPr lang="en-US" b="1" dirty="0"/>
          </a:p>
          <a:p>
            <a:r>
              <a:rPr lang="en-US" b="1" dirty="0">
                <a:solidFill>
                  <a:srgbClr val="FF0000"/>
                </a:solidFill>
              </a:rPr>
              <a:t>Strongly recommended that anyone receiving </a:t>
            </a:r>
            <a:r>
              <a:rPr lang="en-US" b="1" dirty="0" err="1">
                <a:solidFill>
                  <a:srgbClr val="FF0000"/>
                </a:solidFill>
              </a:rPr>
              <a:t>Narcan</a:t>
            </a:r>
            <a:r>
              <a:rPr lang="en-US" b="1" dirty="0">
                <a:solidFill>
                  <a:srgbClr val="FF0000"/>
                </a:solidFill>
              </a:rPr>
              <a:t> be transported to the hospital by EMS</a:t>
            </a:r>
          </a:p>
          <a:p>
            <a:pPr>
              <a:buNone/>
            </a:pPr>
            <a:endParaRPr lang="en-US" b="1" dirty="0"/>
          </a:p>
          <a:p>
            <a:pPr lvl="1"/>
            <a:endParaRPr lang="en-US" b="1" dirty="0"/>
          </a:p>
          <a:p>
            <a:endParaRPr lang="en-US" b="1" dirty="0"/>
          </a:p>
          <a:p>
            <a:pPr lvl="1"/>
            <a:endParaRPr lang="en-US" b="1" dirty="0"/>
          </a:p>
          <a:p>
            <a:pPr lvl="1"/>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if Narcan Doesn’t Work?</a:t>
            </a:r>
          </a:p>
        </p:txBody>
      </p:sp>
      <p:sp>
        <p:nvSpPr>
          <p:cNvPr id="3" name="Content Placeholder 2"/>
          <p:cNvSpPr>
            <a:spLocks noGrp="1"/>
          </p:cNvSpPr>
          <p:nvPr>
            <p:ph idx="1"/>
          </p:nvPr>
        </p:nvSpPr>
        <p:spPr/>
        <p:txBody>
          <a:bodyPr>
            <a:normAutofit lnSpcReduction="10000"/>
          </a:bodyPr>
          <a:lstStyle/>
          <a:p>
            <a:r>
              <a:rPr lang="en-US" b="1" dirty="0">
                <a:solidFill>
                  <a:srgbClr val="00B0F0"/>
                </a:solidFill>
              </a:rPr>
              <a:t>Victim still unconscious?</a:t>
            </a:r>
          </a:p>
          <a:p>
            <a:pPr lvl="1"/>
            <a:r>
              <a:rPr lang="en-US" b="1" u="sng" dirty="0">
                <a:solidFill>
                  <a:srgbClr val="92D050"/>
                </a:solidFill>
              </a:rPr>
              <a:t>Maintain recovery position </a:t>
            </a:r>
          </a:p>
          <a:p>
            <a:pPr lvl="1"/>
            <a:r>
              <a:rPr lang="en-US" b="1" dirty="0"/>
              <a:t>Consider rescue breathing or CPR </a:t>
            </a:r>
            <a:r>
              <a:rPr lang="en-US" b="1" dirty="0">
                <a:solidFill>
                  <a:srgbClr val="FF0000"/>
                </a:solidFill>
              </a:rPr>
              <a:t>if trained</a:t>
            </a:r>
          </a:p>
          <a:p>
            <a:pPr lvl="2"/>
            <a:r>
              <a:rPr lang="en-US" b="1"/>
              <a:t>Rescue </a:t>
            </a:r>
            <a:r>
              <a:rPr lang="en-US" b="1" dirty="0"/>
              <a:t>breathing if not breathing or less than 10 breaths per minute which equals 1 breath every 6 seconds</a:t>
            </a:r>
          </a:p>
          <a:p>
            <a:pPr lvl="2"/>
            <a:r>
              <a:rPr lang="en-US" b="1" dirty="0"/>
              <a:t>Use PPE and some kind of barrier device</a:t>
            </a:r>
          </a:p>
          <a:p>
            <a:pPr lvl="2"/>
            <a:r>
              <a:rPr lang="en-US" b="1" dirty="0"/>
              <a:t>CPR training recommended for all LEOs</a:t>
            </a:r>
          </a:p>
          <a:p>
            <a:pPr lvl="1"/>
            <a:r>
              <a:rPr lang="en-US" b="1" dirty="0">
                <a:solidFill>
                  <a:srgbClr val="FFC000"/>
                </a:solidFill>
              </a:rPr>
              <a:t>Consider second dose of Narcan if available</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Head tilt/Chin lift</a:t>
            </a:r>
          </a:p>
        </p:txBody>
      </p:sp>
      <p:pic>
        <p:nvPicPr>
          <p:cNvPr id="4" name="irc_mi" descr="http://www.survivalprimer.com/11sts_34.gif"/>
          <p:cNvPicPr>
            <a:picLocks noGrp="1"/>
          </p:cNvPicPr>
          <p:nvPr>
            <p:ph idx="1"/>
          </p:nvPr>
        </p:nvPicPr>
        <p:blipFill>
          <a:blip r:embed="rId3" cstate="print"/>
          <a:srcRect r="48724"/>
          <a:stretch>
            <a:fillRect/>
          </a:stretch>
        </p:blipFill>
        <p:spPr bwMode="auto">
          <a:xfrm>
            <a:off x="457200" y="1676400"/>
            <a:ext cx="3062288" cy="4524375"/>
          </a:xfrm>
          <a:prstGeom prst="rect">
            <a:avLst/>
          </a:prstGeom>
          <a:noFill/>
          <a:ln w="9525">
            <a:noFill/>
            <a:miter lim="800000"/>
            <a:headEnd/>
            <a:tailEnd/>
          </a:ln>
        </p:spPr>
      </p:pic>
      <p:sp>
        <p:nvSpPr>
          <p:cNvPr id="5" name="Content Placeholder 2"/>
          <p:cNvSpPr txBox="1">
            <a:spLocks/>
          </p:cNvSpPr>
          <p:nvPr/>
        </p:nvSpPr>
        <p:spPr>
          <a:xfrm>
            <a:off x="3962400" y="1600200"/>
            <a:ext cx="4038600" cy="4525963"/>
          </a:xfrm>
          <a:prstGeom prst="rect">
            <a:avLst/>
          </a:prstGeom>
        </p:spPr>
        <p:txBody>
          <a:bodyPr vert="horz">
            <a:normAutofit/>
          </a:bodyPr>
          <a:lstStyle/>
          <a:p>
            <a:pPr marL="420624" marR="0" lvl="0" indent="-384048" algn="l" defTabSz="914400" rtl="0" eaLnBrk="1" fontAlgn="auto" latinLnBrk="0" hangingPunct="0">
              <a:lnSpc>
                <a:spcPct val="100000"/>
              </a:lnSpc>
              <a:spcBef>
                <a:spcPct val="20000"/>
              </a:spcBef>
              <a:spcAft>
                <a:spcPts val="0"/>
              </a:spcAft>
              <a:buClr>
                <a:schemeClr val="accent1"/>
              </a:buClr>
              <a:buSzPct val="80000"/>
              <a:buFont typeface="Wingdings 2"/>
              <a:buChar char=""/>
              <a:tabLst/>
              <a:defRPr/>
            </a:pPr>
            <a:r>
              <a:rPr kumimoji="0" lang="en-US" sz="3000" b="1" i="0" u="none" strike="noStrike" kern="1200" cap="none" spc="0" normalizeH="0" baseline="0" noProof="0" dirty="0">
                <a:ln>
                  <a:noFill/>
                </a:ln>
                <a:solidFill>
                  <a:schemeClr val="tx1"/>
                </a:solidFill>
                <a:effectLst/>
                <a:uLnTx/>
                <a:uFillTx/>
                <a:latin typeface="+mn-lt"/>
                <a:ea typeface="+mn-ea"/>
                <a:cs typeface="+mn-cs"/>
              </a:rPr>
              <a:t>Head tipped back</a:t>
            </a:r>
          </a:p>
          <a:p>
            <a:pPr marL="420624" marR="0" lvl="0" indent="-384048" algn="l" defTabSz="914400" rtl="0" eaLnBrk="1" fontAlgn="auto" latinLnBrk="0" hangingPunct="0">
              <a:lnSpc>
                <a:spcPct val="100000"/>
              </a:lnSpc>
              <a:spcBef>
                <a:spcPct val="20000"/>
              </a:spcBef>
              <a:spcAft>
                <a:spcPts val="0"/>
              </a:spcAft>
              <a:buClr>
                <a:schemeClr val="accent1"/>
              </a:buClr>
              <a:buSzPct val="80000"/>
              <a:buFont typeface="Wingdings 2"/>
              <a:buChar char=""/>
              <a:tabLst/>
              <a:defRPr/>
            </a:pPr>
            <a:r>
              <a:rPr lang="en-US" sz="3000" b="1" dirty="0"/>
              <a:t>Chin lifted</a:t>
            </a:r>
            <a:endParaRPr kumimoji="0" lang="en-US" sz="3000" b="1" i="0" u="none" strike="noStrike" kern="1200" cap="none" spc="0" normalizeH="0" baseline="0" noProof="0" dirty="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381000"/>
            <a:ext cx="7620000" cy="5668963"/>
          </a:xfrm>
        </p:spPr>
        <p:txBody>
          <a:bodyPr>
            <a:normAutofit fontScale="55000" lnSpcReduction="20000"/>
          </a:bodyPr>
          <a:lstStyle/>
          <a:p>
            <a:pPr marL="36576" indent="0">
              <a:buNone/>
            </a:pPr>
            <a:r>
              <a:rPr lang="en-US" u="sng" dirty="0"/>
              <a:t>Sec. 2925.61.  </a:t>
            </a:r>
          </a:p>
          <a:p>
            <a:pPr marL="36576" indent="0">
              <a:buNone/>
            </a:pPr>
            <a:endParaRPr lang="en-US" sz="3200" u="sng" dirty="0"/>
          </a:p>
          <a:p>
            <a:pPr marL="36576" indent="0">
              <a:buNone/>
            </a:pPr>
            <a:r>
              <a:rPr lang="en-US" sz="3200" u="sng" dirty="0"/>
              <a:t>(1)</a:t>
            </a:r>
            <a:r>
              <a:rPr lang="en-US" sz="3200" dirty="0"/>
              <a:t> If a peace officer, acting in good faith, administers naloxone to an individual who is apparently experiencing an opioid-related overdose, both of the following apply:</a:t>
            </a:r>
            <a:endParaRPr lang="en-US" sz="3200" u="sng" dirty="0"/>
          </a:p>
          <a:p>
            <a:pPr marL="36576" indent="0">
              <a:buNone/>
            </a:pPr>
            <a:endParaRPr lang="en-US" sz="3200" u="sng" dirty="0"/>
          </a:p>
          <a:p>
            <a:pPr marL="36576" indent="0">
              <a:buNone/>
            </a:pPr>
            <a:r>
              <a:rPr lang="en-US" sz="3200" u="sng" dirty="0"/>
              <a:t>(a)</a:t>
            </a:r>
            <a:r>
              <a:rPr lang="en-US" sz="3200" dirty="0"/>
              <a:t> The peace officer is not subject to administrative action, criminal </a:t>
            </a:r>
          </a:p>
          <a:p>
            <a:pPr marL="36576" indent="0">
              <a:buNone/>
            </a:pPr>
            <a:r>
              <a:rPr lang="en-US" sz="3200" dirty="0"/>
              <a:t>     prosecution for a violation of section </a:t>
            </a:r>
            <a:r>
              <a:rPr lang="en-US" sz="3200" u="sng" dirty="0">
                <a:hlinkClick r:id="rId3" tooltip="4731.41"/>
              </a:rPr>
              <a:t>4731.41</a:t>
            </a:r>
            <a:r>
              <a:rPr lang="en-US" sz="3200" dirty="0"/>
              <a:t> of the Revised Code, or </a:t>
            </a:r>
          </a:p>
          <a:p>
            <a:pPr marL="36576" indent="0">
              <a:buNone/>
            </a:pPr>
            <a:r>
              <a:rPr lang="en-US" sz="3200" dirty="0"/>
              <a:t>     criminal prosecution under this chapter.</a:t>
            </a:r>
          </a:p>
          <a:p>
            <a:endParaRPr lang="en-US" sz="3200" u="sng" dirty="0"/>
          </a:p>
          <a:p>
            <a:pPr marL="36576" indent="0">
              <a:buNone/>
            </a:pPr>
            <a:r>
              <a:rPr lang="en-US" sz="3200" u="sng" dirty="0"/>
              <a:t>(b)</a:t>
            </a:r>
            <a:r>
              <a:rPr lang="en-US" sz="3200" dirty="0"/>
              <a:t> The peace officer is not liable for damages in a civil action for injury, </a:t>
            </a:r>
          </a:p>
          <a:p>
            <a:pPr marL="36576" indent="0">
              <a:buNone/>
            </a:pPr>
            <a:r>
              <a:rPr lang="en-US" sz="3200" dirty="0"/>
              <a:t>     death, or loss to person or property for an act or omission that   </a:t>
            </a:r>
          </a:p>
          <a:p>
            <a:pPr marL="36576" indent="0">
              <a:buNone/>
            </a:pPr>
            <a:r>
              <a:rPr lang="en-US" sz="3200" dirty="0"/>
              <a:t>     allegedly arises from obtaining, maintaining, accessing, or </a:t>
            </a:r>
          </a:p>
          <a:p>
            <a:pPr marL="36576" indent="0">
              <a:buNone/>
            </a:pPr>
            <a:r>
              <a:rPr lang="en-US" sz="3200" dirty="0"/>
              <a:t>     administering the naloxone.</a:t>
            </a:r>
          </a:p>
          <a:p>
            <a:endParaRPr lang="en-US" sz="3200" u="sng" dirty="0"/>
          </a:p>
          <a:p>
            <a:pPr marL="36576" indent="0">
              <a:buNone/>
            </a:pPr>
            <a:r>
              <a:rPr lang="en-US" sz="3200" u="sng" dirty="0"/>
              <a:t>(2)</a:t>
            </a:r>
            <a:r>
              <a:rPr lang="en-US" sz="3200" dirty="0"/>
              <a:t> Division (E)(1)(b) of this section does not eliminate, limit, or reduce any other immunity or defense that an entity or person may be entitled to under section </a:t>
            </a:r>
            <a:r>
              <a:rPr lang="en-US" sz="3200" u="sng" dirty="0">
                <a:hlinkClick r:id="rId4" tooltip="gp9.86"/>
              </a:rPr>
              <a:t>9.86</a:t>
            </a:r>
            <a:r>
              <a:rPr lang="en-US" sz="3200" dirty="0"/>
              <a:t> or Chapter 2744. of the Revised Code, any other provision of the Revised Code, or the common law of this state.</a:t>
            </a:r>
          </a:p>
          <a:p>
            <a:pPr>
              <a:buNone/>
            </a:pPr>
            <a:endParaRPr lang="en-US" u="sng" dirty="0"/>
          </a:p>
          <a:p>
            <a:pPr>
              <a:buNone/>
            </a:pPr>
            <a:endParaRPr lang="en-US" dirty="0"/>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Signs of withdrawal </a:t>
            </a:r>
          </a:p>
        </p:txBody>
      </p:sp>
      <p:sp>
        <p:nvSpPr>
          <p:cNvPr id="3" name="Content Placeholder 2"/>
          <p:cNvSpPr>
            <a:spLocks noGrp="1"/>
          </p:cNvSpPr>
          <p:nvPr>
            <p:ph idx="1"/>
          </p:nvPr>
        </p:nvSpPr>
        <p:spPr/>
        <p:txBody>
          <a:bodyPr>
            <a:normAutofit fontScale="92500" lnSpcReduction="20000"/>
          </a:bodyPr>
          <a:lstStyle/>
          <a:p>
            <a:r>
              <a:rPr lang="en-US" b="1" dirty="0"/>
              <a:t>Muscle aches</a:t>
            </a:r>
          </a:p>
          <a:p>
            <a:r>
              <a:rPr lang="en-US" b="1" dirty="0"/>
              <a:t>Excessive sweating</a:t>
            </a:r>
          </a:p>
          <a:p>
            <a:r>
              <a:rPr lang="en-US" b="1" dirty="0"/>
              <a:t>Anxiety </a:t>
            </a:r>
          </a:p>
          <a:p>
            <a:r>
              <a:rPr lang="en-US" b="1" dirty="0"/>
              <a:t>Agitation </a:t>
            </a:r>
          </a:p>
          <a:p>
            <a:r>
              <a:rPr lang="en-US" b="1" dirty="0"/>
              <a:t>Insomnia </a:t>
            </a:r>
          </a:p>
          <a:p>
            <a:r>
              <a:rPr lang="en-US" b="1" dirty="0"/>
              <a:t>Tearing of the eyes</a:t>
            </a:r>
          </a:p>
          <a:p>
            <a:r>
              <a:rPr lang="en-US" b="1" dirty="0"/>
              <a:t>Runny nose</a:t>
            </a:r>
          </a:p>
          <a:p>
            <a:r>
              <a:rPr lang="en-US" b="1" dirty="0"/>
              <a:t>Rapid pulse (high heart rate)</a:t>
            </a:r>
          </a:p>
          <a:p>
            <a:r>
              <a:rPr lang="en-US" b="1" dirty="0"/>
              <a:t>Combative behavior</a:t>
            </a:r>
          </a:p>
          <a:p>
            <a:r>
              <a:rPr lang="en-US" b="1" dirty="0"/>
              <a:t>Seizures</a:t>
            </a:r>
          </a:p>
          <a:p>
            <a:pPr>
              <a:buNone/>
            </a:pPr>
            <a:endParaRPr lang="en-US"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Signs of improvement</a:t>
            </a:r>
          </a:p>
        </p:txBody>
      </p:sp>
      <p:sp>
        <p:nvSpPr>
          <p:cNvPr id="3" name="Content Placeholder 2"/>
          <p:cNvSpPr>
            <a:spLocks noGrp="1"/>
          </p:cNvSpPr>
          <p:nvPr>
            <p:ph idx="1"/>
          </p:nvPr>
        </p:nvSpPr>
        <p:spPr/>
        <p:txBody>
          <a:bodyPr>
            <a:normAutofit lnSpcReduction="10000"/>
          </a:bodyPr>
          <a:lstStyle/>
          <a:p>
            <a:r>
              <a:rPr lang="en-US" b="1" dirty="0">
                <a:solidFill>
                  <a:srgbClr val="00B0F0"/>
                </a:solidFill>
              </a:rPr>
              <a:t>Respiratory</a:t>
            </a:r>
          </a:p>
          <a:p>
            <a:pPr lvl="1"/>
            <a:r>
              <a:rPr lang="en-US" b="1" dirty="0"/>
              <a:t>Breathing returns</a:t>
            </a:r>
          </a:p>
          <a:p>
            <a:pPr lvl="1"/>
            <a:r>
              <a:rPr lang="en-US" b="1" dirty="0"/>
              <a:t>Reverts from irregular/inadequate to normal breathing</a:t>
            </a:r>
          </a:p>
          <a:p>
            <a:r>
              <a:rPr lang="en-US" b="1" dirty="0">
                <a:solidFill>
                  <a:srgbClr val="FF0000"/>
                </a:solidFill>
              </a:rPr>
              <a:t>Circulation </a:t>
            </a:r>
          </a:p>
          <a:p>
            <a:pPr lvl="1"/>
            <a:r>
              <a:rPr lang="en-US" b="1" dirty="0"/>
              <a:t>Pulse present and normal </a:t>
            </a:r>
          </a:p>
          <a:p>
            <a:pPr lvl="1"/>
            <a:r>
              <a:rPr lang="en-US" b="1" dirty="0"/>
              <a:t>Skin tone improving, paleness and bluish tint go away</a:t>
            </a:r>
          </a:p>
          <a:p>
            <a:r>
              <a:rPr lang="en-US" b="1" dirty="0"/>
              <a:t>Consciousness improves and victim becomes more alert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sp>
        <p:nvSpPr>
          <p:cNvPr id="3" name="Content Placeholder 2"/>
          <p:cNvSpPr>
            <a:spLocks noGrp="1"/>
          </p:cNvSpPr>
          <p:nvPr>
            <p:ph idx="1"/>
          </p:nvPr>
        </p:nvSpPr>
        <p:spPr/>
        <p:txBody>
          <a:bodyPr>
            <a:normAutofit fontScale="85000" lnSpcReduction="20000"/>
          </a:bodyPr>
          <a:lstStyle/>
          <a:p>
            <a:r>
              <a:rPr lang="en-US" b="1" dirty="0">
                <a:solidFill>
                  <a:srgbClr val="FFFF00"/>
                </a:solidFill>
              </a:rPr>
              <a:t>EMS cannot force an OD victim to go to the hospital if they become “alert and oriented” even if Narcan has been provided by LEO’s or by EMS </a:t>
            </a:r>
          </a:p>
          <a:p>
            <a:pPr lvl="1"/>
            <a:r>
              <a:rPr lang="en-US" b="1" dirty="0"/>
              <a:t>“Alert &amp; oriented means victim is able to answer questions such as who they are, where they are, situation surrounding incident,  time, etc.</a:t>
            </a:r>
          </a:p>
          <a:p>
            <a:endParaRPr lang="en-US" b="1" dirty="0">
              <a:solidFill>
                <a:srgbClr val="FFFF00"/>
              </a:solidFill>
            </a:endParaRPr>
          </a:p>
          <a:p>
            <a:r>
              <a:rPr lang="en-US" b="1" dirty="0">
                <a:solidFill>
                  <a:srgbClr val="FF99CC"/>
                </a:solidFill>
              </a:rPr>
              <a:t>LEOs may </a:t>
            </a:r>
            <a:r>
              <a:rPr lang="en-US" b="1" i="1" dirty="0">
                <a:solidFill>
                  <a:srgbClr val="FF99CC"/>
                </a:solidFill>
              </a:rPr>
              <a:t>consider</a:t>
            </a:r>
            <a:r>
              <a:rPr lang="en-US" b="1" dirty="0">
                <a:solidFill>
                  <a:srgbClr val="FF99CC"/>
                </a:solidFill>
              </a:rPr>
              <a:t> pink slip or arrest if situation warrants</a:t>
            </a:r>
          </a:p>
          <a:p>
            <a:pPr lvl="1"/>
            <a:r>
              <a:rPr lang="en-US" b="1" dirty="0">
                <a:solidFill>
                  <a:srgbClr val="FF99CC"/>
                </a:solidFill>
              </a:rPr>
              <a:t>EMS and LEO may consult with Medical Control regarding whether drug used would be so long-acting that </a:t>
            </a:r>
            <a:r>
              <a:rPr lang="en-US" b="1" dirty="0" err="1">
                <a:solidFill>
                  <a:srgbClr val="FF99CC"/>
                </a:solidFill>
              </a:rPr>
              <a:t>Narcan</a:t>
            </a:r>
            <a:r>
              <a:rPr lang="en-US" b="1" dirty="0">
                <a:solidFill>
                  <a:srgbClr val="FF99CC"/>
                </a:solidFill>
              </a:rPr>
              <a:t> would likely wear off</a:t>
            </a:r>
          </a:p>
          <a:p>
            <a:endParaRPr lang="en-US" b="1" dirty="0">
              <a:solidFill>
                <a:srgbClr val="FFFF00"/>
              </a:solidFill>
            </a:endParaRPr>
          </a:p>
          <a:p>
            <a:pPr lvl="1"/>
            <a:endParaRPr lang="en-US" b="1" dirty="0"/>
          </a:p>
          <a:p>
            <a:pPr lvl="1">
              <a:buNone/>
            </a:pP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sp>
        <p:nvSpPr>
          <p:cNvPr id="3" name="Content Placeholder 2"/>
          <p:cNvSpPr>
            <a:spLocks noGrp="1"/>
          </p:cNvSpPr>
          <p:nvPr>
            <p:ph idx="1"/>
          </p:nvPr>
        </p:nvSpPr>
        <p:spPr/>
        <p:txBody>
          <a:bodyPr>
            <a:normAutofit/>
          </a:bodyPr>
          <a:lstStyle/>
          <a:p>
            <a:r>
              <a:rPr lang="en-US" b="1">
                <a:solidFill>
                  <a:srgbClr val="FFC000"/>
                </a:solidFill>
              </a:rPr>
              <a:t>Other </a:t>
            </a:r>
            <a:r>
              <a:rPr lang="en-US" b="1" dirty="0">
                <a:solidFill>
                  <a:srgbClr val="FFC000"/>
                </a:solidFill>
              </a:rPr>
              <a:t>methods to administer </a:t>
            </a:r>
            <a:r>
              <a:rPr lang="en-US" b="1" dirty="0" err="1">
                <a:solidFill>
                  <a:srgbClr val="FFC000"/>
                </a:solidFill>
              </a:rPr>
              <a:t>Narcan</a:t>
            </a:r>
            <a:endParaRPr lang="en-US" b="1" dirty="0">
              <a:solidFill>
                <a:srgbClr val="FFC000"/>
              </a:solidFill>
            </a:endParaRPr>
          </a:p>
          <a:p>
            <a:pPr lvl="1"/>
            <a:r>
              <a:rPr lang="en-US" b="1" dirty="0" err="1">
                <a:solidFill>
                  <a:srgbClr val="FFC000"/>
                </a:solidFill>
              </a:rPr>
              <a:t>Narcan</a:t>
            </a:r>
            <a:r>
              <a:rPr lang="en-US" b="1" dirty="0">
                <a:solidFill>
                  <a:srgbClr val="FFC000"/>
                </a:solidFill>
              </a:rPr>
              <a:t> by auto-injector </a:t>
            </a:r>
            <a:r>
              <a:rPr lang="en-US" sz="2700" b="1" dirty="0">
                <a:solidFill>
                  <a:srgbClr val="FFC000"/>
                </a:solidFill>
              </a:rPr>
              <a:t>recently</a:t>
            </a:r>
            <a:r>
              <a:rPr lang="en-US" b="1" i="1" dirty="0">
                <a:solidFill>
                  <a:srgbClr val="FFC000"/>
                </a:solidFill>
              </a:rPr>
              <a:t> </a:t>
            </a:r>
            <a:r>
              <a:rPr lang="en-US" b="1" dirty="0">
                <a:solidFill>
                  <a:srgbClr val="FFC000"/>
                </a:solidFill>
              </a:rPr>
              <a:t>approved</a:t>
            </a:r>
            <a:r>
              <a:rPr lang="en-US" b="1" i="1" dirty="0">
                <a:solidFill>
                  <a:srgbClr val="FFC000"/>
                </a:solidFill>
              </a:rPr>
              <a:t> </a:t>
            </a:r>
            <a:r>
              <a:rPr lang="en-US" b="1" dirty="0">
                <a:solidFill>
                  <a:srgbClr val="FFC000"/>
                </a:solidFill>
              </a:rPr>
              <a:t>by FDA</a:t>
            </a:r>
          </a:p>
          <a:p>
            <a:pPr lvl="1"/>
            <a:r>
              <a:rPr lang="en-US" b="1" dirty="0">
                <a:solidFill>
                  <a:srgbClr val="FFC000"/>
                </a:solidFill>
              </a:rPr>
              <a:t>Not available at time of this presentation</a:t>
            </a:r>
          </a:p>
          <a:p>
            <a:pPr lvl="1"/>
            <a:r>
              <a:rPr lang="en-US" b="1" dirty="0">
                <a:solidFill>
                  <a:srgbClr val="FFC000"/>
                </a:solidFill>
              </a:rPr>
              <a:t>To use, LEOs will require separate training </a:t>
            </a:r>
          </a:p>
          <a:p>
            <a:pPr lvl="1"/>
            <a:r>
              <a:rPr lang="en-US" b="1" dirty="0">
                <a:solidFill>
                  <a:srgbClr val="FFC000"/>
                </a:solidFill>
              </a:rPr>
              <a:t>This training only covers intranasal </a:t>
            </a:r>
            <a:r>
              <a:rPr lang="en-US" b="1" dirty="0" err="1">
                <a:solidFill>
                  <a:srgbClr val="FFC000"/>
                </a:solidFill>
              </a:rPr>
              <a:t>Narcan</a:t>
            </a:r>
            <a:endParaRPr lang="en-US" b="1" dirty="0">
              <a:solidFill>
                <a:srgbClr val="FF0000"/>
              </a:solidFill>
            </a:endParaRPr>
          </a:p>
          <a:p>
            <a:pPr lvl="1"/>
            <a:endParaRPr lang="en-US" b="1" dirty="0"/>
          </a:p>
          <a:p>
            <a:pPr lvl="1">
              <a:buNone/>
            </a:pP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60000"/>
                    <a:lumOff val="40000"/>
                  </a:schemeClr>
                </a:solidFill>
              </a:rPr>
              <a:t>Storage and Exchange of Narcan</a:t>
            </a:r>
          </a:p>
        </p:txBody>
      </p:sp>
      <p:sp>
        <p:nvSpPr>
          <p:cNvPr id="3" name="Content Placeholder 2"/>
          <p:cNvSpPr>
            <a:spLocks noGrp="1"/>
          </p:cNvSpPr>
          <p:nvPr>
            <p:ph idx="1"/>
          </p:nvPr>
        </p:nvSpPr>
        <p:spPr/>
        <p:txBody>
          <a:bodyPr>
            <a:normAutofit fontScale="55000" lnSpcReduction="20000"/>
          </a:bodyPr>
          <a:lstStyle/>
          <a:p>
            <a:r>
              <a:rPr lang="en-US" b="1" dirty="0">
                <a:solidFill>
                  <a:srgbClr val="92D050"/>
                </a:solidFill>
              </a:rPr>
              <a:t>Will be department dependent</a:t>
            </a:r>
          </a:p>
          <a:p>
            <a:r>
              <a:rPr lang="en-US" b="1" dirty="0"/>
              <a:t>Ohio Board of Pharmacy recommends “</a:t>
            </a:r>
            <a:r>
              <a:rPr lang="en-US" b="1" dirty="0">
                <a:solidFill>
                  <a:srgbClr val="00B0F0"/>
                </a:solidFill>
              </a:rPr>
              <a:t>sealed tab system</a:t>
            </a:r>
            <a:r>
              <a:rPr lang="en-US" b="1" dirty="0"/>
              <a:t>” with a “</a:t>
            </a:r>
            <a:r>
              <a:rPr lang="en-US" b="1" dirty="0">
                <a:solidFill>
                  <a:srgbClr val="FFFF00"/>
                </a:solidFill>
              </a:rPr>
              <a:t>running log</a:t>
            </a:r>
            <a:r>
              <a:rPr lang="en-US" b="1" dirty="0"/>
              <a:t>”</a:t>
            </a:r>
          </a:p>
          <a:p>
            <a:r>
              <a:rPr lang="en-US" b="1" dirty="0"/>
              <a:t>1:1  ratio (</a:t>
            </a:r>
            <a:r>
              <a:rPr lang="en-US" b="1" dirty="0">
                <a:solidFill>
                  <a:srgbClr val="FFC000"/>
                </a:solidFill>
              </a:rPr>
              <a:t>one Narcan comes in, one Narcan goes out</a:t>
            </a:r>
            <a:r>
              <a:rPr lang="en-US" b="1" dirty="0"/>
              <a:t>) used to exchange from a central supply area is recommended but not required (to be determined by individual departments)</a:t>
            </a:r>
          </a:p>
          <a:p>
            <a:r>
              <a:rPr lang="en-US" b="1" dirty="0"/>
              <a:t>Consider having an officer in charge of distribution/ exchange</a:t>
            </a:r>
          </a:p>
          <a:p>
            <a:r>
              <a:rPr lang="en-US" b="1" dirty="0"/>
              <a:t>Must be stored in a tamper evident container or system while in the field</a:t>
            </a:r>
          </a:p>
          <a:p>
            <a:r>
              <a:rPr lang="en-US" b="1" dirty="0"/>
              <a:t>For smaller departments, </a:t>
            </a:r>
            <a:r>
              <a:rPr lang="en-US" b="1" dirty="0">
                <a:solidFill>
                  <a:srgbClr val="FF0000"/>
                </a:solidFill>
              </a:rPr>
              <a:t>consider</a:t>
            </a:r>
            <a:r>
              <a:rPr lang="en-US" b="1" dirty="0"/>
              <a:t> having small storage area with reasonable amount of Narcan kits accessible to officers that need to exchange kits during a shift </a:t>
            </a:r>
          </a:p>
          <a:p>
            <a:r>
              <a:rPr lang="en-US" b="1" dirty="0">
                <a:solidFill>
                  <a:srgbClr val="FF0000"/>
                </a:solidFill>
              </a:rPr>
              <a:t>Consider</a:t>
            </a:r>
            <a:r>
              <a:rPr lang="en-US" b="1" dirty="0"/>
              <a:t> using “per use” reports that maintain accountability</a:t>
            </a:r>
          </a:p>
          <a:p>
            <a:r>
              <a:rPr lang="en-US" b="1" dirty="0">
                <a:solidFill>
                  <a:schemeClr val="accent2">
                    <a:lumMod val="20000"/>
                    <a:lumOff val="80000"/>
                  </a:schemeClr>
                </a:solidFill>
              </a:rPr>
              <a:t>Accountability questions to be answered</a:t>
            </a:r>
          </a:p>
          <a:p>
            <a:pPr lvl="1"/>
            <a:r>
              <a:rPr lang="en-US" b="1" dirty="0">
                <a:solidFill>
                  <a:schemeClr val="accent2">
                    <a:lumMod val="20000"/>
                    <a:lumOff val="80000"/>
                  </a:schemeClr>
                </a:solidFill>
              </a:rPr>
              <a:t>Which officer used the drug?</a:t>
            </a:r>
          </a:p>
          <a:p>
            <a:pPr lvl="1"/>
            <a:r>
              <a:rPr lang="en-US" b="1" dirty="0">
                <a:solidFill>
                  <a:schemeClr val="accent2">
                    <a:lumMod val="20000"/>
                    <a:lumOff val="80000"/>
                  </a:schemeClr>
                </a:solidFill>
              </a:rPr>
              <a:t>When did the officer use the drug?</a:t>
            </a:r>
          </a:p>
          <a:p>
            <a:pPr lvl="1"/>
            <a:r>
              <a:rPr lang="en-US" b="1" dirty="0">
                <a:solidFill>
                  <a:schemeClr val="accent2">
                    <a:lumMod val="20000"/>
                    <a:lumOff val="80000"/>
                  </a:schemeClr>
                </a:solidFill>
              </a:rPr>
              <a:t>Which tab # was used</a:t>
            </a:r>
            <a:r>
              <a:rPr lang="en-US" b="1" dirty="0"/>
              <a:t>?</a:t>
            </a:r>
          </a:p>
          <a:p>
            <a:pPr lvl="1">
              <a:buNone/>
            </a:pPr>
            <a:endParaRPr lang="en-US" dirty="0"/>
          </a:p>
          <a:p>
            <a:pPr lvl="1">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Storage/Exchange continued</a:t>
            </a:r>
          </a:p>
        </p:txBody>
      </p:sp>
      <p:sp>
        <p:nvSpPr>
          <p:cNvPr id="3" name="Content Placeholder 2"/>
          <p:cNvSpPr>
            <a:spLocks noGrp="1"/>
          </p:cNvSpPr>
          <p:nvPr>
            <p:ph idx="1"/>
          </p:nvPr>
        </p:nvSpPr>
        <p:spPr/>
        <p:txBody>
          <a:bodyPr>
            <a:normAutofit fontScale="77500" lnSpcReduction="20000"/>
          </a:bodyPr>
          <a:lstStyle/>
          <a:p>
            <a:r>
              <a:rPr lang="en-US" b="1" dirty="0"/>
              <a:t>Narcan should be kept out of direct light and at room temperature (</a:t>
            </a:r>
            <a:r>
              <a:rPr lang="en-US" b="1" dirty="0">
                <a:solidFill>
                  <a:srgbClr val="00B050"/>
                </a:solidFill>
              </a:rPr>
              <a:t>between 66 and 77 degrees Fahrenheit</a:t>
            </a:r>
            <a:r>
              <a:rPr lang="en-US" b="1" dirty="0"/>
              <a:t>)</a:t>
            </a:r>
          </a:p>
          <a:p>
            <a:r>
              <a:rPr lang="en-US" b="1" dirty="0"/>
              <a:t>Each department is buying their own supply of </a:t>
            </a:r>
            <a:r>
              <a:rPr lang="en-US" b="1" dirty="0" err="1"/>
              <a:t>Narcan</a:t>
            </a:r>
            <a:endParaRPr lang="en-US" b="1" dirty="0"/>
          </a:p>
          <a:p>
            <a:r>
              <a:rPr lang="en-US" b="1" dirty="0">
                <a:solidFill>
                  <a:srgbClr val="FFFF00"/>
                </a:solidFill>
              </a:rPr>
              <a:t>Each officer responsible to maintain assigned kit</a:t>
            </a:r>
          </a:p>
          <a:p>
            <a:pPr lvl="0"/>
            <a:r>
              <a:rPr lang="en-US" b="1" dirty="0">
                <a:solidFill>
                  <a:srgbClr val="FF0000"/>
                </a:solidFill>
              </a:rPr>
              <a:t>LEOs/LE agencies MAY NOT </a:t>
            </a:r>
            <a:r>
              <a:rPr lang="en-US" b="1" dirty="0"/>
              <a:t>obtain </a:t>
            </a:r>
            <a:r>
              <a:rPr lang="en-US" b="1" dirty="0" err="1"/>
              <a:t>Narcan</a:t>
            </a:r>
            <a:r>
              <a:rPr lang="en-US" b="1" dirty="0"/>
              <a:t> supply from local fire department/EMS</a:t>
            </a:r>
          </a:p>
          <a:p>
            <a:pPr lvl="1"/>
            <a:r>
              <a:rPr lang="en-US" b="1" dirty="0"/>
              <a:t>Per ORC 2529.61, law enforcement agency must obtain terminal distributor of dangerous drugs license for peace officer to obtain and use </a:t>
            </a:r>
            <a:r>
              <a:rPr lang="en-US" b="1" dirty="0" err="1"/>
              <a:t>Narcan</a:t>
            </a:r>
            <a:endParaRPr lang="en-US" b="1" dirty="0"/>
          </a:p>
          <a:p>
            <a:r>
              <a:rPr lang="en-US" b="1" dirty="0"/>
              <a:t>Shelf life (how long sealed vials are good to use) of Narcan is approximately </a:t>
            </a:r>
            <a:r>
              <a:rPr lang="en-US" b="1" dirty="0">
                <a:solidFill>
                  <a:srgbClr val="92D050"/>
                </a:solidFill>
              </a:rPr>
              <a:t>two years</a:t>
            </a:r>
          </a:p>
          <a:p>
            <a:pPr lvl="0"/>
            <a:endParaRPr lang="en-US" b="1" dirty="0"/>
          </a:p>
          <a:p>
            <a:pPr lvl="0"/>
            <a:endParaRPr lang="en-US" dirty="0"/>
          </a:p>
          <a:p>
            <a:endParaRPr lang="en-US" b="1"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Summary</a:t>
            </a:r>
          </a:p>
        </p:txBody>
      </p:sp>
      <p:sp>
        <p:nvSpPr>
          <p:cNvPr id="3" name="Content Placeholder 2"/>
          <p:cNvSpPr>
            <a:spLocks noGrp="1"/>
          </p:cNvSpPr>
          <p:nvPr>
            <p:ph idx="1"/>
          </p:nvPr>
        </p:nvSpPr>
        <p:spPr/>
        <p:txBody>
          <a:bodyPr>
            <a:normAutofit fontScale="92500" lnSpcReduction="10000"/>
          </a:bodyPr>
          <a:lstStyle/>
          <a:p>
            <a:r>
              <a:rPr lang="en-US" dirty="0">
                <a:solidFill>
                  <a:srgbClr val="FFFF00"/>
                </a:solidFill>
              </a:rPr>
              <a:t>Narcan is a safe and effective drug in treating opioid overdoses</a:t>
            </a:r>
          </a:p>
          <a:p>
            <a:r>
              <a:rPr lang="en-US" dirty="0">
                <a:solidFill>
                  <a:srgbClr val="FFFF00"/>
                </a:solidFill>
              </a:rPr>
              <a:t>May lessen lethality of opioid overdoses by getting Narcan on scene faster</a:t>
            </a:r>
          </a:p>
          <a:p>
            <a:r>
              <a:rPr lang="en-US" dirty="0">
                <a:solidFill>
                  <a:srgbClr val="FFFF00"/>
                </a:solidFill>
              </a:rPr>
              <a:t>#1 priority will always be scene safety and officer safety</a:t>
            </a:r>
          </a:p>
          <a:p>
            <a:r>
              <a:rPr lang="en-US" dirty="0">
                <a:solidFill>
                  <a:srgbClr val="FFFF00"/>
                </a:solidFill>
              </a:rPr>
              <a:t>Proper storage, maintenance, and exchange of Narcan both at a supply station and with the individual officer is very important</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Narcan?</a:t>
            </a:r>
          </a:p>
        </p:txBody>
      </p:sp>
      <p:sp>
        <p:nvSpPr>
          <p:cNvPr id="3" name="Content Placeholder 2"/>
          <p:cNvSpPr>
            <a:spLocks noGrp="1"/>
          </p:cNvSpPr>
          <p:nvPr>
            <p:ph idx="1"/>
          </p:nvPr>
        </p:nvSpPr>
        <p:spPr/>
        <p:txBody>
          <a:bodyPr>
            <a:normAutofit fontScale="92500" lnSpcReduction="10000"/>
          </a:bodyPr>
          <a:lstStyle/>
          <a:p>
            <a:r>
              <a:rPr lang="en-US" b="1" dirty="0"/>
              <a:t>Opiates can cause breathing to slow or stop</a:t>
            </a:r>
          </a:p>
          <a:p>
            <a:r>
              <a:rPr lang="en-US" b="1" dirty="0"/>
              <a:t>Narcan (aka naloxone) </a:t>
            </a:r>
          </a:p>
          <a:p>
            <a:pPr lvl="1"/>
            <a:r>
              <a:rPr lang="en-US" b="1" dirty="0"/>
              <a:t>Safe medication </a:t>
            </a:r>
          </a:p>
          <a:p>
            <a:pPr lvl="1"/>
            <a:r>
              <a:rPr lang="en-US" b="1" dirty="0">
                <a:solidFill>
                  <a:srgbClr val="92D050"/>
                </a:solidFill>
              </a:rPr>
              <a:t>Can reverse OD caused by opioid drugs</a:t>
            </a:r>
          </a:p>
          <a:p>
            <a:pPr lvl="2"/>
            <a:r>
              <a:rPr lang="en-US" b="1" dirty="0"/>
              <a:t>e.g., prescription pain meds or heroin</a:t>
            </a:r>
          </a:p>
          <a:p>
            <a:pPr lvl="1"/>
            <a:r>
              <a:rPr lang="en-US" b="1" dirty="0"/>
              <a:t>Neutralizes opioids in system </a:t>
            </a:r>
          </a:p>
          <a:p>
            <a:pPr lvl="1"/>
            <a:r>
              <a:rPr lang="en-US" b="1" dirty="0"/>
              <a:t>Blocks effects of opioids on brain</a:t>
            </a:r>
          </a:p>
          <a:p>
            <a:pPr lvl="1"/>
            <a:r>
              <a:rPr lang="en-US" b="1" dirty="0"/>
              <a:t>Helps OD victim </a:t>
            </a:r>
            <a:r>
              <a:rPr lang="en-US" b="1" dirty="0">
                <a:solidFill>
                  <a:srgbClr val="00B0F0"/>
                </a:solidFill>
              </a:rPr>
              <a:t>breathe again</a:t>
            </a:r>
          </a:p>
          <a:p>
            <a:pPr lvl="1"/>
            <a:r>
              <a:rPr lang="en-US" b="1" dirty="0"/>
              <a:t>Expect it to restore breathing within </a:t>
            </a:r>
            <a:r>
              <a:rPr lang="en-US" b="1" dirty="0">
                <a:solidFill>
                  <a:srgbClr val="FFFF00"/>
                </a:solidFill>
              </a:rPr>
              <a:t>two</a:t>
            </a:r>
            <a:r>
              <a:rPr lang="en-US" b="1" dirty="0"/>
              <a:t> to </a:t>
            </a:r>
            <a:r>
              <a:rPr lang="en-US" b="1" dirty="0">
                <a:solidFill>
                  <a:srgbClr val="FFFF00"/>
                </a:solidFill>
              </a:rPr>
              <a:t>eight</a:t>
            </a:r>
            <a:r>
              <a:rPr lang="en-US" b="1" dirty="0"/>
              <a:t> minutes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Things to know about Narcan</a:t>
            </a:r>
          </a:p>
        </p:txBody>
      </p:sp>
      <p:sp>
        <p:nvSpPr>
          <p:cNvPr id="3" name="Content Placeholder 2"/>
          <p:cNvSpPr>
            <a:spLocks noGrp="1"/>
          </p:cNvSpPr>
          <p:nvPr>
            <p:ph idx="1"/>
          </p:nvPr>
        </p:nvSpPr>
        <p:spPr/>
        <p:txBody>
          <a:bodyPr>
            <a:normAutofit fontScale="85000" lnSpcReduction="20000"/>
          </a:bodyPr>
          <a:lstStyle/>
          <a:p>
            <a:r>
              <a:rPr lang="en-US" b="1" dirty="0"/>
              <a:t>Narcan does </a:t>
            </a:r>
            <a:r>
              <a:rPr lang="en-US" b="1" u="sng" dirty="0"/>
              <a:t>not</a:t>
            </a:r>
            <a:r>
              <a:rPr lang="en-US" b="1" dirty="0"/>
              <a:t> reverse ODs caused by </a:t>
            </a:r>
            <a:r>
              <a:rPr lang="en-US" b="1" dirty="0">
                <a:solidFill>
                  <a:srgbClr val="FFFF00"/>
                </a:solidFill>
              </a:rPr>
              <a:t>non-opioid drugs</a:t>
            </a:r>
            <a:r>
              <a:rPr lang="en-US" b="1" dirty="0"/>
              <a:t>, such as cocaine, benzodiazepines (e.g., Xanax, Klonopin and Valium), methamphetamines, or alcohol. </a:t>
            </a:r>
          </a:p>
          <a:p>
            <a:endParaRPr lang="en-US" b="1" dirty="0"/>
          </a:p>
          <a:p>
            <a:r>
              <a:rPr lang="en-US" b="1" dirty="0"/>
              <a:t>Narcan administered to a person dependent on opioids </a:t>
            </a:r>
            <a:r>
              <a:rPr lang="en-US" b="1" dirty="0">
                <a:solidFill>
                  <a:srgbClr val="00B0F0"/>
                </a:solidFill>
              </a:rPr>
              <a:t>may produce withdrawal symptoms</a:t>
            </a:r>
            <a:r>
              <a:rPr lang="en-US" b="1" dirty="0"/>
              <a:t>. </a:t>
            </a:r>
          </a:p>
          <a:p>
            <a:endParaRPr lang="en-US" b="1" dirty="0"/>
          </a:p>
          <a:p>
            <a:r>
              <a:rPr lang="en-US" b="1" dirty="0"/>
              <a:t>Withdrawal, although uncomfortable, </a:t>
            </a:r>
            <a:r>
              <a:rPr lang="en-US" b="1" dirty="0">
                <a:solidFill>
                  <a:srgbClr val="FF0000"/>
                </a:solidFill>
              </a:rPr>
              <a:t>is not usually life-threatening</a:t>
            </a:r>
            <a:endParaRPr lang="en-US" b="1" dirty="0"/>
          </a:p>
          <a:p>
            <a:endParaRPr lang="en-US" b="1"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Things to know about Narcan</a:t>
            </a:r>
          </a:p>
        </p:txBody>
      </p:sp>
      <p:sp>
        <p:nvSpPr>
          <p:cNvPr id="3" name="Content Placeholder 2"/>
          <p:cNvSpPr>
            <a:spLocks noGrp="1"/>
          </p:cNvSpPr>
          <p:nvPr>
            <p:ph idx="1"/>
          </p:nvPr>
        </p:nvSpPr>
        <p:spPr/>
        <p:txBody>
          <a:bodyPr>
            <a:normAutofit/>
          </a:bodyPr>
          <a:lstStyle/>
          <a:p>
            <a:r>
              <a:rPr lang="en-US" b="1" dirty="0">
                <a:solidFill>
                  <a:srgbClr val="FF0000"/>
                </a:solidFill>
              </a:rPr>
              <a:t>Strongly recommended that anyone receiving </a:t>
            </a:r>
            <a:r>
              <a:rPr lang="en-US" b="1" dirty="0" err="1">
                <a:solidFill>
                  <a:srgbClr val="FF0000"/>
                </a:solidFill>
              </a:rPr>
              <a:t>Narcan</a:t>
            </a:r>
            <a:r>
              <a:rPr lang="en-US" b="1" dirty="0">
                <a:solidFill>
                  <a:srgbClr val="FF0000"/>
                </a:solidFill>
              </a:rPr>
              <a:t> be transported to the hospital by EMS</a:t>
            </a:r>
          </a:p>
          <a:p>
            <a:pPr lvl="1"/>
            <a:r>
              <a:rPr lang="en-US" b="1" dirty="0">
                <a:solidFill>
                  <a:srgbClr val="FF0000"/>
                </a:solidFill>
              </a:rPr>
              <a:t>With some long-lasting </a:t>
            </a:r>
            <a:r>
              <a:rPr lang="en-US" b="1" dirty="0" err="1">
                <a:solidFill>
                  <a:srgbClr val="FF0000"/>
                </a:solidFill>
              </a:rPr>
              <a:t>opioids</a:t>
            </a:r>
            <a:r>
              <a:rPr lang="en-US" b="1" dirty="0">
                <a:solidFill>
                  <a:srgbClr val="FF0000"/>
                </a:solidFill>
              </a:rPr>
              <a:t>, </a:t>
            </a:r>
            <a:r>
              <a:rPr lang="en-US" b="1" dirty="0" err="1">
                <a:solidFill>
                  <a:srgbClr val="FF0000"/>
                </a:solidFill>
              </a:rPr>
              <a:t>Narcan</a:t>
            </a:r>
            <a:r>
              <a:rPr lang="en-US" b="1" dirty="0">
                <a:solidFill>
                  <a:srgbClr val="FF0000"/>
                </a:solidFill>
              </a:rPr>
              <a:t> may wear off before the </a:t>
            </a:r>
            <a:r>
              <a:rPr lang="en-US" b="1" dirty="0" err="1">
                <a:solidFill>
                  <a:srgbClr val="FF0000"/>
                </a:solidFill>
              </a:rPr>
              <a:t>opioids</a:t>
            </a:r>
            <a:r>
              <a:rPr lang="en-US" b="1" dirty="0">
                <a:solidFill>
                  <a:srgbClr val="FF0000"/>
                </a:solidFill>
              </a:rPr>
              <a:t>, causing the person to lose consciousness again</a:t>
            </a:r>
          </a:p>
          <a:p>
            <a:endParaRPr lang="en-US" b="1" dirty="0"/>
          </a:p>
          <a:p>
            <a:endParaRPr lang="en-US" b="1"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835152"/>
          </a:xfrm>
        </p:spPr>
        <p:txBody>
          <a:bodyPr/>
          <a:lstStyle/>
          <a:p>
            <a:r>
              <a:rPr lang="en-US" b="1" dirty="0"/>
              <a:t>Most commonly used </a:t>
            </a:r>
            <a:r>
              <a:rPr lang="en-US" b="1" dirty="0" err="1"/>
              <a:t>opioids</a:t>
            </a:r>
            <a:endParaRPr lang="en-US" b="1" dirty="0"/>
          </a:p>
        </p:txBody>
      </p:sp>
      <p:sp>
        <p:nvSpPr>
          <p:cNvPr id="4" name="Footer Placeholder 3"/>
          <p:cNvSpPr>
            <a:spLocks noGrp="1"/>
          </p:cNvSpPr>
          <p:nvPr>
            <p:ph type="ftr" sz="quarter" idx="11"/>
          </p:nvPr>
        </p:nvSpPr>
        <p:spPr/>
        <p:txBody>
          <a:bodyPr/>
          <a:lstStyle/>
          <a:p>
            <a:r>
              <a:rPr lang="en-US"/>
              <a:t>Champaign County Sheriff's Office </a:t>
            </a:r>
          </a:p>
        </p:txBody>
      </p:sp>
      <p:pic>
        <p:nvPicPr>
          <p:cNvPr id="5" name="Picture 2"/>
          <p:cNvPicPr>
            <a:picLocks noGrp="1" noChangeAspect="1" noChangeArrowheads="1"/>
          </p:cNvPicPr>
          <p:nvPr>
            <p:ph idx="1"/>
          </p:nvPr>
        </p:nvPicPr>
        <p:blipFill>
          <a:blip r:embed="rId3" cstate="print"/>
          <a:srcRect/>
          <a:stretch>
            <a:fillRect/>
          </a:stretch>
        </p:blipFill>
        <p:spPr bwMode="auto">
          <a:xfrm>
            <a:off x="152400" y="1371600"/>
            <a:ext cx="8763000" cy="517865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Signs of Opioid Overdose</a:t>
            </a:r>
          </a:p>
        </p:txBody>
      </p:sp>
      <p:sp>
        <p:nvSpPr>
          <p:cNvPr id="3" name="Content Placeholder 2"/>
          <p:cNvSpPr>
            <a:spLocks noGrp="1"/>
          </p:cNvSpPr>
          <p:nvPr>
            <p:ph idx="1"/>
          </p:nvPr>
        </p:nvSpPr>
        <p:spPr/>
        <p:txBody>
          <a:bodyPr>
            <a:normAutofit fontScale="92500"/>
          </a:bodyPr>
          <a:lstStyle/>
          <a:p>
            <a:r>
              <a:rPr lang="en-US" b="1" dirty="0">
                <a:solidFill>
                  <a:srgbClr val="FFFF00"/>
                </a:solidFill>
              </a:rPr>
              <a:t>Breathing slow and shallow </a:t>
            </a:r>
            <a:r>
              <a:rPr lang="en-US" b="1" dirty="0"/>
              <a:t>(less than 10 breaths per minute which equals 1 breath every 6 seconds) </a:t>
            </a:r>
            <a:r>
              <a:rPr lang="en-US" b="1" dirty="0">
                <a:solidFill>
                  <a:srgbClr val="FFFF00"/>
                </a:solidFill>
              </a:rPr>
              <a:t>or has stopped</a:t>
            </a:r>
          </a:p>
          <a:p>
            <a:r>
              <a:rPr lang="en-US" b="1" dirty="0">
                <a:solidFill>
                  <a:schemeClr val="tx1">
                    <a:lumMod val="50000"/>
                  </a:schemeClr>
                </a:solidFill>
              </a:rPr>
              <a:t>Blue</a:t>
            </a:r>
            <a:r>
              <a:rPr lang="en-US" b="1" dirty="0"/>
              <a:t> or </a:t>
            </a:r>
            <a:r>
              <a:rPr lang="en-US" b="1" dirty="0">
                <a:solidFill>
                  <a:srgbClr val="0070C0"/>
                </a:solidFill>
              </a:rPr>
              <a:t>grayish</a:t>
            </a:r>
            <a:r>
              <a:rPr lang="en-US" b="1" dirty="0"/>
              <a:t> lips and fingernails </a:t>
            </a:r>
          </a:p>
          <a:p>
            <a:r>
              <a:rPr lang="en-US" b="1" dirty="0"/>
              <a:t>Skin may turn </a:t>
            </a:r>
            <a:r>
              <a:rPr lang="en-US" b="1" dirty="0">
                <a:solidFill>
                  <a:srgbClr val="0070C0"/>
                </a:solidFill>
              </a:rPr>
              <a:t>gray, </a:t>
            </a:r>
            <a:r>
              <a:rPr lang="en-US" b="1" dirty="0">
                <a:solidFill>
                  <a:schemeClr val="tx1">
                    <a:lumMod val="50000"/>
                  </a:schemeClr>
                </a:solidFill>
              </a:rPr>
              <a:t>blue</a:t>
            </a:r>
          </a:p>
          <a:p>
            <a:r>
              <a:rPr lang="en-US" b="1" dirty="0"/>
              <a:t>An overall </a:t>
            </a:r>
            <a:r>
              <a:rPr lang="en-US" b="1" dirty="0">
                <a:solidFill>
                  <a:schemeClr val="tx1">
                    <a:lumMod val="50000"/>
                  </a:schemeClr>
                </a:solidFill>
              </a:rPr>
              <a:t>blue</a:t>
            </a:r>
            <a:r>
              <a:rPr lang="en-US" b="1" dirty="0"/>
              <a:t> or </a:t>
            </a:r>
            <a:r>
              <a:rPr lang="en-US" b="1" dirty="0">
                <a:solidFill>
                  <a:srgbClr val="0070C0"/>
                </a:solidFill>
              </a:rPr>
              <a:t>grayish</a:t>
            </a:r>
            <a:r>
              <a:rPr lang="en-US" b="1" dirty="0"/>
              <a:t> appearance</a:t>
            </a:r>
          </a:p>
          <a:p>
            <a:r>
              <a:rPr lang="en-US" b="1" dirty="0"/>
              <a:t>Pulse (heartbeat) is slow, erratic, or not present </a:t>
            </a:r>
          </a:p>
          <a:p>
            <a:r>
              <a:rPr lang="en-US" b="1" dirty="0">
                <a:solidFill>
                  <a:srgbClr val="FF0000"/>
                </a:solidFill>
              </a:rPr>
              <a:t>Constricted Pupils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a:t>Constricted Pupil</a:t>
            </a:r>
            <a:br>
              <a:rPr lang="en-US" dirty="0"/>
            </a:br>
            <a:endParaRPr lang="en-US" dirty="0"/>
          </a:p>
        </p:txBody>
      </p:sp>
      <p:sp>
        <p:nvSpPr>
          <p:cNvPr id="9" name="Text Placeholder 8"/>
          <p:cNvSpPr>
            <a:spLocks noGrp="1"/>
          </p:cNvSpPr>
          <p:nvPr>
            <p:ph type="body" idx="1"/>
          </p:nvPr>
        </p:nvSpPr>
        <p:spPr/>
        <p:txBody>
          <a:bodyPr>
            <a:normAutofit fontScale="70000" lnSpcReduction="20000"/>
          </a:bodyPr>
          <a:lstStyle/>
          <a:p>
            <a:r>
              <a:rPr lang="en-US" dirty="0"/>
              <a:t>Look for pupils &lt;3mm</a:t>
            </a:r>
          </a:p>
          <a:p>
            <a:r>
              <a:rPr lang="en-US" dirty="0"/>
              <a:t>1mm = about the width of the side of a dime</a:t>
            </a:r>
          </a:p>
        </p:txBody>
      </p:sp>
      <p:pic>
        <p:nvPicPr>
          <p:cNvPr id="7" name="Content Placeholder 6" descr="pupil.jpg"/>
          <p:cNvPicPr>
            <a:picLocks noGrp="1"/>
          </p:cNvPicPr>
          <p:nvPr>
            <p:ph sz="quarter" idx="2"/>
          </p:nvPr>
        </p:nvPicPr>
        <p:blipFill>
          <a:blip r:embed="rId3" cstate="print"/>
          <a:stretch>
            <a:fillRect/>
          </a:stretch>
        </p:blipFill>
        <p:spPr>
          <a:xfrm>
            <a:off x="572294" y="2250281"/>
            <a:ext cx="3810000" cy="2476500"/>
          </a:xfrm>
          <a:prstGeom prst="rect">
            <a:avLst/>
          </a:prstGeom>
        </p:spPr>
      </p:pic>
      <p:pic>
        <p:nvPicPr>
          <p:cNvPr id="12" name="Content Placeholder 11" descr="http://methadonetreatmentclinics.net/wp-content/uploads/2011/09/Methadone-Overdose.jpg"/>
          <p:cNvPicPr>
            <a:picLocks noGrp="1"/>
          </p:cNvPicPr>
          <p:nvPr>
            <p:ph sz="quarter" idx="4"/>
          </p:nvPr>
        </p:nvPicPr>
        <p:blipFill>
          <a:blip r:embed="rId4" cstate="print"/>
          <a:srcRect/>
          <a:stretch>
            <a:fillRect/>
          </a:stretch>
        </p:blipFill>
        <p:spPr bwMode="auto">
          <a:xfrm>
            <a:off x="4800600" y="1828800"/>
            <a:ext cx="3581400" cy="411479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7498</TotalTime>
  <Words>4780</Words>
  <Application>Microsoft Office PowerPoint</Application>
  <PresentationFormat>On-screen Show (4:3)</PresentationFormat>
  <Paragraphs>392</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Franklin Gothic Book</vt:lpstr>
      <vt:lpstr>Mangal</vt:lpstr>
      <vt:lpstr>Times New Roman</vt:lpstr>
      <vt:lpstr>Wingdings 2</vt:lpstr>
      <vt:lpstr>Technic</vt:lpstr>
      <vt:lpstr>Developed by  Greater miami valley ems council and Regional physicians advisory board</vt:lpstr>
      <vt:lpstr>ORC 2925.61</vt:lpstr>
      <vt:lpstr>PowerPoint Presentation</vt:lpstr>
      <vt:lpstr>Why Narcan?</vt:lpstr>
      <vt:lpstr>Things to know about Narcan</vt:lpstr>
      <vt:lpstr>Things to know about Narcan</vt:lpstr>
      <vt:lpstr>Most commonly used opioids</vt:lpstr>
      <vt:lpstr>Signs of Opioid Overdose</vt:lpstr>
      <vt:lpstr>Constricted Pupil </vt:lpstr>
      <vt:lpstr>Signs of Opioid Overdose (continued)</vt:lpstr>
      <vt:lpstr>Signs of Opioid Overdose</vt:lpstr>
      <vt:lpstr>Reasons to suspect opiod overdose</vt:lpstr>
      <vt:lpstr>Paraphernalia commonly found on scene of overdose</vt:lpstr>
      <vt:lpstr>Considerations responding to Overdose</vt:lpstr>
      <vt:lpstr>Body Substance Isolation</vt:lpstr>
      <vt:lpstr>Needles</vt:lpstr>
      <vt:lpstr>Responding to a Suspected OD</vt:lpstr>
      <vt:lpstr>Sternum Rub </vt:lpstr>
      <vt:lpstr>Before Narcan</vt:lpstr>
      <vt:lpstr>Administering Narcan </vt:lpstr>
      <vt:lpstr>PowerPoint Presentation</vt:lpstr>
      <vt:lpstr>Step 1: Pull or Pry Yellow Caps Step 2: Pry off Red Cap </vt:lpstr>
      <vt:lpstr>Step 3: Grip clear plastic wings of MAD  and twist syringe onto it Step 4: Gently screw capsule of Narcan  into barrel of syringe </vt:lpstr>
      <vt:lpstr>PowerPoint Presentation</vt:lpstr>
      <vt:lpstr>Intranasal Medication Delivery</vt:lpstr>
      <vt:lpstr>PowerPoint Presentation</vt:lpstr>
      <vt:lpstr>What to expect after  administering Narcan</vt:lpstr>
      <vt:lpstr>What if Narcan Doesn’t Work?</vt:lpstr>
      <vt:lpstr>Head tilt/Chin lift</vt:lpstr>
      <vt:lpstr>Signs of withdrawal </vt:lpstr>
      <vt:lpstr>Signs of improvement</vt:lpstr>
      <vt:lpstr>Special Considerations</vt:lpstr>
      <vt:lpstr>Special Considerations</vt:lpstr>
      <vt:lpstr>Storage and Exchange of Narcan</vt:lpstr>
      <vt:lpstr>Storage/Exchange continued</vt:lpstr>
      <vt:lpstr>Summary</vt:lpstr>
    </vt:vector>
  </TitlesOfParts>
  <Company>City of Dayton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Narcan Use</dc:title>
  <dc:creator>blee</dc:creator>
  <cp:lastModifiedBy>Chris Vecchi</cp:lastModifiedBy>
  <cp:revision>235</cp:revision>
  <dcterms:created xsi:type="dcterms:W3CDTF">2014-04-16T13:10:32Z</dcterms:created>
  <dcterms:modified xsi:type="dcterms:W3CDTF">2018-04-17T01:28:16Z</dcterms:modified>
</cp:coreProperties>
</file>