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56" r:id="rId2"/>
    <p:sldId id="272" r:id="rId3"/>
    <p:sldId id="262" r:id="rId4"/>
    <p:sldId id="259" r:id="rId5"/>
    <p:sldId id="260" r:id="rId6"/>
    <p:sldId id="261" r:id="rId7"/>
    <p:sldId id="258" r:id="rId8"/>
    <p:sldId id="265" r:id="rId9"/>
    <p:sldId id="266" r:id="rId10"/>
    <p:sldId id="263" r:id="rId11"/>
    <p:sldId id="273" r:id="rId12"/>
    <p:sldId id="278" r:id="rId13"/>
    <p:sldId id="274" r:id="rId14"/>
    <p:sldId id="275" r:id="rId15"/>
    <p:sldId id="267" r:id="rId16"/>
    <p:sldId id="268" r:id="rId17"/>
    <p:sldId id="269" r:id="rId18"/>
    <p:sldId id="281" r:id="rId19"/>
    <p:sldId id="270" r:id="rId20"/>
    <p:sldId id="279" r:id="rId21"/>
    <p:sldId id="271" r:id="rId22"/>
    <p:sldId id="280" r:id="rId23"/>
    <p:sldId id="282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65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19AA5-E50D-42C2-8F8B-3D39D7B0CB2A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DA74C-ACE5-419C-ADA2-644FF0DB2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96203-8FA8-4D1E-8715-A7B58AF57A4A}" type="slidenum">
              <a:rPr lang="en-US"/>
              <a:pPr/>
              <a:t>7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Bronchioles and Alveoli are part of the lower airway.  Point out the flow of blood.</a:t>
            </a:r>
          </a:p>
          <a:p>
            <a:r>
              <a:rPr lang="en-US" dirty="0"/>
              <a:t>Point out the  Pulmonary Vein is the only vein in the body that carries oxygenated blood and the Pulmonary Artery is the only artery to carry </a:t>
            </a:r>
            <a:r>
              <a:rPr lang="en-US" dirty="0" err="1"/>
              <a:t>Unoxygenated</a:t>
            </a:r>
            <a:r>
              <a:rPr lang="en-US" dirty="0"/>
              <a:t> (Bad) blood</a:t>
            </a:r>
          </a:p>
          <a:p>
            <a:endParaRPr lang="en-US" dirty="0"/>
          </a:p>
          <a:p>
            <a:r>
              <a:rPr lang="en-US" dirty="0"/>
              <a:t>Alveoli is where gas exchange takes place.  There are ~300 million, and are incased in the pulmonary capillaries – where gas exchange takes place</a:t>
            </a:r>
          </a:p>
          <a:p>
            <a:endParaRPr lang="en-US" dirty="0"/>
          </a:p>
          <a:p>
            <a:r>
              <a:rPr lang="en-US" dirty="0"/>
              <a:t>Bronchioles act as both a conducting airway and gas exchange area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1600200" y="1371600"/>
            <a:ext cx="7467600" cy="0"/>
          </a:xfrm>
          <a:prstGeom prst="line">
            <a:avLst/>
          </a:prstGeom>
          <a:noFill/>
          <a:ln w="38100">
            <a:solidFill>
              <a:srgbClr val="0066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31" name="Picture 15" descr="MVHlogo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"/>
            <a:ext cx="3962400" cy="744538"/>
          </a:xfrm>
          <a:prstGeom prst="rect">
            <a:avLst/>
          </a:prstGeom>
          <a:noFill/>
        </p:spPr>
      </p:pic>
      <p:sp>
        <p:nvSpPr>
          <p:cNvPr id="923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1524000" y="1371600"/>
            <a:ext cx="7010400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4D4D4D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533400"/>
            <a:ext cx="18478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533400"/>
            <a:ext cx="539115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295400" y="533400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1752600"/>
            <a:ext cx="3619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67300" y="1752600"/>
            <a:ext cx="3619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295400" y="3848100"/>
            <a:ext cx="3619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67300" y="3848100"/>
            <a:ext cx="3619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752600"/>
            <a:ext cx="3619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752600"/>
            <a:ext cx="3619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752600"/>
            <a:ext cx="3619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752600"/>
            <a:ext cx="3619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533400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752600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7924800" y="6172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20291B1F-C258-4749-8BB1-8CD97E9D47B5}" type="slidenum">
              <a:rPr lang="en-US">
                <a:latin typeface="Trebuchet MS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>
              <a:latin typeface="Trebuchet MS" pitchFamily="34" charset="0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1295400" y="381000"/>
            <a:ext cx="7467600" cy="0"/>
          </a:xfrm>
          <a:prstGeom prst="line">
            <a:avLst/>
          </a:prstGeom>
          <a:noFill/>
          <a:ln w="38100">
            <a:solidFill>
              <a:srgbClr val="0066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42" name="Picture 18" descr="MVHlogo0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9600" y="5943600"/>
            <a:ext cx="2971800" cy="558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4D4D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6700" dirty="0" smtClean="0">
                <a:solidFill>
                  <a:schemeClr val="bg2">
                    <a:lumMod val="50000"/>
                  </a:schemeClr>
                </a:solidFill>
              </a:rPr>
              <a:t>CPAP</a:t>
            </a:r>
            <a:endParaRPr lang="en-US" sz="67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Mike </a:t>
            </a:r>
            <a:r>
              <a:rPr lang="en-US" dirty="0" err="1" smtClean="0"/>
              <a:t>Callihan</a:t>
            </a:r>
            <a:r>
              <a:rPr lang="en-US" dirty="0" smtClean="0"/>
              <a:t> </a:t>
            </a:r>
            <a:r>
              <a:rPr lang="en-US" dirty="0" smtClean="0"/>
              <a:t>RN,BSN, Paramedic, EMSI</a:t>
            </a:r>
            <a:endParaRPr lang="en-US" dirty="0" smtClean="0"/>
          </a:p>
          <a:p>
            <a:r>
              <a:rPr lang="en-US" dirty="0" smtClean="0"/>
              <a:t>Miami Valley Hospital</a:t>
            </a:r>
          </a:p>
          <a:p>
            <a:r>
              <a:rPr lang="en-US" dirty="0" smtClean="0"/>
              <a:t>EMS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Pulmonary Edema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Content Placeholder 5" descr="XrayMI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1676400"/>
            <a:ext cx="3352800" cy="33570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COPD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COPD, or chronic obstructive pulmonary disease, is a progressive disease that makes it hard to breathe. </a:t>
            </a:r>
          </a:p>
          <a:p>
            <a:r>
              <a:rPr lang="en-US" sz="2400" dirty="0" smtClean="0"/>
              <a:t>"Progressive" means the disease gets worse over time. </a:t>
            </a:r>
          </a:p>
          <a:p>
            <a:r>
              <a:rPr lang="en-US" sz="2400" dirty="0" smtClean="0"/>
              <a:t>COPD can cause coughing that produces large amounts of mucus (a slimy substance), wheezing, shortness of breath, chest tightness, and other symptoms.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COPD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Airways and air sacs are elastic</a:t>
            </a:r>
          </a:p>
          <a:p>
            <a:r>
              <a:rPr lang="en-US" dirty="0" smtClean="0"/>
              <a:t>In COPD, less air flows in and out of the airways because of one or more of the following:</a:t>
            </a:r>
          </a:p>
          <a:p>
            <a:pPr lvl="1"/>
            <a:r>
              <a:rPr lang="en-US" sz="2000" dirty="0" smtClean="0"/>
              <a:t>The airways and air sacs lose their elastic quality. </a:t>
            </a:r>
          </a:p>
          <a:p>
            <a:pPr lvl="1"/>
            <a:r>
              <a:rPr lang="en-US" sz="2000" dirty="0" smtClean="0"/>
              <a:t>The walls between many of the air sacs are destroyed. </a:t>
            </a:r>
          </a:p>
          <a:p>
            <a:pPr lvl="1"/>
            <a:r>
              <a:rPr lang="en-US" sz="2000" dirty="0" smtClean="0"/>
              <a:t>The walls of the airways become thick and inflamed (swollen). </a:t>
            </a:r>
          </a:p>
          <a:p>
            <a:pPr lvl="1"/>
            <a:r>
              <a:rPr lang="en-US" sz="2000" dirty="0" smtClean="0"/>
              <a:t>The airways make more mucus than usual, which tends to clog the airways.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COPD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COPD can cause:</a:t>
            </a:r>
          </a:p>
          <a:p>
            <a:pPr lvl="1"/>
            <a:r>
              <a:rPr lang="en-US" dirty="0" smtClean="0"/>
              <a:t>coughing that produces large amounts of mucus,</a:t>
            </a:r>
          </a:p>
          <a:p>
            <a:pPr lvl="1"/>
            <a:r>
              <a:rPr lang="en-US" dirty="0" smtClean="0"/>
              <a:t>wheezing </a:t>
            </a:r>
          </a:p>
          <a:p>
            <a:pPr lvl="1"/>
            <a:r>
              <a:rPr lang="en-US" dirty="0" smtClean="0"/>
              <a:t>shortness of breath </a:t>
            </a:r>
          </a:p>
          <a:p>
            <a:pPr lvl="1"/>
            <a:r>
              <a:rPr lang="en-US" dirty="0" smtClean="0"/>
              <a:t>chest tightness</a:t>
            </a:r>
          </a:p>
          <a:p>
            <a:pPr lvl="1"/>
            <a:r>
              <a:rPr lang="en-US" dirty="0" smtClean="0"/>
              <a:t>other symptoms.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COPD causes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Cigarette smoking is the leading cause of COPD. Most people who have COPD smoke or used to smoke. </a:t>
            </a:r>
          </a:p>
          <a:p>
            <a:r>
              <a:rPr lang="en-US" dirty="0" smtClean="0"/>
              <a:t>Long-term exposure to other lung irritants, such as air pollution, chemical fumes, or dust, also may contribute to COPD.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Asthma/Emphysema/COPD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</a:t>
            </a:r>
            <a:r>
              <a:rPr lang="en-US" dirty="0" err="1" smtClean="0"/>
              <a:t>albuterol</a:t>
            </a:r>
            <a:r>
              <a:rPr lang="en-US" dirty="0" smtClean="0"/>
              <a:t> 2.5 mg and </a:t>
            </a:r>
            <a:r>
              <a:rPr lang="en-US" dirty="0" err="1" smtClean="0"/>
              <a:t>ipratropium</a:t>
            </a:r>
            <a:r>
              <a:rPr lang="en-US" dirty="0" smtClean="0"/>
              <a:t> 0.5 mg, </a:t>
            </a:r>
            <a:r>
              <a:rPr lang="en-US" dirty="0" err="1" smtClean="0"/>
              <a:t>nebulized</a:t>
            </a:r>
            <a:r>
              <a:rPr lang="en-US" dirty="0" smtClean="0"/>
              <a:t> with O2 8-12 LPM.</a:t>
            </a:r>
          </a:p>
          <a:p>
            <a:r>
              <a:rPr lang="en-US" dirty="0" smtClean="0"/>
              <a:t>May repeat </a:t>
            </a:r>
            <a:r>
              <a:rPr lang="en-US" dirty="0" err="1" smtClean="0"/>
              <a:t>Albuterol</a:t>
            </a:r>
            <a:r>
              <a:rPr lang="en-US" dirty="0" smtClean="0"/>
              <a:t> 2.5 mg </a:t>
            </a:r>
            <a:r>
              <a:rPr lang="en-US" dirty="0" err="1" smtClean="0"/>
              <a:t>nebulized</a:t>
            </a:r>
            <a:r>
              <a:rPr lang="en-US" dirty="0" smtClean="0"/>
              <a:t> X 2.</a:t>
            </a:r>
          </a:p>
          <a:p>
            <a:r>
              <a:rPr lang="en-US" dirty="0" smtClean="0"/>
              <a:t>COPD, CPAP or </a:t>
            </a:r>
            <a:r>
              <a:rPr lang="en-US" dirty="0" err="1" smtClean="0"/>
              <a:t>BiPAP</a:t>
            </a:r>
            <a:endParaRPr lang="en-US" dirty="0" smtClean="0"/>
          </a:p>
          <a:p>
            <a:r>
              <a:rPr lang="en-US" dirty="0" smtClean="0"/>
              <a:t>If patient arrests, tension </a:t>
            </a:r>
            <a:r>
              <a:rPr lang="en-US" dirty="0" err="1" smtClean="0"/>
              <a:t>pneumothorax</a:t>
            </a:r>
            <a:r>
              <a:rPr lang="en-US" dirty="0" smtClean="0"/>
              <a:t> is a likely cause</a:t>
            </a:r>
          </a:p>
          <a:p>
            <a:r>
              <a:rPr lang="en-US" dirty="0" smtClean="0"/>
              <a:t>For asthmatics in severe distress: Epinephrine (1:1000) .3 mg SQ or </a:t>
            </a:r>
            <a:r>
              <a:rPr lang="en-US" dirty="0" err="1" smtClean="0"/>
              <a:t>autoinjector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With Med control approval, may repeat Epinephrine.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229600" cy="35052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So what is CPAP?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14800"/>
            <a:ext cx="8229600" cy="4709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CPAP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Continuous positive airway pressure</a:t>
            </a:r>
          </a:p>
          <a:p>
            <a:r>
              <a:rPr lang="en-US" dirty="0" smtClean="0"/>
              <a:t>CPAP is a tool to be used for assisting ventilation and should not be confused with trying correct Oxygenation concerns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Medical history and presenting complaints consistent with pulmonary edema</a:t>
            </a:r>
          </a:p>
          <a:p>
            <a:pPr lvl="1"/>
            <a:r>
              <a:rPr lang="en-US" dirty="0" smtClean="0"/>
              <a:t>Patient must be 16 or older</a:t>
            </a:r>
          </a:p>
          <a:p>
            <a:pPr lvl="1"/>
            <a:r>
              <a:rPr lang="en-US" dirty="0" smtClean="0"/>
              <a:t>COPD, Asthma</a:t>
            </a:r>
          </a:p>
          <a:p>
            <a:pPr lvl="1"/>
            <a:r>
              <a:rPr lang="en-US" dirty="0" smtClean="0"/>
              <a:t>Bibasilar or diffuse </a:t>
            </a:r>
            <a:r>
              <a:rPr lang="en-US" dirty="0" err="1" smtClean="0"/>
              <a:t>rales</a:t>
            </a:r>
            <a:endParaRPr lang="en-US" dirty="0" smtClean="0"/>
          </a:p>
          <a:p>
            <a:pPr lvl="1"/>
            <a:r>
              <a:rPr lang="en-US" dirty="0" smtClean="0"/>
              <a:t>Near drowning</a:t>
            </a:r>
          </a:p>
          <a:p>
            <a:pPr lvl="1"/>
            <a:r>
              <a:rPr lang="en-US" dirty="0" smtClean="0"/>
              <a:t>Disasters or mass casualties such as Bioterrorism with cases of respiratory distress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Contraindications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Respiratory or cardiac arrest</a:t>
            </a:r>
          </a:p>
          <a:p>
            <a:pPr lvl="0"/>
            <a:r>
              <a:rPr lang="en-US" dirty="0" err="1" smtClean="0"/>
              <a:t>Agonal</a:t>
            </a:r>
            <a:r>
              <a:rPr lang="en-US" dirty="0" smtClean="0"/>
              <a:t> respirations</a:t>
            </a:r>
          </a:p>
          <a:p>
            <a:pPr lvl="0"/>
            <a:r>
              <a:rPr lang="en-US" dirty="0" smtClean="0"/>
              <a:t>Severely depressed level of consciousness</a:t>
            </a:r>
          </a:p>
          <a:p>
            <a:pPr lvl="0"/>
            <a:r>
              <a:rPr lang="en-US" dirty="0" smtClean="0"/>
              <a:t>Systolic blood pressure &lt; 90mmHg</a:t>
            </a:r>
          </a:p>
          <a:p>
            <a:pPr lvl="0"/>
            <a:r>
              <a:rPr lang="en-US" dirty="0" smtClean="0"/>
              <a:t>Signs and symptoms of </a:t>
            </a:r>
            <a:r>
              <a:rPr lang="en-US" dirty="0" err="1" smtClean="0"/>
              <a:t>pneumothorax</a:t>
            </a:r>
            <a:endParaRPr lang="en-US" dirty="0" smtClean="0"/>
          </a:p>
          <a:p>
            <a:pPr lvl="0"/>
            <a:r>
              <a:rPr lang="en-US" dirty="0" smtClean="0"/>
              <a:t>Inability to maintain airway patency</a:t>
            </a:r>
          </a:p>
          <a:p>
            <a:pPr lvl="0"/>
            <a:r>
              <a:rPr lang="en-US" dirty="0" smtClean="0"/>
              <a:t>Major trauma, especially head injury with increased ICP or significant chest trauma</a:t>
            </a:r>
          </a:p>
          <a:p>
            <a:pPr lvl="0"/>
            <a:r>
              <a:rPr lang="en-US" dirty="0" smtClean="0"/>
              <a:t>Facial Anomalies, e.g., burns, fractures</a:t>
            </a:r>
          </a:p>
          <a:p>
            <a:pPr lvl="0"/>
            <a:r>
              <a:rPr lang="en-US" dirty="0" smtClean="0"/>
              <a:t>Vomiting</a:t>
            </a:r>
          </a:p>
          <a:p>
            <a:r>
              <a:rPr lang="en-US" dirty="0" smtClean="0"/>
              <a:t>If patient deteriorates while on CPAP (O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sats</a:t>
            </a:r>
            <a:r>
              <a:rPr lang="en-US" dirty="0" smtClean="0"/>
              <a:t> &lt; 90), then prepare to </a:t>
            </a:r>
            <a:r>
              <a:rPr lang="en-US" dirty="0" err="1" smtClean="0"/>
              <a:t>intubate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Objectives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Congestive Heart Failure</a:t>
            </a:r>
          </a:p>
          <a:p>
            <a:r>
              <a:rPr lang="en-US" dirty="0" smtClean="0"/>
              <a:t>Define COPD</a:t>
            </a:r>
          </a:p>
          <a:p>
            <a:r>
              <a:rPr lang="en-US" dirty="0" smtClean="0"/>
              <a:t>Review standing orders for CHF and COPD</a:t>
            </a:r>
          </a:p>
          <a:p>
            <a:r>
              <a:rPr lang="en-US" dirty="0" smtClean="0"/>
              <a:t>Describe CPAP</a:t>
            </a:r>
          </a:p>
          <a:p>
            <a:r>
              <a:rPr lang="en-US" dirty="0" smtClean="0"/>
              <a:t>Practice usage of CPAP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Hazards of CPAP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 smtClean="0"/>
              <a:t>Hypotension</a:t>
            </a:r>
          </a:p>
          <a:p>
            <a:pPr lvl="0"/>
            <a:r>
              <a:rPr lang="en-US" sz="4400" dirty="0" err="1" smtClean="0"/>
              <a:t>Pneumothorax</a:t>
            </a:r>
            <a:endParaRPr lang="en-US" sz="4400" dirty="0" smtClean="0"/>
          </a:p>
          <a:p>
            <a:r>
              <a:rPr lang="en-US" sz="4400" dirty="0" smtClean="0"/>
              <a:t>Corneal Drying</a:t>
            </a:r>
            <a:endParaRPr lang="en-US" sz="4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Benefits to CPAP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direct benefits of CPAP are improved oxygenation, decreased respiratory effort, and decrease in left ventricular preload and </a:t>
            </a:r>
            <a:r>
              <a:rPr lang="en-US" dirty="0" err="1" smtClean="0"/>
              <a:t>afterload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recent study showed that with 2 weeks of CPAP usage for patients with CHF, pulmonary function was improved.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Goals of CPAP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 smtClean="0"/>
              <a:t>Elimination of </a:t>
            </a:r>
            <a:r>
              <a:rPr lang="en-US" sz="3600" dirty="0" err="1" smtClean="0"/>
              <a:t>dyspnea</a:t>
            </a:r>
            <a:endParaRPr lang="en-US" sz="3600" dirty="0" smtClean="0"/>
          </a:p>
          <a:p>
            <a:pPr lvl="0"/>
            <a:r>
              <a:rPr lang="en-US" sz="3600" dirty="0" smtClean="0"/>
              <a:t>Reduced respiratory rate</a:t>
            </a:r>
          </a:p>
          <a:p>
            <a:pPr lvl="0"/>
            <a:r>
              <a:rPr lang="en-US" sz="3600" dirty="0" smtClean="0"/>
              <a:t>Reduced heart rate</a:t>
            </a:r>
          </a:p>
          <a:p>
            <a:pPr lvl="0"/>
            <a:r>
              <a:rPr lang="en-US" sz="3600" dirty="0" smtClean="0"/>
              <a:t>Increased SpO2</a:t>
            </a:r>
          </a:p>
          <a:p>
            <a:r>
              <a:rPr lang="en-US" sz="3600" dirty="0" smtClean="0"/>
              <a:t>Stabilized blood pressure</a:t>
            </a:r>
            <a:endParaRPr lang="en-US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Important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patient is started on CPAP, only remove treatment if the patient deteriorates or under medical control direction.</a:t>
            </a:r>
          </a:p>
          <a:p>
            <a:r>
              <a:rPr lang="en-US" dirty="0" smtClean="0"/>
              <a:t>Call ahead to ER and inform them that patient is on CPAP, do not just unhook the patient and leave.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Summary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CPAP </a:t>
            </a:r>
            <a:r>
              <a:rPr lang="en-US" dirty="0" smtClean="0"/>
              <a:t>has been found to be as affective or more affective than the conventional pharmacological interventions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CPAP is now being used as a part of GMVEMSC protocol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 congested heart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Content Placeholder 3" descr="ch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3522" y="1752600"/>
            <a:ext cx="3155156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Congestive Heart Failure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Congestive Heart Failure (CHF) is a serious disease associated with excessive morbidity and mortality and of elevated health-care costs.</a:t>
            </a:r>
          </a:p>
          <a:p>
            <a:r>
              <a:rPr lang="en-US" dirty="0" smtClean="0"/>
              <a:t> Even with the advances in pharmacologic therapy, the mortality for the disease remains very high.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Congestive Heart Failure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Approximately 80% of patients with CHF showed restrictive </a:t>
            </a:r>
            <a:r>
              <a:rPr lang="en-US" dirty="0" err="1" smtClean="0"/>
              <a:t>spirometric</a:t>
            </a:r>
            <a:r>
              <a:rPr lang="en-US" dirty="0" smtClean="0"/>
              <a:t> pattern</a:t>
            </a:r>
          </a:p>
          <a:p>
            <a:r>
              <a:rPr lang="en-US" dirty="0" err="1" smtClean="0"/>
              <a:t>Extravascular</a:t>
            </a:r>
            <a:r>
              <a:rPr lang="en-US" dirty="0" smtClean="0"/>
              <a:t> volume expansion and fluid accumulation in interstitial compartments of the lungs </a:t>
            </a:r>
          </a:p>
          <a:p>
            <a:r>
              <a:rPr lang="en-US" dirty="0" smtClean="0"/>
              <a:t>Fluid accumulation is associated with increased heart size and reduced lung compliance.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Congestive Heart Failure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accumulation of fluid leads to flooding of the alveoli resulting in a deficiency in gas exchange with several consequences, </a:t>
            </a:r>
          </a:p>
          <a:p>
            <a:pPr lvl="1"/>
            <a:r>
              <a:rPr lang="en-US" dirty="0" smtClean="0"/>
              <a:t>Muscle weakness  </a:t>
            </a:r>
          </a:p>
          <a:p>
            <a:pPr lvl="1"/>
            <a:r>
              <a:rPr lang="en-US" dirty="0" smtClean="0"/>
              <a:t>Dyspnea with routine activities.</a:t>
            </a:r>
          </a:p>
          <a:p>
            <a:pPr lvl="1"/>
            <a:r>
              <a:rPr lang="en-US" dirty="0" smtClean="0"/>
              <a:t>Dyspnea progresses into dyspnea at rest.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respiratory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533400"/>
            <a:ext cx="6513513" cy="5461000"/>
          </a:xfrm>
          <a:prstGeom prst="rect">
            <a:avLst/>
          </a:prstGeom>
          <a:noFill/>
          <a:ln w="76200" cmpd="tri">
            <a:solidFill>
              <a:srgbClr val="FFCC00"/>
            </a:solidFill>
            <a:miter lim="800000"/>
            <a:headEnd/>
            <a:tailEnd/>
          </a:ln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715000" y="1431925"/>
            <a:ext cx="17709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Deoxygenated </a:t>
            </a:r>
          </a:p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Blood</a:t>
            </a:r>
          </a:p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from the Heart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5257800" y="1981200"/>
            <a:ext cx="228600" cy="990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324600" y="3032125"/>
            <a:ext cx="14057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Pulmonary </a:t>
            </a:r>
          </a:p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Arteriole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 flipV="1">
            <a:off x="5486400" y="3352800"/>
            <a:ext cx="12954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V="1">
            <a:off x="4876800" y="685800"/>
            <a:ext cx="15240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 flipV="1">
            <a:off x="4343400" y="1752600"/>
            <a:ext cx="76200" cy="8382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585913" y="974725"/>
            <a:ext cx="21866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Oxygenated Blood </a:t>
            </a: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to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the Heart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3733800" y="1371600"/>
            <a:ext cx="8382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 flipV="1">
            <a:off x="5029200" y="1752600"/>
            <a:ext cx="10668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939925" y="1736725"/>
            <a:ext cx="14057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Pulmonary </a:t>
            </a:r>
          </a:p>
          <a:p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Venule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3124200" y="2133600"/>
            <a:ext cx="144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447800" y="2498725"/>
            <a:ext cx="12091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Bronchus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V="1">
            <a:off x="2819400" y="2362200"/>
            <a:ext cx="198120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524000" y="2955925"/>
            <a:ext cx="13358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Bronchiole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2971800" y="3200400"/>
            <a:ext cx="15240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412875" y="3717925"/>
            <a:ext cx="8780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Alveoli</a:t>
            </a:r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V="1">
            <a:off x="2362200" y="3810000"/>
            <a:ext cx="12954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2362200" y="3962400"/>
            <a:ext cx="12192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371600" y="4799013"/>
            <a:ext cx="170271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Smallest Blood 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Vessels 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(Capillaries)</a:t>
            </a:r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V="1">
            <a:off x="2895600" y="4572000"/>
            <a:ext cx="9144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V="1">
            <a:off x="2971800" y="5486400"/>
            <a:ext cx="5334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533400"/>
          </a:xfrm>
          <a:solidFill>
            <a:srgbClr val="FFCC00"/>
          </a:solidFill>
        </p:spPr>
        <p:txBody>
          <a:bodyPr>
            <a:normAutofit fontScale="90000"/>
          </a:bodyPr>
          <a:lstStyle/>
          <a:p>
            <a:r>
              <a:rPr lang="en-US" sz="3100" b="1" i="1">
                <a:solidFill>
                  <a:srgbClr val="800080"/>
                </a:solidFill>
                <a:latin typeface="Arial" charset="0"/>
              </a:rPr>
              <a:t>Bronchioles and Alveoli</a:t>
            </a:r>
            <a:endParaRPr lang="en-US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4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6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9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95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  <p:bldP spid="4102" grpId="0" animBg="1"/>
      <p:bldP spid="4103" grpId="0" autoUpdateAnimBg="0"/>
      <p:bldP spid="4105" grpId="0" animBg="1"/>
      <p:bldP spid="4106" grpId="0" animBg="1"/>
      <p:bldP spid="4107" grpId="0" animBg="1"/>
      <p:bldP spid="4108" grpId="0" autoUpdateAnimBg="0"/>
      <p:bldP spid="4109" grpId="0" animBg="1"/>
      <p:bldP spid="4110" grpId="0" animBg="1"/>
      <p:bldP spid="4111" grpId="0" autoUpdateAnimBg="0"/>
      <p:bldP spid="4112" grpId="0" animBg="1"/>
      <p:bldP spid="4113" grpId="0" autoUpdateAnimBg="0"/>
      <p:bldP spid="4114" grpId="0" animBg="1"/>
      <p:bldP spid="4115" grpId="0" autoUpdateAnimBg="0"/>
      <p:bldP spid="4116" grpId="0" animBg="1"/>
      <p:bldP spid="4117" grpId="0" autoUpdateAnimBg="0"/>
      <p:bldP spid="4118" grpId="0" animBg="1"/>
      <p:bldP spid="4119" grpId="0" animBg="1"/>
      <p:bldP spid="4120" grpId="0" autoUpdateAnimBg="0"/>
      <p:bldP spid="4121" grpId="0" animBg="1"/>
      <p:bldP spid="4122" grpId="0" animBg="1"/>
      <p:bldP spid="412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Pulmonary Edema Protocol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Assess for</a:t>
            </a:r>
          </a:p>
          <a:p>
            <a:pPr lvl="1"/>
            <a:r>
              <a:rPr lang="en-US" dirty="0" smtClean="0"/>
              <a:t>Cyanosis</a:t>
            </a:r>
          </a:p>
          <a:p>
            <a:pPr lvl="1"/>
            <a:r>
              <a:rPr lang="en-US" dirty="0" smtClean="0"/>
              <a:t>clammy skin</a:t>
            </a:r>
          </a:p>
          <a:p>
            <a:pPr lvl="1"/>
            <a:r>
              <a:rPr lang="en-US" dirty="0" smtClean="0"/>
              <a:t>absence of fever</a:t>
            </a:r>
          </a:p>
          <a:p>
            <a:pPr lvl="1"/>
            <a:r>
              <a:rPr lang="en-US" dirty="0" smtClean="0"/>
              <a:t>coughing</a:t>
            </a:r>
          </a:p>
          <a:p>
            <a:pPr lvl="1"/>
            <a:r>
              <a:rPr lang="en-US" dirty="0" smtClean="0"/>
              <a:t>wheezing, labored breathing</a:t>
            </a:r>
          </a:p>
          <a:p>
            <a:pPr lvl="1"/>
            <a:r>
              <a:rPr lang="en-US" dirty="0" smtClean="0"/>
              <a:t>pitting edema</a:t>
            </a:r>
          </a:p>
          <a:p>
            <a:pPr lvl="1"/>
            <a:r>
              <a:rPr lang="en-US" dirty="0" err="1" smtClean="0"/>
              <a:t>rales</a:t>
            </a:r>
            <a:r>
              <a:rPr lang="en-US" dirty="0" smtClean="0"/>
              <a:t> in bilateral lower fields </a:t>
            </a:r>
          </a:p>
          <a:p>
            <a:pPr lvl="1"/>
            <a:r>
              <a:rPr lang="en-US" dirty="0" err="1" smtClean="0"/>
              <a:t>tachypnea</a:t>
            </a:r>
            <a:endParaRPr lang="en-US" dirty="0" smtClean="0"/>
          </a:p>
          <a:p>
            <a:pPr lvl="1"/>
            <a:r>
              <a:rPr lang="en-US" dirty="0" smtClean="0"/>
              <a:t>apprehension </a:t>
            </a:r>
          </a:p>
          <a:p>
            <a:pPr lvl="1"/>
            <a:r>
              <a:rPr lang="en-US" dirty="0" smtClean="0"/>
              <a:t>JVD </a:t>
            </a:r>
          </a:p>
          <a:p>
            <a:pPr lvl="1"/>
            <a:r>
              <a:rPr lang="en-US" dirty="0" smtClean="0"/>
              <a:t>Inability to talk.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Treatment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If CPAP is available, its use is encouraged prior to initiation of drug therapy</a:t>
            </a:r>
          </a:p>
          <a:p>
            <a:r>
              <a:rPr lang="en-US" sz="2400" dirty="0" smtClean="0"/>
              <a:t>If SBP&gt;100, NTG 0.4 mg SL up to 3, 1 every 5minutes. Maintain SBP &gt; 100</a:t>
            </a:r>
          </a:p>
          <a:p>
            <a:r>
              <a:rPr lang="en-US" sz="2400" dirty="0" err="1" smtClean="0"/>
              <a:t>Furosemide</a:t>
            </a:r>
            <a:r>
              <a:rPr lang="en-US" sz="2400" dirty="0" smtClean="0"/>
              <a:t> 80 mg slow IV push over 2 minutes. Maintain SBP &gt;100</a:t>
            </a:r>
          </a:p>
          <a:p>
            <a:r>
              <a:rPr lang="en-US" sz="2400" dirty="0" smtClean="0"/>
              <a:t>Morphine, up to 5 mg, Slow IV over 2 minutes. Maintain SBP &gt; 100. May repeat morphine, up to 5 mg, slow IV over 2 minutes.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MS Stroke Talk June 201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CAT for GMVEMSC</Template>
  <TotalTime>253</TotalTime>
  <Words>927</Words>
  <Application>Microsoft Office PowerPoint</Application>
  <PresentationFormat>On-screen Show (4:3)</PresentationFormat>
  <Paragraphs>134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EMS Stroke Talk June 2011</vt:lpstr>
      <vt:lpstr> CPAP</vt:lpstr>
      <vt:lpstr>Objectives</vt:lpstr>
      <vt:lpstr>A congested heart</vt:lpstr>
      <vt:lpstr>Congestive Heart Failure</vt:lpstr>
      <vt:lpstr>Congestive Heart Failure</vt:lpstr>
      <vt:lpstr>Congestive Heart Failure</vt:lpstr>
      <vt:lpstr>Bronchioles and Alveoli</vt:lpstr>
      <vt:lpstr>Pulmonary Edema Protocol</vt:lpstr>
      <vt:lpstr>Treatment</vt:lpstr>
      <vt:lpstr>Pulmonary Edema</vt:lpstr>
      <vt:lpstr>COPD</vt:lpstr>
      <vt:lpstr>COPD</vt:lpstr>
      <vt:lpstr>COPD</vt:lpstr>
      <vt:lpstr>COPD causes</vt:lpstr>
      <vt:lpstr>Asthma/Emphysema/COPD </vt:lpstr>
      <vt:lpstr>So what is CPAP?</vt:lpstr>
      <vt:lpstr>CPAP</vt:lpstr>
      <vt:lpstr>Indications</vt:lpstr>
      <vt:lpstr>Contraindications</vt:lpstr>
      <vt:lpstr>Hazards of CPAP</vt:lpstr>
      <vt:lpstr>Benefits to CPAP</vt:lpstr>
      <vt:lpstr>Goals of CPAP</vt:lpstr>
      <vt:lpstr>Important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CHF and CPAP</dc:title>
  <dc:creator>michael callihan</dc:creator>
  <cp:lastModifiedBy>Callihan, Michael</cp:lastModifiedBy>
  <cp:revision>17</cp:revision>
  <dcterms:created xsi:type="dcterms:W3CDTF">2010-03-02T01:12:34Z</dcterms:created>
  <dcterms:modified xsi:type="dcterms:W3CDTF">2012-04-30T18:39:38Z</dcterms:modified>
</cp:coreProperties>
</file>