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02" r:id="rId3"/>
    <p:sldId id="326" r:id="rId4"/>
    <p:sldId id="327" r:id="rId5"/>
    <p:sldId id="328" r:id="rId6"/>
    <p:sldId id="257" r:id="rId7"/>
    <p:sldId id="293" r:id="rId8"/>
    <p:sldId id="258" r:id="rId9"/>
    <p:sldId id="318" r:id="rId10"/>
    <p:sldId id="296" r:id="rId11"/>
    <p:sldId id="297" r:id="rId12"/>
    <p:sldId id="298" r:id="rId13"/>
    <p:sldId id="299" r:id="rId14"/>
    <p:sldId id="294" r:id="rId15"/>
    <p:sldId id="295" r:id="rId16"/>
    <p:sldId id="300" r:id="rId17"/>
    <p:sldId id="303" r:id="rId18"/>
    <p:sldId id="306" r:id="rId19"/>
    <p:sldId id="307" r:id="rId20"/>
    <p:sldId id="308" r:id="rId21"/>
    <p:sldId id="309" r:id="rId22"/>
    <p:sldId id="310" r:id="rId23"/>
    <p:sldId id="311" r:id="rId24"/>
    <p:sldId id="313" r:id="rId25"/>
    <p:sldId id="314" r:id="rId26"/>
    <p:sldId id="269" r:id="rId27"/>
    <p:sldId id="270" r:id="rId28"/>
    <p:sldId id="260" r:id="rId29"/>
    <p:sldId id="304" r:id="rId30"/>
    <p:sldId id="261" r:id="rId31"/>
    <p:sldId id="263" r:id="rId32"/>
    <p:sldId id="262" r:id="rId33"/>
    <p:sldId id="264" r:id="rId34"/>
    <p:sldId id="265" r:id="rId35"/>
    <p:sldId id="266" r:id="rId36"/>
    <p:sldId id="267" r:id="rId37"/>
    <p:sldId id="268" r:id="rId38"/>
    <p:sldId id="271" r:id="rId39"/>
    <p:sldId id="272" r:id="rId40"/>
    <p:sldId id="316" r:id="rId41"/>
    <p:sldId id="317" r:id="rId42"/>
    <p:sldId id="280" r:id="rId43"/>
    <p:sldId id="305" r:id="rId44"/>
    <p:sldId id="325" r:id="rId45"/>
    <p:sldId id="321" r:id="rId46"/>
    <p:sldId id="324" r:id="rId47"/>
    <p:sldId id="323" r:id="rId48"/>
    <p:sldId id="322" r:id="rId49"/>
    <p:sldId id="284" r:id="rId50"/>
    <p:sldId id="285" r:id="rId51"/>
    <p:sldId id="277" r:id="rId52"/>
    <p:sldId id="315" r:id="rId53"/>
    <p:sldId id="286" r:id="rId54"/>
    <p:sldId id="287" r:id="rId55"/>
    <p:sldId id="288" r:id="rId56"/>
    <p:sldId id="289" r:id="rId57"/>
    <p:sldId id="329" r:id="rId58"/>
    <p:sldId id="319" r:id="rId59"/>
    <p:sldId id="290" r:id="rId60"/>
    <p:sldId id="32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2" autoAdjust="0"/>
    <p:restoredTop sz="89431" autoAdjust="0"/>
  </p:normalViewPr>
  <p:slideViewPr>
    <p:cSldViewPr snapToGrid="0" showGuides="1">
      <p:cViewPr varScale="1">
        <p:scale>
          <a:sx n="102" d="100"/>
          <a:sy n="102" d="100"/>
        </p:scale>
        <p:origin x="1014" y="72"/>
      </p:cViewPr>
      <p:guideLst>
        <p:guide orient="horz" pos="2160"/>
        <p:guide pos="3840"/>
      </p:guideLst>
    </p:cSldViewPr>
  </p:slideViewPr>
  <p:outlineViewPr>
    <p:cViewPr>
      <p:scale>
        <a:sx n="33" d="100"/>
        <a:sy n="33" d="100"/>
      </p:scale>
      <p:origin x="0" y="-6450"/>
    </p:cViewPr>
  </p:outlineViewPr>
  <p:notesTextViewPr>
    <p:cViewPr>
      <p:scale>
        <a:sx n="200" d="100"/>
        <a:sy n="200" d="100"/>
      </p:scale>
      <p:origin x="0" y="0"/>
    </p:cViewPr>
  </p:notesTextViewPr>
  <p:sorterViewPr>
    <p:cViewPr>
      <p:scale>
        <a:sx n="100" d="100"/>
        <a:sy n="100" d="100"/>
      </p:scale>
      <p:origin x="0" y="-11736"/>
    </p:cViewPr>
  </p:sorterViewPr>
  <p:notesViewPr>
    <p:cSldViewPr snapToGrid="0" showGuides="1">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68E91-9103-4254-8583-B2C1126E5359}" type="datetimeFigureOut">
              <a:rPr lang="en-US" smtClean="0"/>
              <a:t>3/11/2019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BE11D-FD9A-4175-8AD0-ED3DAEE7F602}" type="slidenum">
              <a:rPr lang="en-US" smtClean="0"/>
              <a:t>‹#›</a:t>
            </a:fld>
            <a:endParaRPr lang="en-US"/>
          </a:p>
        </p:txBody>
      </p:sp>
    </p:spTree>
    <p:extLst>
      <p:ext uri="{BB962C8B-B14F-4D97-AF65-F5344CB8AC3E}">
        <p14:creationId xmlns:p14="http://schemas.microsoft.com/office/powerpoint/2010/main" val="134290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Peds airway </a:t>
            </a:r>
            <a:r>
              <a:rPr lang="en-US" dirty="0"/>
              <a:t>– preferred airway device?</a:t>
            </a:r>
          </a:p>
          <a:p>
            <a:r>
              <a:rPr lang="en-US" b="1" dirty="0"/>
              <a:t>Poisoning</a:t>
            </a:r>
            <a:r>
              <a:rPr lang="en-US" dirty="0"/>
              <a:t> – Need advice? Who do you call?</a:t>
            </a:r>
          </a:p>
          <a:p>
            <a:r>
              <a:rPr lang="en-US" b="1" dirty="0"/>
              <a:t>Trauma Centers </a:t>
            </a:r>
            <a:r>
              <a:rPr lang="en-US" dirty="0"/>
              <a:t>– Does a trauma patient ALWAYS HAVE to go to a trauma center?</a:t>
            </a:r>
          </a:p>
          <a:p>
            <a:r>
              <a:rPr lang="en-US" b="1" dirty="0"/>
              <a:t>Cardiac</a:t>
            </a:r>
            <a:r>
              <a:rPr lang="en-US" dirty="0"/>
              <a:t> - ACLS treatable causes.</a:t>
            </a:r>
          </a:p>
          <a:p>
            <a:r>
              <a:rPr lang="en-US" b="1" dirty="0"/>
              <a:t>Excited Delirium </a:t>
            </a:r>
            <a:r>
              <a:rPr lang="en-US" dirty="0"/>
              <a:t>in arrest.</a:t>
            </a:r>
          </a:p>
          <a:p>
            <a:r>
              <a:rPr lang="en-US" b="1" dirty="0"/>
              <a:t>Newborn</a:t>
            </a:r>
            <a:r>
              <a:rPr lang="en-US" dirty="0"/>
              <a:t> suctioning?</a:t>
            </a:r>
          </a:p>
          <a:p>
            <a:r>
              <a:rPr lang="en-US" b="1" dirty="0"/>
              <a:t>Sepsis</a:t>
            </a:r>
            <a:r>
              <a:rPr lang="en-US" dirty="0"/>
              <a:t> – MAP.</a:t>
            </a:r>
          </a:p>
          <a:p>
            <a:r>
              <a:rPr lang="en-US" b="1" dirty="0"/>
              <a:t>Stroke</a:t>
            </a:r>
            <a:r>
              <a:rPr lang="en-US" dirty="0"/>
              <a:t> – </a:t>
            </a:r>
            <a:r>
              <a:rPr lang="en-US" sz="1200" dirty="0"/>
              <a:t>capabilities of facilities.</a:t>
            </a:r>
            <a:endParaRPr lang="en-US" dirty="0"/>
          </a:p>
        </p:txBody>
      </p:sp>
      <p:sp>
        <p:nvSpPr>
          <p:cNvPr id="4" name="Slide Number Placeholder 3"/>
          <p:cNvSpPr>
            <a:spLocks noGrp="1"/>
          </p:cNvSpPr>
          <p:nvPr>
            <p:ph type="sldNum" sz="quarter" idx="5"/>
          </p:nvPr>
        </p:nvSpPr>
        <p:spPr/>
        <p:txBody>
          <a:bodyPr/>
          <a:lstStyle/>
          <a:p>
            <a:fld id="{5CCBE11D-FD9A-4175-8AD0-ED3DAEE7F602}" type="slidenum">
              <a:rPr lang="en-US" smtClean="0"/>
              <a:t>2</a:t>
            </a:fld>
            <a:endParaRPr lang="en-US"/>
          </a:p>
        </p:txBody>
      </p:sp>
    </p:spTree>
    <p:extLst>
      <p:ext uri="{BB962C8B-B14F-4D97-AF65-F5344CB8AC3E}">
        <p14:creationId xmlns:p14="http://schemas.microsoft.com/office/powerpoint/2010/main" val="365322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Peds airway </a:t>
            </a:r>
            <a:r>
              <a:rPr lang="en-US" dirty="0"/>
              <a:t>– preferred airway device?</a:t>
            </a:r>
          </a:p>
          <a:p>
            <a:r>
              <a:rPr lang="en-US" b="1" dirty="0"/>
              <a:t>Poisoning</a:t>
            </a:r>
            <a:r>
              <a:rPr lang="en-US" dirty="0"/>
              <a:t> – Need advice? Who do you call?</a:t>
            </a:r>
          </a:p>
          <a:p>
            <a:r>
              <a:rPr lang="en-US" b="1" dirty="0"/>
              <a:t>Trauma Centers </a:t>
            </a:r>
            <a:r>
              <a:rPr lang="en-US" dirty="0"/>
              <a:t>– Does a trauma patient ALWAYS HAVE to go to a trauma center?</a:t>
            </a:r>
          </a:p>
          <a:p>
            <a:r>
              <a:rPr lang="en-US" b="1" dirty="0"/>
              <a:t>Cardiac</a:t>
            </a:r>
            <a:r>
              <a:rPr lang="en-US" dirty="0"/>
              <a:t> - ACLS treatable causes.</a:t>
            </a:r>
          </a:p>
          <a:p>
            <a:r>
              <a:rPr lang="en-US" b="1" dirty="0"/>
              <a:t>Excited Delirium </a:t>
            </a:r>
            <a:r>
              <a:rPr lang="en-US" dirty="0"/>
              <a:t>in arrest.</a:t>
            </a:r>
          </a:p>
          <a:p>
            <a:r>
              <a:rPr lang="en-US" b="1" dirty="0"/>
              <a:t>Newborn</a:t>
            </a:r>
            <a:r>
              <a:rPr lang="en-US" dirty="0"/>
              <a:t> suctioning?</a:t>
            </a:r>
          </a:p>
          <a:p>
            <a:r>
              <a:rPr lang="en-US" b="1" dirty="0"/>
              <a:t>Sepsis</a:t>
            </a:r>
            <a:r>
              <a:rPr lang="en-US" dirty="0"/>
              <a:t> – MAP.</a:t>
            </a:r>
          </a:p>
          <a:p>
            <a:r>
              <a:rPr lang="en-US" b="1" dirty="0"/>
              <a:t>Stroke</a:t>
            </a:r>
            <a:r>
              <a:rPr lang="en-US" dirty="0"/>
              <a:t> – </a:t>
            </a:r>
            <a:r>
              <a:rPr lang="en-US" sz="1200" dirty="0"/>
              <a:t>capabilities of facilities.</a:t>
            </a:r>
            <a:endParaRPr lang="en-US" dirty="0"/>
          </a:p>
        </p:txBody>
      </p:sp>
      <p:sp>
        <p:nvSpPr>
          <p:cNvPr id="4" name="Slide Number Placeholder 3"/>
          <p:cNvSpPr>
            <a:spLocks noGrp="1"/>
          </p:cNvSpPr>
          <p:nvPr>
            <p:ph type="sldNum" sz="quarter" idx="5"/>
          </p:nvPr>
        </p:nvSpPr>
        <p:spPr/>
        <p:txBody>
          <a:bodyPr/>
          <a:lstStyle/>
          <a:p>
            <a:fld id="{5CCBE11D-FD9A-4175-8AD0-ED3DAEE7F602}" type="slidenum">
              <a:rPr lang="en-US" smtClean="0"/>
              <a:t>3</a:t>
            </a:fld>
            <a:endParaRPr lang="en-US"/>
          </a:p>
        </p:txBody>
      </p:sp>
    </p:spTree>
    <p:extLst>
      <p:ext uri="{BB962C8B-B14F-4D97-AF65-F5344CB8AC3E}">
        <p14:creationId xmlns:p14="http://schemas.microsoft.com/office/powerpoint/2010/main" val="298391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Peds airway </a:t>
            </a:r>
            <a:r>
              <a:rPr lang="en-US" dirty="0"/>
              <a:t>– preferred airway device?</a:t>
            </a:r>
          </a:p>
          <a:p>
            <a:r>
              <a:rPr lang="en-US" b="1" dirty="0"/>
              <a:t>Poisoning</a:t>
            </a:r>
            <a:r>
              <a:rPr lang="en-US" dirty="0"/>
              <a:t> – Need advice? Who do you call?</a:t>
            </a:r>
          </a:p>
          <a:p>
            <a:r>
              <a:rPr lang="en-US" b="1" dirty="0"/>
              <a:t>Trauma Centers </a:t>
            </a:r>
            <a:r>
              <a:rPr lang="en-US" dirty="0"/>
              <a:t>– Does a trauma patient ALWAYS HAVE to go to a trauma center?</a:t>
            </a:r>
          </a:p>
          <a:p>
            <a:r>
              <a:rPr lang="en-US" b="1" dirty="0"/>
              <a:t>Cardiac</a:t>
            </a:r>
            <a:r>
              <a:rPr lang="en-US" dirty="0"/>
              <a:t> - ACLS treatable causes.</a:t>
            </a:r>
          </a:p>
          <a:p>
            <a:r>
              <a:rPr lang="en-US" b="1" dirty="0"/>
              <a:t>Excited Delirium </a:t>
            </a:r>
            <a:r>
              <a:rPr lang="en-US" dirty="0"/>
              <a:t>in arrest.</a:t>
            </a:r>
          </a:p>
          <a:p>
            <a:r>
              <a:rPr lang="en-US" b="1" dirty="0"/>
              <a:t>Newborn</a:t>
            </a:r>
            <a:r>
              <a:rPr lang="en-US" dirty="0"/>
              <a:t> suctioning?</a:t>
            </a:r>
          </a:p>
          <a:p>
            <a:r>
              <a:rPr lang="en-US" b="1" dirty="0"/>
              <a:t>Sepsis</a:t>
            </a:r>
            <a:r>
              <a:rPr lang="en-US" dirty="0"/>
              <a:t> – MAP.</a:t>
            </a:r>
          </a:p>
          <a:p>
            <a:r>
              <a:rPr lang="en-US" b="1" dirty="0"/>
              <a:t>Stroke</a:t>
            </a:r>
            <a:r>
              <a:rPr lang="en-US" dirty="0"/>
              <a:t> – </a:t>
            </a:r>
            <a:r>
              <a:rPr lang="en-US" sz="1200" dirty="0"/>
              <a:t>capabilities of facilities.</a:t>
            </a:r>
            <a:endParaRPr lang="en-US" dirty="0"/>
          </a:p>
        </p:txBody>
      </p:sp>
      <p:sp>
        <p:nvSpPr>
          <p:cNvPr id="4" name="Slide Number Placeholder 3"/>
          <p:cNvSpPr>
            <a:spLocks noGrp="1"/>
          </p:cNvSpPr>
          <p:nvPr>
            <p:ph type="sldNum" sz="quarter" idx="5"/>
          </p:nvPr>
        </p:nvSpPr>
        <p:spPr/>
        <p:txBody>
          <a:bodyPr/>
          <a:lstStyle/>
          <a:p>
            <a:fld id="{5CCBE11D-FD9A-4175-8AD0-ED3DAEE7F602}" type="slidenum">
              <a:rPr lang="en-US" smtClean="0"/>
              <a:t>4</a:t>
            </a:fld>
            <a:endParaRPr lang="en-US"/>
          </a:p>
        </p:txBody>
      </p:sp>
    </p:spTree>
    <p:extLst>
      <p:ext uri="{BB962C8B-B14F-4D97-AF65-F5344CB8AC3E}">
        <p14:creationId xmlns:p14="http://schemas.microsoft.com/office/powerpoint/2010/main" val="385991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Peds airway </a:t>
            </a:r>
            <a:r>
              <a:rPr lang="en-US" dirty="0"/>
              <a:t>– preferred airway device?</a:t>
            </a:r>
          </a:p>
          <a:p>
            <a:r>
              <a:rPr lang="en-US" b="1" dirty="0"/>
              <a:t>Poisoning</a:t>
            </a:r>
            <a:r>
              <a:rPr lang="en-US" dirty="0"/>
              <a:t> – Need advice? Who do you call?</a:t>
            </a:r>
          </a:p>
          <a:p>
            <a:r>
              <a:rPr lang="en-US" b="1" dirty="0"/>
              <a:t>Trauma Centers </a:t>
            </a:r>
            <a:r>
              <a:rPr lang="en-US" dirty="0"/>
              <a:t>– Does a trauma patient ALWAYS HAVE to go to a trauma center?</a:t>
            </a:r>
          </a:p>
          <a:p>
            <a:r>
              <a:rPr lang="en-US" b="1" dirty="0"/>
              <a:t>Cardiac</a:t>
            </a:r>
            <a:r>
              <a:rPr lang="en-US" dirty="0"/>
              <a:t> - ACLS treatable causes.</a:t>
            </a:r>
          </a:p>
          <a:p>
            <a:r>
              <a:rPr lang="en-US" b="1" dirty="0"/>
              <a:t>Excited Delirium </a:t>
            </a:r>
            <a:r>
              <a:rPr lang="en-US" dirty="0"/>
              <a:t>in arrest.</a:t>
            </a:r>
          </a:p>
          <a:p>
            <a:r>
              <a:rPr lang="en-US" b="1" dirty="0"/>
              <a:t>Newborn</a:t>
            </a:r>
            <a:r>
              <a:rPr lang="en-US" dirty="0"/>
              <a:t> suctioning?</a:t>
            </a:r>
          </a:p>
          <a:p>
            <a:r>
              <a:rPr lang="en-US" b="1" dirty="0"/>
              <a:t>Sepsis</a:t>
            </a:r>
            <a:r>
              <a:rPr lang="en-US" dirty="0"/>
              <a:t> – MAP.</a:t>
            </a:r>
          </a:p>
          <a:p>
            <a:r>
              <a:rPr lang="en-US" b="1" dirty="0"/>
              <a:t>Stroke</a:t>
            </a:r>
            <a:r>
              <a:rPr lang="en-US" dirty="0"/>
              <a:t> – </a:t>
            </a:r>
            <a:r>
              <a:rPr lang="en-US" sz="1200" dirty="0"/>
              <a:t>capabilities of facilities.</a:t>
            </a:r>
            <a:endParaRPr lang="en-US" dirty="0"/>
          </a:p>
        </p:txBody>
      </p:sp>
      <p:sp>
        <p:nvSpPr>
          <p:cNvPr id="4" name="Slide Number Placeholder 3"/>
          <p:cNvSpPr>
            <a:spLocks noGrp="1"/>
          </p:cNvSpPr>
          <p:nvPr>
            <p:ph type="sldNum" sz="quarter" idx="5"/>
          </p:nvPr>
        </p:nvSpPr>
        <p:spPr/>
        <p:txBody>
          <a:bodyPr/>
          <a:lstStyle/>
          <a:p>
            <a:fld id="{5CCBE11D-FD9A-4175-8AD0-ED3DAEE7F602}" type="slidenum">
              <a:rPr lang="en-US" smtClean="0"/>
              <a:t>5</a:t>
            </a:fld>
            <a:endParaRPr lang="en-US"/>
          </a:p>
        </p:txBody>
      </p:sp>
    </p:spTree>
    <p:extLst>
      <p:ext uri="{BB962C8B-B14F-4D97-AF65-F5344CB8AC3E}">
        <p14:creationId xmlns:p14="http://schemas.microsoft.com/office/powerpoint/2010/main" val="3941005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2BE4-44F1-47CA-80B5-490D71AF9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F9D136-5577-4E2A-84B8-0DB0FC170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8C6986-82D6-4850-9586-2017BF3A8D2D}"/>
              </a:ext>
            </a:extLst>
          </p:cNvPr>
          <p:cNvSpPr>
            <a:spLocks noGrp="1"/>
          </p:cNvSpPr>
          <p:nvPr>
            <p:ph type="dt" sz="half" idx="10"/>
          </p:nvPr>
        </p:nvSpPr>
        <p:spPr/>
        <p:txBody>
          <a:bodyPr/>
          <a:lstStyle/>
          <a:p>
            <a:fld id="{2BCCA9B9-5321-4A85-945C-3FB2C7F031DD}" type="datetimeFigureOut">
              <a:rPr lang="en-US" smtClean="0"/>
              <a:t>3/11/2019</a:t>
            </a:fld>
            <a:endParaRPr lang="en-US"/>
          </a:p>
        </p:txBody>
      </p:sp>
      <p:sp>
        <p:nvSpPr>
          <p:cNvPr id="5" name="Footer Placeholder 4">
            <a:extLst>
              <a:ext uri="{FF2B5EF4-FFF2-40B4-BE49-F238E27FC236}">
                <a16:creationId xmlns:a16="http://schemas.microsoft.com/office/drawing/2014/main" id="{6A14CF7D-4C46-4BC2-8D86-351B7356B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A07E6-F230-4ACA-B144-0E96EECE65CE}"/>
              </a:ext>
            </a:extLst>
          </p:cNvPr>
          <p:cNvSpPr>
            <a:spLocks noGrp="1"/>
          </p:cNvSpPr>
          <p:nvPr>
            <p:ph type="sldNum" sz="quarter" idx="12"/>
          </p:nvPr>
        </p:nvSpPr>
        <p:spPr/>
        <p:txBody>
          <a:bodyPr/>
          <a:lstStyle/>
          <a:p>
            <a:fld id="{F52B7061-447B-4477-A22E-9D07B6F73B41}" type="slidenum">
              <a:rPr lang="en-US" smtClean="0"/>
              <a:t>‹#›</a:t>
            </a:fld>
            <a:endParaRPr lang="en-US"/>
          </a:p>
        </p:txBody>
      </p:sp>
    </p:spTree>
    <p:extLst>
      <p:ext uri="{BB962C8B-B14F-4D97-AF65-F5344CB8AC3E}">
        <p14:creationId xmlns:p14="http://schemas.microsoft.com/office/powerpoint/2010/main" val="204263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EDC1-D837-47C4-A7D7-B8ED5C44AC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510208-1442-4F13-AAE4-27CAC7AE9F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AC8D4-7E11-4C05-8C1C-F27550F702BA}"/>
              </a:ext>
            </a:extLst>
          </p:cNvPr>
          <p:cNvSpPr>
            <a:spLocks noGrp="1"/>
          </p:cNvSpPr>
          <p:nvPr>
            <p:ph type="dt" sz="half" idx="10"/>
          </p:nvPr>
        </p:nvSpPr>
        <p:spPr/>
        <p:txBody>
          <a:bodyPr/>
          <a:lstStyle/>
          <a:p>
            <a:fld id="{2BCCA9B9-5321-4A85-945C-3FB2C7F031DD}" type="datetimeFigureOut">
              <a:rPr lang="en-US" smtClean="0"/>
              <a:t>3/11/2019</a:t>
            </a:fld>
            <a:endParaRPr lang="en-US"/>
          </a:p>
        </p:txBody>
      </p:sp>
      <p:sp>
        <p:nvSpPr>
          <p:cNvPr id="5" name="Footer Placeholder 4">
            <a:extLst>
              <a:ext uri="{FF2B5EF4-FFF2-40B4-BE49-F238E27FC236}">
                <a16:creationId xmlns:a16="http://schemas.microsoft.com/office/drawing/2014/main" id="{FE0DE905-F965-4C5B-BBFD-71A819D1C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6320C-2C46-4C4F-8F18-2EF3249C37E0}"/>
              </a:ext>
            </a:extLst>
          </p:cNvPr>
          <p:cNvSpPr>
            <a:spLocks noGrp="1"/>
          </p:cNvSpPr>
          <p:nvPr>
            <p:ph type="sldNum" sz="quarter" idx="12"/>
          </p:nvPr>
        </p:nvSpPr>
        <p:spPr/>
        <p:txBody>
          <a:bodyPr/>
          <a:lstStyle/>
          <a:p>
            <a:fld id="{F52B7061-447B-4477-A22E-9D07B6F73B41}" type="slidenum">
              <a:rPr lang="en-US" smtClean="0"/>
              <a:t>‹#›</a:t>
            </a:fld>
            <a:endParaRPr lang="en-US"/>
          </a:p>
        </p:txBody>
      </p:sp>
    </p:spTree>
    <p:extLst>
      <p:ext uri="{BB962C8B-B14F-4D97-AF65-F5344CB8AC3E}">
        <p14:creationId xmlns:p14="http://schemas.microsoft.com/office/powerpoint/2010/main" val="29082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E9354D-D84B-45E2-A702-8FAEAAC168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B91836-82D2-45CB-AF1D-C6723578A4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8CACD-7347-4762-9B9C-C1C7F0290210}"/>
              </a:ext>
            </a:extLst>
          </p:cNvPr>
          <p:cNvSpPr>
            <a:spLocks noGrp="1"/>
          </p:cNvSpPr>
          <p:nvPr>
            <p:ph type="dt" sz="half" idx="10"/>
          </p:nvPr>
        </p:nvSpPr>
        <p:spPr/>
        <p:txBody>
          <a:bodyPr/>
          <a:lstStyle/>
          <a:p>
            <a:fld id="{2BCCA9B9-5321-4A85-945C-3FB2C7F031DD}" type="datetimeFigureOut">
              <a:rPr lang="en-US" smtClean="0"/>
              <a:t>3/11/2019</a:t>
            </a:fld>
            <a:endParaRPr lang="en-US"/>
          </a:p>
        </p:txBody>
      </p:sp>
      <p:sp>
        <p:nvSpPr>
          <p:cNvPr id="5" name="Footer Placeholder 4">
            <a:extLst>
              <a:ext uri="{FF2B5EF4-FFF2-40B4-BE49-F238E27FC236}">
                <a16:creationId xmlns:a16="http://schemas.microsoft.com/office/drawing/2014/main" id="{D6E47A68-4B0F-4F13-A4B6-5F2B2FD38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1922F-CDCC-4C43-97AD-62CCE032FF00}"/>
              </a:ext>
            </a:extLst>
          </p:cNvPr>
          <p:cNvSpPr>
            <a:spLocks noGrp="1"/>
          </p:cNvSpPr>
          <p:nvPr>
            <p:ph type="sldNum" sz="quarter" idx="12"/>
          </p:nvPr>
        </p:nvSpPr>
        <p:spPr/>
        <p:txBody>
          <a:bodyPr/>
          <a:lstStyle/>
          <a:p>
            <a:fld id="{F52B7061-447B-4477-A22E-9D07B6F73B41}" type="slidenum">
              <a:rPr lang="en-US" smtClean="0"/>
              <a:t>‹#›</a:t>
            </a:fld>
            <a:endParaRPr lang="en-US"/>
          </a:p>
        </p:txBody>
      </p:sp>
    </p:spTree>
    <p:extLst>
      <p:ext uri="{BB962C8B-B14F-4D97-AF65-F5344CB8AC3E}">
        <p14:creationId xmlns:p14="http://schemas.microsoft.com/office/powerpoint/2010/main" val="190677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AABB-09A3-4132-9D62-0861BFA097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C4AD3-6AD6-4B48-A323-8001EBCFFE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615AE-6305-4376-BED9-1B3D6F58E81F}"/>
              </a:ext>
            </a:extLst>
          </p:cNvPr>
          <p:cNvSpPr>
            <a:spLocks noGrp="1"/>
          </p:cNvSpPr>
          <p:nvPr>
            <p:ph type="dt" sz="half" idx="10"/>
          </p:nvPr>
        </p:nvSpPr>
        <p:spPr/>
        <p:txBody>
          <a:bodyPr/>
          <a:lstStyle/>
          <a:p>
            <a:fld id="{2BCCA9B9-5321-4A85-945C-3FB2C7F031DD}" type="datetimeFigureOut">
              <a:rPr lang="en-US" smtClean="0"/>
              <a:t>3/11/2019</a:t>
            </a:fld>
            <a:endParaRPr lang="en-US"/>
          </a:p>
        </p:txBody>
      </p:sp>
      <p:sp>
        <p:nvSpPr>
          <p:cNvPr id="5" name="Footer Placeholder 4">
            <a:extLst>
              <a:ext uri="{FF2B5EF4-FFF2-40B4-BE49-F238E27FC236}">
                <a16:creationId xmlns:a16="http://schemas.microsoft.com/office/drawing/2014/main" id="{A1188BD1-03A8-4C69-B348-58FCC692C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67909-052E-4279-ABED-197768B28620}"/>
              </a:ext>
            </a:extLst>
          </p:cNvPr>
          <p:cNvSpPr>
            <a:spLocks noGrp="1"/>
          </p:cNvSpPr>
          <p:nvPr>
            <p:ph type="sldNum" sz="quarter" idx="12"/>
          </p:nvPr>
        </p:nvSpPr>
        <p:spPr/>
        <p:txBody>
          <a:bodyPr/>
          <a:lstStyle/>
          <a:p>
            <a:fld id="{F52B7061-447B-4477-A22E-9D07B6F73B41}" type="slidenum">
              <a:rPr lang="en-US" smtClean="0"/>
              <a:t>‹#›</a:t>
            </a:fld>
            <a:endParaRPr lang="en-US"/>
          </a:p>
        </p:txBody>
      </p:sp>
    </p:spTree>
    <p:extLst>
      <p:ext uri="{BB962C8B-B14F-4D97-AF65-F5344CB8AC3E}">
        <p14:creationId xmlns:p14="http://schemas.microsoft.com/office/powerpoint/2010/main" val="97227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F22-C955-4983-8B60-2B865B300E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C6DA66-9A61-4653-888A-8CB36F66F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10DAD3-3FD2-451F-82E8-A89842CE45B7}"/>
              </a:ext>
            </a:extLst>
          </p:cNvPr>
          <p:cNvSpPr>
            <a:spLocks noGrp="1"/>
          </p:cNvSpPr>
          <p:nvPr>
            <p:ph type="dt" sz="half" idx="10"/>
          </p:nvPr>
        </p:nvSpPr>
        <p:spPr/>
        <p:txBody>
          <a:bodyPr/>
          <a:lstStyle/>
          <a:p>
            <a:fld id="{2BCCA9B9-5321-4A85-945C-3FB2C7F031DD}" type="datetimeFigureOut">
              <a:rPr lang="en-US" smtClean="0"/>
              <a:t>3/11/2019</a:t>
            </a:fld>
            <a:endParaRPr lang="en-US"/>
          </a:p>
        </p:txBody>
      </p:sp>
      <p:sp>
        <p:nvSpPr>
          <p:cNvPr id="5" name="Footer Placeholder 4">
            <a:extLst>
              <a:ext uri="{FF2B5EF4-FFF2-40B4-BE49-F238E27FC236}">
                <a16:creationId xmlns:a16="http://schemas.microsoft.com/office/drawing/2014/main" id="{D9F5707A-6095-485F-9482-A6D56AC5A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EF522-F363-4F4F-847B-BD2B6929680C}"/>
              </a:ext>
            </a:extLst>
          </p:cNvPr>
          <p:cNvSpPr>
            <a:spLocks noGrp="1"/>
          </p:cNvSpPr>
          <p:nvPr>
            <p:ph type="sldNum" sz="quarter" idx="12"/>
          </p:nvPr>
        </p:nvSpPr>
        <p:spPr/>
        <p:txBody>
          <a:bodyPr/>
          <a:lstStyle/>
          <a:p>
            <a:fld id="{F52B7061-447B-4477-A22E-9D07B6F73B41}" type="slidenum">
              <a:rPr lang="en-US" smtClean="0"/>
              <a:t>‹#›</a:t>
            </a:fld>
            <a:endParaRPr lang="en-US"/>
          </a:p>
        </p:txBody>
      </p:sp>
    </p:spTree>
    <p:extLst>
      <p:ext uri="{BB962C8B-B14F-4D97-AF65-F5344CB8AC3E}">
        <p14:creationId xmlns:p14="http://schemas.microsoft.com/office/powerpoint/2010/main" val="81482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4907-5226-461B-83A4-54EDD3E8B2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FEF2D-5027-45A3-9011-D66BDED795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66C617-E8AE-4FF8-87E5-34C33483D0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4D291A-3071-422A-BB16-600DDD2FB6C8}"/>
              </a:ext>
            </a:extLst>
          </p:cNvPr>
          <p:cNvSpPr>
            <a:spLocks noGrp="1"/>
          </p:cNvSpPr>
          <p:nvPr>
            <p:ph type="dt" sz="half" idx="10"/>
          </p:nvPr>
        </p:nvSpPr>
        <p:spPr/>
        <p:txBody>
          <a:bodyPr/>
          <a:lstStyle/>
          <a:p>
            <a:fld id="{2BCCA9B9-5321-4A85-945C-3FB2C7F031DD}" type="datetimeFigureOut">
              <a:rPr lang="en-US" smtClean="0"/>
              <a:t>3/11/2019</a:t>
            </a:fld>
            <a:endParaRPr lang="en-US"/>
          </a:p>
        </p:txBody>
      </p:sp>
      <p:sp>
        <p:nvSpPr>
          <p:cNvPr id="6" name="Footer Placeholder 5">
            <a:extLst>
              <a:ext uri="{FF2B5EF4-FFF2-40B4-BE49-F238E27FC236}">
                <a16:creationId xmlns:a16="http://schemas.microsoft.com/office/drawing/2014/main" id="{AF0DCE35-D2F0-4309-A709-30E582C47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63E23-02FD-4881-93AF-F3AC7767FD98}"/>
              </a:ext>
            </a:extLst>
          </p:cNvPr>
          <p:cNvSpPr>
            <a:spLocks noGrp="1"/>
          </p:cNvSpPr>
          <p:nvPr>
            <p:ph type="sldNum" sz="quarter" idx="12"/>
          </p:nvPr>
        </p:nvSpPr>
        <p:spPr/>
        <p:txBody>
          <a:bodyPr/>
          <a:lstStyle/>
          <a:p>
            <a:fld id="{F52B7061-447B-4477-A22E-9D07B6F73B41}" type="slidenum">
              <a:rPr lang="en-US" smtClean="0"/>
              <a:t>‹#›</a:t>
            </a:fld>
            <a:endParaRPr lang="en-US"/>
          </a:p>
        </p:txBody>
      </p:sp>
    </p:spTree>
    <p:extLst>
      <p:ext uri="{BB962C8B-B14F-4D97-AF65-F5344CB8AC3E}">
        <p14:creationId xmlns:p14="http://schemas.microsoft.com/office/powerpoint/2010/main" val="332617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CEE9-0936-4419-8A93-3B2CB66A98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1DEC1E-F64F-4171-9AAB-5B44159466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5B5374-2275-46EA-ADF0-3F06A69468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38C773-4BFF-42B0-B9F7-AD88A55859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389317-947B-4186-A533-2183D266AB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0C5A9F-734D-42C6-B201-5DA47F1DF184}"/>
              </a:ext>
            </a:extLst>
          </p:cNvPr>
          <p:cNvSpPr>
            <a:spLocks noGrp="1"/>
          </p:cNvSpPr>
          <p:nvPr>
            <p:ph type="dt" sz="half" idx="10"/>
          </p:nvPr>
        </p:nvSpPr>
        <p:spPr/>
        <p:txBody>
          <a:bodyPr/>
          <a:lstStyle/>
          <a:p>
            <a:fld id="{2BCCA9B9-5321-4A85-945C-3FB2C7F031DD}" type="datetimeFigureOut">
              <a:rPr lang="en-US" smtClean="0"/>
              <a:t>3/11/2019</a:t>
            </a:fld>
            <a:endParaRPr lang="en-US"/>
          </a:p>
        </p:txBody>
      </p:sp>
      <p:sp>
        <p:nvSpPr>
          <p:cNvPr id="8" name="Footer Placeholder 7">
            <a:extLst>
              <a:ext uri="{FF2B5EF4-FFF2-40B4-BE49-F238E27FC236}">
                <a16:creationId xmlns:a16="http://schemas.microsoft.com/office/drawing/2014/main" id="{B05191AF-71BA-4B4E-AAF6-864D7AE0F0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76DEEF-F8CB-44D0-AE52-4BD68DA97A24}"/>
              </a:ext>
            </a:extLst>
          </p:cNvPr>
          <p:cNvSpPr>
            <a:spLocks noGrp="1"/>
          </p:cNvSpPr>
          <p:nvPr>
            <p:ph type="sldNum" sz="quarter" idx="12"/>
          </p:nvPr>
        </p:nvSpPr>
        <p:spPr/>
        <p:txBody>
          <a:bodyPr/>
          <a:lstStyle/>
          <a:p>
            <a:fld id="{F52B7061-447B-4477-A22E-9D07B6F73B41}" type="slidenum">
              <a:rPr lang="en-US" smtClean="0"/>
              <a:t>‹#›</a:t>
            </a:fld>
            <a:endParaRPr lang="en-US"/>
          </a:p>
        </p:txBody>
      </p:sp>
    </p:spTree>
    <p:extLst>
      <p:ext uri="{BB962C8B-B14F-4D97-AF65-F5344CB8AC3E}">
        <p14:creationId xmlns:p14="http://schemas.microsoft.com/office/powerpoint/2010/main" val="296408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060B-E692-4ABE-87BB-10C9F7F468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2F247B-409A-4CB2-AFE4-CA21FA6F9EB1}"/>
              </a:ext>
            </a:extLst>
          </p:cNvPr>
          <p:cNvSpPr>
            <a:spLocks noGrp="1"/>
          </p:cNvSpPr>
          <p:nvPr>
            <p:ph type="dt" sz="half" idx="10"/>
          </p:nvPr>
        </p:nvSpPr>
        <p:spPr/>
        <p:txBody>
          <a:bodyPr/>
          <a:lstStyle/>
          <a:p>
            <a:fld id="{2BCCA9B9-5321-4A85-945C-3FB2C7F031DD}" type="datetimeFigureOut">
              <a:rPr lang="en-US" smtClean="0"/>
              <a:t>3/11/2019</a:t>
            </a:fld>
            <a:endParaRPr lang="en-US"/>
          </a:p>
        </p:txBody>
      </p:sp>
      <p:sp>
        <p:nvSpPr>
          <p:cNvPr id="4" name="Footer Placeholder 3">
            <a:extLst>
              <a:ext uri="{FF2B5EF4-FFF2-40B4-BE49-F238E27FC236}">
                <a16:creationId xmlns:a16="http://schemas.microsoft.com/office/drawing/2014/main" id="{A1501FE2-312E-420D-A90F-104C725F47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472423-FD52-4BD7-B841-5B755D30F7D7}"/>
              </a:ext>
            </a:extLst>
          </p:cNvPr>
          <p:cNvSpPr>
            <a:spLocks noGrp="1"/>
          </p:cNvSpPr>
          <p:nvPr>
            <p:ph type="sldNum" sz="quarter" idx="12"/>
          </p:nvPr>
        </p:nvSpPr>
        <p:spPr/>
        <p:txBody>
          <a:bodyPr/>
          <a:lstStyle/>
          <a:p>
            <a:fld id="{F52B7061-447B-4477-A22E-9D07B6F73B41}" type="slidenum">
              <a:rPr lang="en-US" smtClean="0"/>
              <a:t>‹#›</a:t>
            </a:fld>
            <a:endParaRPr lang="en-US"/>
          </a:p>
        </p:txBody>
      </p:sp>
    </p:spTree>
    <p:extLst>
      <p:ext uri="{BB962C8B-B14F-4D97-AF65-F5344CB8AC3E}">
        <p14:creationId xmlns:p14="http://schemas.microsoft.com/office/powerpoint/2010/main" val="63360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4CE04-8FCC-443D-8DE5-3357F2C01026}"/>
              </a:ext>
            </a:extLst>
          </p:cNvPr>
          <p:cNvSpPr>
            <a:spLocks noGrp="1"/>
          </p:cNvSpPr>
          <p:nvPr>
            <p:ph type="dt" sz="half" idx="10"/>
          </p:nvPr>
        </p:nvSpPr>
        <p:spPr/>
        <p:txBody>
          <a:bodyPr/>
          <a:lstStyle/>
          <a:p>
            <a:fld id="{2BCCA9B9-5321-4A85-945C-3FB2C7F031DD}" type="datetimeFigureOut">
              <a:rPr lang="en-US" smtClean="0"/>
              <a:t>3/11/2019</a:t>
            </a:fld>
            <a:endParaRPr lang="en-US"/>
          </a:p>
        </p:txBody>
      </p:sp>
      <p:sp>
        <p:nvSpPr>
          <p:cNvPr id="3" name="Footer Placeholder 2">
            <a:extLst>
              <a:ext uri="{FF2B5EF4-FFF2-40B4-BE49-F238E27FC236}">
                <a16:creationId xmlns:a16="http://schemas.microsoft.com/office/drawing/2014/main" id="{7D91129D-DA0A-4D19-A8DF-A623890D1A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8F5D71-CCF6-41A6-84C7-2F3CE9B7A389}"/>
              </a:ext>
            </a:extLst>
          </p:cNvPr>
          <p:cNvSpPr>
            <a:spLocks noGrp="1"/>
          </p:cNvSpPr>
          <p:nvPr>
            <p:ph type="sldNum" sz="quarter" idx="12"/>
          </p:nvPr>
        </p:nvSpPr>
        <p:spPr/>
        <p:txBody>
          <a:bodyPr/>
          <a:lstStyle/>
          <a:p>
            <a:fld id="{F52B7061-447B-4477-A22E-9D07B6F73B41}" type="slidenum">
              <a:rPr lang="en-US" smtClean="0"/>
              <a:t>‹#›</a:t>
            </a:fld>
            <a:endParaRPr lang="en-US"/>
          </a:p>
        </p:txBody>
      </p:sp>
    </p:spTree>
    <p:extLst>
      <p:ext uri="{BB962C8B-B14F-4D97-AF65-F5344CB8AC3E}">
        <p14:creationId xmlns:p14="http://schemas.microsoft.com/office/powerpoint/2010/main" val="129552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9CC2-9D40-4DE0-9928-E2D354FC6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929B7C-9664-46F3-B5D6-59A3DB4C6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984C38-13A3-44BE-946A-01E3A0073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476818-6E2F-4B84-A701-1A75D3595729}"/>
              </a:ext>
            </a:extLst>
          </p:cNvPr>
          <p:cNvSpPr>
            <a:spLocks noGrp="1"/>
          </p:cNvSpPr>
          <p:nvPr>
            <p:ph type="dt" sz="half" idx="10"/>
          </p:nvPr>
        </p:nvSpPr>
        <p:spPr/>
        <p:txBody>
          <a:bodyPr/>
          <a:lstStyle/>
          <a:p>
            <a:fld id="{2BCCA9B9-5321-4A85-945C-3FB2C7F031DD}" type="datetimeFigureOut">
              <a:rPr lang="en-US" smtClean="0"/>
              <a:t>3/11/2019</a:t>
            </a:fld>
            <a:endParaRPr lang="en-US"/>
          </a:p>
        </p:txBody>
      </p:sp>
      <p:sp>
        <p:nvSpPr>
          <p:cNvPr id="6" name="Footer Placeholder 5">
            <a:extLst>
              <a:ext uri="{FF2B5EF4-FFF2-40B4-BE49-F238E27FC236}">
                <a16:creationId xmlns:a16="http://schemas.microsoft.com/office/drawing/2014/main" id="{B39DC6B9-0E55-4137-A369-9BB59F199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AE306-B381-4560-BEE1-557DED831553}"/>
              </a:ext>
            </a:extLst>
          </p:cNvPr>
          <p:cNvSpPr>
            <a:spLocks noGrp="1"/>
          </p:cNvSpPr>
          <p:nvPr>
            <p:ph type="sldNum" sz="quarter" idx="12"/>
          </p:nvPr>
        </p:nvSpPr>
        <p:spPr/>
        <p:txBody>
          <a:bodyPr/>
          <a:lstStyle/>
          <a:p>
            <a:fld id="{F52B7061-447B-4477-A22E-9D07B6F73B41}" type="slidenum">
              <a:rPr lang="en-US" smtClean="0"/>
              <a:t>‹#›</a:t>
            </a:fld>
            <a:endParaRPr lang="en-US"/>
          </a:p>
        </p:txBody>
      </p:sp>
    </p:spTree>
    <p:extLst>
      <p:ext uri="{BB962C8B-B14F-4D97-AF65-F5344CB8AC3E}">
        <p14:creationId xmlns:p14="http://schemas.microsoft.com/office/powerpoint/2010/main" val="292834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EFAD-0991-459B-9692-24C303E4B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AFEA5-85BA-4608-A0FB-A1C8BE6F7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5CC02-1637-431F-96C5-0E29B5C1E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8D1542-8613-4278-9622-4783FCCAE799}"/>
              </a:ext>
            </a:extLst>
          </p:cNvPr>
          <p:cNvSpPr>
            <a:spLocks noGrp="1"/>
          </p:cNvSpPr>
          <p:nvPr>
            <p:ph type="dt" sz="half" idx="10"/>
          </p:nvPr>
        </p:nvSpPr>
        <p:spPr/>
        <p:txBody>
          <a:bodyPr/>
          <a:lstStyle/>
          <a:p>
            <a:fld id="{2BCCA9B9-5321-4A85-945C-3FB2C7F031DD}" type="datetimeFigureOut">
              <a:rPr lang="en-US" smtClean="0"/>
              <a:t>3/11/2019</a:t>
            </a:fld>
            <a:endParaRPr lang="en-US"/>
          </a:p>
        </p:txBody>
      </p:sp>
      <p:sp>
        <p:nvSpPr>
          <p:cNvPr id="6" name="Footer Placeholder 5">
            <a:extLst>
              <a:ext uri="{FF2B5EF4-FFF2-40B4-BE49-F238E27FC236}">
                <a16:creationId xmlns:a16="http://schemas.microsoft.com/office/drawing/2014/main" id="{C37B87D8-C17E-4B28-87D7-F334D3365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8F231-1810-4D7A-A63F-FF7A74E479A6}"/>
              </a:ext>
            </a:extLst>
          </p:cNvPr>
          <p:cNvSpPr>
            <a:spLocks noGrp="1"/>
          </p:cNvSpPr>
          <p:nvPr>
            <p:ph type="sldNum" sz="quarter" idx="12"/>
          </p:nvPr>
        </p:nvSpPr>
        <p:spPr/>
        <p:txBody>
          <a:bodyPr/>
          <a:lstStyle/>
          <a:p>
            <a:fld id="{F52B7061-447B-4477-A22E-9D07B6F73B41}" type="slidenum">
              <a:rPr lang="en-US" smtClean="0"/>
              <a:t>‹#›</a:t>
            </a:fld>
            <a:endParaRPr lang="en-US"/>
          </a:p>
        </p:txBody>
      </p:sp>
    </p:spTree>
    <p:extLst>
      <p:ext uri="{BB962C8B-B14F-4D97-AF65-F5344CB8AC3E}">
        <p14:creationId xmlns:p14="http://schemas.microsoft.com/office/powerpoint/2010/main" val="324180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85A930-6EC9-4FCA-BCB1-0195157B3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B5D865-E4A4-4EBB-B3C9-B83BA86BE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03B46-3398-4BF0-826A-2D793BFFC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CA9B9-5321-4A85-945C-3FB2C7F031DD}" type="datetimeFigureOut">
              <a:rPr lang="en-US" smtClean="0"/>
              <a:t>3/11/2019</a:t>
            </a:fld>
            <a:endParaRPr lang="en-US"/>
          </a:p>
        </p:txBody>
      </p:sp>
      <p:sp>
        <p:nvSpPr>
          <p:cNvPr id="5" name="Footer Placeholder 4">
            <a:extLst>
              <a:ext uri="{FF2B5EF4-FFF2-40B4-BE49-F238E27FC236}">
                <a16:creationId xmlns:a16="http://schemas.microsoft.com/office/drawing/2014/main" id="{5BA78171-CA49-4F16-93B5-7EA1E1470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517E74-1453-428B-9531-B7A40D208C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B7061-447B-4477-A22E-9D07B6F73B41}" type="slidenum">
              <a:rPr lang="en-US" smtClean="0"/>
              <a:t>‹#›</a:t>
            </a:fld>
            <a:endParaRPr lang="en-US"/>
          </a:p>
        </p:txBody>
      </p:sp>
    </p:spTree>
    <p:extLst>
      <p:ext uri="{BB962C8B-B14F-4D97-AF65-F5344CB8AC3E}">
        <p14:creationId xmlns:p14="http://schemas.microsoft.com/office/powerpoint/2010/main" val="35428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www.publicsafety.ohio.gov/links/ems_position_capnography.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codes.ohio.gov/oac/4765-14-02v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Bat_(disambiguation)" TargetMode="External"/><Relationship Id="rId3" Type="http://schemas.openxmlformats.org/officeDocument/2006/relationships/image" Target="../media/image3.jpeg"/><Relationship Id="rId7" Type="http://schemas.openxmlformats.org/officeDocument/2006/relationships/hyperlink" Target="http://en.wikipedia.org/wiki/Ball"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en.wikipedia.org/wiki/Precordium" TargetMode="External"/><Relationship Id="rId5" Type="http://schemas.openxmlformats.org/officeDocument/2006/relationships/hyperlink" Target="http://en.wikipedia.org/wiki/Impact" TargetMode="External"/><Relationship Id="rId4" Type="http://schemas.openxmlformats.org/officeDocument/2006/relationships/hyperlink" Target="http://en.wikipedia.org/wiki/Spor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Document.docx"/><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youtu.be/I_izvAbhExY"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package" Target="../embeddings/Microsoft_Word_Document1.docx"/><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package" Target="../embeddings/Microsoft_Word_Document2.docx"/><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8.e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emf"/><Relationship Id="rId5" Type="http://schemas.openxmlformats.org/officeDocument/2006/relationships/package" Target="../embeddings/Microsoft_Word_Document3.docx"/><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questbase.com/product/qsb/"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1334504"/>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334504"/>
            <a:ext cx="12192000" cy="6858000"/>
          </a:xfrm>
          <a:prstGeom prst="rect">
            <a:avLst/>
          </a:prstGeom>
        </p:spPr>
      </p:pic>
      <p:sp>
        <p:nvSpPr>
          <p:cNvPr id="2" name="Title 1">
            <a:extLst>
              <a:ext uri="{FF2B5EF4-FFF2-40B4-BE49-F238E27FC236}">
                <a16:creationId xmlns:a16="http://schemas.microsoft.com/office/drawing/2014/main" id="{4A44372C-1A00-4BE7-839C-AD144A866A53}"/>
              </a:ext>
            </a:extLst>
          </p:cNvPr>
          <p:cNvSpPr>
            <a:spLocks noGrp="1"/>
          </p:cNvSpPr>
          <p:nvPr>
            <p:ph type="ctrTitle"/>
          </p:nvPr>
        </p:nvSpPr>
        <p:spPr>
          <a:xfrm>
            <a:off x="1852364" y="2099842"/>
            <a:ext cx="8487269" cy="3843758"/>
          </a:xfrm>
        </p:spPr>
        <p:txBody>
          <a:bodyPr>
            <a:normAutofit/>
          </a:bodyPr>
          <a:lstStyle/>
          <a:p>
            <a:r>
              <a:rPr lang="en-US" sz="7200" b="1" dirty="0">
                <a:solidFill>
                  <a:srgbClr val="FFFFFF"/>
                </a:solidFill>
              </a:rPr>
              <a:t>2019-2020</a:t>
            </a:r>
            <a:br>
              <a:rPr lang="en-US" dirty="0">
                <a:solidFill>
                  <a:srgbClr val="FFFFFF"/>
                </a:solidFill>
              </a:rPr>
            </a:br>
            <a:r>
              <a:rPr lang="en-US" b="1" dirty="0">
                <a:solidFill>
                  <a:srgbClr val="FFFFFF"/>
                </a:solidFill>
              </a:rPr>
              <a:t>Standing Orders</a:t>
            </a:r>
            <a:br>
              <a:rPr lang="en-US" b="1" dirty="0">
                <a:solidFill>
                  <a:srgbClr val="FFFFFF"/>
                </a:solidFill>
              </a:rPr>
            </a:br>
            <a:r>
              <a:rPr lang="en-US" b="1" i="1" dirty="0">
                <a:solidFill>
                  <a:srgbClr val="FFFFFF"/>
                </a:solidFill>
              </a:rPr>
              <a:t>FOCUSED UPDATE</a:t>
            </a:r>
            <a:br>
              <a:rPr lang="en-US" b="1" dirty="0">
                <a:solidFill>
                  <a:srgbClr val="FFFFFF"/>
                </a:solidFill>
              </a:rPr>
            </a:br>
            <a:r>
              <a:rPr lang="en-US" sz="1600" b="1" dirty="0">
                <a:solidFill>
                  <a:srgbClr val="FFFFFF"/>
                </a:solidFill>
              </a:rPr>
              <a:t>with</a:t>
            </a:r>
            <a:br>
              <a:rPr lang="en-US" sz="1600" b="1" dirty="0">
                <a:solidFill>
                  <a:srgbClr val="FFFFFF"/>
                </a:solidFill>
              </a:rPr>
            </a:br>
            <a:r>
              <a:rPr lang="en-US" sz="1600" b="1" i="1" u="sng" dirty="0">
                <a:solidFill>
                  <a:srgbClr val="FFFFFF"/>
                </a:solidFill>
              </a:rPr>
              <a:t>emphasis</a:t>
            </a:r>
            <a:r>
              <a:rPr lang="en-US" sz="1600" b="1" dirty="0">
                <a:solidFill>
                  <a:srgbClr val="FFFFFF"/>
                </a:solidFill>
              </a:rPr>
              <a:t> on modalities frequently missed from the 2018-2019 CBT!</a:t>
            </a:r>
            <a:endParaRPr lang="en-US" b="1" dirty="0">
              <a:solidFill>
                <a:srgbClr val="FFFFFF"/>
              </a:solidFill>
            </a:endParaRPr>
          </a:p>
        </p:txBody>
      </p:sp>
      <p:pic>
        <p:nvPicPr>
          <p:cNvPr id="1026" name="Picture 2" descr="GMVEMSC">
            <a:extLst>
              <a:ext uri="{FF2B5EF4-FFF2-40B4-BE49-F238E27FC236}">
                <a16:creationId xmlns:a16="http://schemas.microsoft.com/office/drawing/2014/main" id="{6513348B-9669-4F13-9CD6-900D44ABB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8" y="0"/>
            <a:ext cx="12093943" cy="13345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13A4CC-154F-4CEE-BE8E-21DAA709C44F}"/>
              </a:ext>
            </a:extLst>
          </p:cNvPr>
          <p:cNvSpPr txBox="1"/>
          <p:nvPr/>
        </p:nvSpPr>
        <p:spPr>
          <a:xfrm>
            <a:off x="10309851" y="6488668"/>
            <a:ext cx="1569558" cy="369332"/>
          </a:xfrm>
          <a:prstGeom prst="rect">
            <a:avLst/>
          </a:prstGeom>
          <a:noFill/>
        </p:spPr>
        <p:txBody>
          <a:bodyPr wrap="square" rtlCol="0">
            <a:spAutoFit/>
          </a:bodyPr>
          <a:lstStyle/>
          <a:p>
            <a:r>
              <a:rPr lang="en-US" dirty="0">
                <a:solidFill>
                  <a:schemeClr val="bg1">
                    <a:lumMod val="65000"/>
                  </a:schemeClr>
                </a:solidFill>
              </a:rPr>
              <a:t>As of: 3-10-19</a:t>
            </a:r>
          </a:p>
        </p:txBody>
      </p:sp>
    </p:spTree>
    <p:extLst>
      <p:ext uri="{BB962C8B-B14F-4D97-AF65-F5344CB8AC3E}">
        <p14:creationId xmlns:p14="http://schemas.microsoft.com/office/powerpoint/2010/main" val="22528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solidFill>
                <a:srgbClr val="FF0000"/>
              </a:solidFill>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97E9370C-CC5B-40AD-B198-6DA3FC030A6D}"/>
              </a:ext>
            </a:extLst>
          </p:cNvPr>
          <p:cNvSpPr txBox="1"/>
          <p:nvPr/>
        </p:nvSpPr>
        <p:spPr>
          <a:xfrm>
            <a:off x="5645605" y="542925"/>
            <a:ext cx="553916" cy="2646878"/>
          </a:xfrm>
          <a:prstGeom prst="rect">
            <a:avLst/>
          </a:prstGeom>
          <a:noFill/>
        </p:spPr>
        <p:txBody>
          <a:bodyPr wrap="square" rtlCol="0">
            <a:spAutoFit/>
          </a:bodyPr>
          <a:lstStyle/>
          <a:p>
            <a:r>
              <a:rPr lang="en-US" sz="16600" dirty="0"/>
              <a:t>{</a:t>
            </a:r>
            <a:endParaRPr lang="en-US" dirty="0"/>
          </a:p>
        </p:txBody>
      </p:sp>
      <p:sp>
        <p:nvSpPr>
          <p:cNvPr id="3" name="Rectangle 2">
            <a:extLst>
              <a:ext uri="{FF2B5EF4-FFF2-40B4-BE49-F238E27FC236}">
                <a16:creationId xmlns:a16="http://schemas.microsoft.com/office/drawing/2014/main" id="{D8D80B93-45FB-4AD4-AEF4-008113C7A8DF}"/>
              </a:ext>
            </a:extLst>
          </p:cNvPr>
          <p:cNvSpPr/>
          <p:nvPr/>
        </p:nvSpPr>
        <p:spPr>
          <a:xfrm>
            <a:off x="6296024" y="1423090"/>
            <a:ext cx="5693963" cy="1200329"/>
          </a:xfrm>
          <a:prstGeom prst="rect">
            <a:avLst/>
          </a:prstGeom>
        </p:spPr>
        <p:txBody>
          <a:bodyPr wrap="square">
            <a:spAutoFit/>
          </a:bodyPr>
          <a:lstStyle/>
          <a:p>
            <a:pPr marR="0" lvl="0" algn="just" hangingPunct="0">
              <a:spcBef>
                <a:spcPts val="0"/>
              </a:spcBef>
              <a:spcAft>
                <a:spcPts val="0"/>
              </a:spcAft>
              <a:tabLst>
                <a:tab pos="457200" algn="l"/>
              </a:tabLst>
            </a:pPr>
            <a:r>
              <a:rPr lang="en-US" b="1"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a:t>
            </a:r>
            <a:r>
              <a:rPr lang="en-US" kern="1400" dirty="0">
                <a:latin typeface="Times New Roman" panose="02020603050405020304" pitchFamily="18" charset="0"/>
                <a:ea typeface="Times New Roman" panose="02020603050405020304" pitchFamily="18" charset="0"/>
                <a:cs typeface="Symbol" panose="05050102010706020507" pitchFamily="18" charset="2"/>
              </a:rPr>
              <a:t>Communications must be attempted as soon as practical for potentially unstable patients, or for hospitals that request contact on all patients being transferred to their facility.</a:t>
            </a:r>
            <a:endParaRPr lang="en-US" sz="2000" dirty="0">
              <a:latin typeface="Times New Roman" panose="02020603050405020304" pitchFamily="18" charset="0"/>
              <a:ea typeface="Times New Roman" panose="02020603050405020304" pitchFamily="18" charset="0"/>
              <a:cs typeface="Symbol" panose="05050102010706020507" pitchFamily="18" charset="2"/>
            </a:endParaRPr>
          </a:p>
        </p:txBody>
      </p:sp>
    </p:spTree>
    <p:extLst>
      <p:ext uri="{BB962C8B-B14F-4D97-AF65-F5344CB8AC3E}">
        <p14:creationId xmlns:p14="http://schemas.microsoft.com/office/powerpoint/2010/main" val="228479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kern="1400"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a:t>
            </a:r>
            <a:r>
              <a:rPr lang="en-US" sz="1000" dirty="0">
                <a:highlight>
                  <a:srgbClr val="FFFF00"/>
                </a:highlight>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a:t>
            </a: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solidFill>
                <a:srgbClr val="FF0000"/>
              </a:solidFill>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97E9370C-CC5B-40AD-B198-6DA3FC030A6D}"/>
              </a:ext>
            </a:extLst>
          </p:cNvPr>
          <p:cNvSpPr txBox="1"/>
          <p:nvPr/>
        </p:nvSpPr>
        <p:spPr>
          <a:xfrm>
            <a:off x="5645605" y="1019394"/>
            <a:ext cx="553916" cy="2646878"/>
          </a:xfrm>
          <a:prstGeom prst="rect">
            <a:avLst/>
          </a:prstGeom>
          <a:noFill/>
        </p:spPr>
        <p:txBody>
          <a:bodyPr wrap="square" rtlCol="0">
            <a:spAutoFit/>
          </a:bodyPr>
          <a:lstStyle/>
          <a:p>
            <a:r>
              <a:rPr lang="en-US" sz="16600" dirty="0"/>
              <a:t>{</a:t>
            </a:r>
            <a:endParaRPr lang="en-US" dirty="0"/>
          </a:p>
        </p:txBody>
      </p:sp>
      <p:sp>
        <p:nvSpPr>
          <p:cNvPr id="5" name="Rectangle 4">
            <a:extLst>
              <a:ext uri="{FF2B5EF4-FFF2-40B4-BE49-F238E27FC236}">
                <a16:creationId xmlns:a16="http://schemas.microsoft.com/office/drawing/2014/main" id="{96FD5DFE-7140-49F2-94CA-49B7F736C555}"/>
              </a:ext>
            </a:extLst>
          </p:cNvPr>
          <p:cNvSpPr/>
          <p:nvPr/>
        </p:nvSpPr>
        <p:spPr>
          <a:xfrm>
            <a:off x="6267449" y="1814765"/>
            <a:ext cx="5762625" cy="1200329"/>
          </a:xfrm>
          <a:prstGeom prst="rect">
            <a:avLst/>
          </a:prstGeom>
        </p:spPr>
        <p:txBody>
          <a:bodyPr wrap="square">
            <a:spAutoFit/>
          </a:bodyPr>
          <a:lstStyle/>
          <a:p>
            <a:pPr marR="0" lvl="0" algn="just" hangingPunct="0">
              <a:spcBef>
                <a:spcPts val="0"/>
              </a:spcBef>
              <a:spcAft>
                <a:spcPts val="0"/>
              </a:spcAft>
              <a:tabLst>
                <a:tab pos="457200" algn="l"/>
              </a:tabLst>
            </a:pPr>
            <a:r>
              <a:rPr lang="en-US" b="1"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b="1"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b="1"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a:t>
            </a:r>
            <a:r>
              <a:rPr lang="en-US" i="1" kern="1400" dirty="0">
                <a:latin typeface="Times New Roman" panose="02020603050405020304" pitchFamily="18" charset="0"/>
                <a:ea typeface="Times New Roman" panose="02020603050405020304" pitchFamily="18" charset="0"/>
                <a:cs typeface="Symbol" panose="05050102010706020507" pitchFamily="18" charset="2"/>
              </a:rPr>
              <a:t>The diamond provides identification of procedures and medications that require on-line medical control authorization.</a:t>
            </a:r>
            <a:endParaRPr lang="en-US" sz="2000" i="1" dirty="0">
              <a:latin typeface="Times New Roman" panose="02020603050405020304" pitchFamily="18" charset="0"/>
              <a:ea typeface="Times New Roman" panose="02020603050405020304" pitchFamily="18" charset="0"/>
              <a:cs typeface="Symbol" panose="05050102010706020507" pitchFamily="18" charset="2"/>
            </a:endParaRPr>
          </a:p>
        </p:txBody>
      </p:sp>
      <p:sp>
        <p:nvSpPr>
          <p:cNvPr id="7" name="Rectangle 6">
            <a:extLst>
              <a:ext uri="{FF2B5EF4-FFF2-40B4-BE49-F238E27FC236}">
                <a16:creationId xmlns:a16="http://schemas.microsoft.com/office/drawing/2014/main" id="{BFE64425-0500-46B2-AF9B-F157E73FF6FC}"/>
              </a:ext>
            </a:extLst>
          </p:cNvPr>
          <p:cNvSpPr/>
          <p:nvPr/>
        </p:nvSpPr>
        <p:spPr>
          <a:xfrm>
            <a:off x="7359582" y="3034144"/>
            <a:ext cx="3578357" cy="2215991"/>
          </a:xfrm>
          <a:prstGeom prst="rect">
            <a:avLst/>
          </a:prstGeom>
        </p:spPr>
        <p:txBody>
          <a:bodyPr wrap="square">
            <a:spAutoFit/>
          </a:bodyPr>
          <a:lstStyle/>
          <a:p>
            <a:pPr algn="ctr"/>
            <a:r>
              <a:rPr lang="en-US" sz="138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48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or</a:t>
            </a:r>
            <a:r>
              <a:rPr lang="en-US" sz="13800" dirty="0">
                <a:solidFill>
                  <a:srgbClr val="FF33CC"/>
                </a:solidFill>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endParaRPr lang="en-US" sz="9600" dirty="0">
              <a:solidFill>
                <a:srgbClr val="FF33CC"/>
              </a:solidFill>
            </a:endParaRPr>
          </a:p>
        </p:txBody>
      </p:sp>
    </p:spTree>
    <p:extLst>
      <p:ext uri="{BB962C8B-B14F-4D97-AF65-F5344CB8AC3E}">
        <p14:creationId xmlns:p14="http://schemas.microsoft.com/office/powerpoint/2010/main" val="36293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solidFill>
                <a:srgbClr val="FF0000"/>
              </a:solidFill>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97E9370C-CC5B-40AD-B198-6DA3FC030A6D}"/>
              </a:ext>
            </a:extLst>
          </p:cNvPr>
          <p:cNvSpPr txBox="1"/>
          <p:nvPr/>
        </p:nvSpPr>
        <p:spPr>
          <a:xfrm>
            <a:off x="5645605" y="1514694"/>
            <a:ext cx="553916" cy="2646878"/>
          </a:xfrm>
          <a:prstGeom prst="rect">
            <a:avLst/>
          </a:prstGeom>
          <a:noFill/>
        </p:spPr>
        <p:txBody>
          <a:bodyPr wrap="square" rtlCol="0">
            <a:spAutoFit/>
          </a:bodyPr>
          <a:lstStyle/>
          <a:p>
            <a:r>
              <a:rPr lang="en-US" sz="16600" dirty="0"/>
              <a:t>{</a:t>
            </a:r>
            <a:endParaRPr lang="en-US" dirty="0"/>
          </a:p>
        </p:txBody>
      </p:sp>
      <p:sp>
        <p:nvSpPr>
          <p:cNvPr id="3" name="Rectangle 2">
            <a:extLst>
              <a:ext uri="{FF2B5EF4-FFF2-40B4-BE49-F238E27FC236}">
                <a16:creationId xmlns:a16="http://schemas.microsoft.com/office/drawing/2014/main" id="{9174BB1A-C23A-47C7-9288-B4AFF7D86E82}"/>
              </a:ext>
            </a:extLst>
          </p:cNvPr>
          <p:cNvSpPr/>
          <p:nvPr/>
        </p:nvSpPr>
        <p:spPr>
          <a:xfrm>
            <a:off x="6305550" y="2252230"/>
            <a:ext cx="5743575" cy="1477328"/>
          </a:xfrm>
          <a:prstGeom prst="rect">
            <a:avLst/>
          </a:prstGeom>
        </p:spPr>
        <p:txBody>
          <a:bodyPr wrap="square">
            <a:spAutoFit/>
          </a:bodyPr>
          <a:lstStyle/>
          <a:p>
            <a:pPr marR="0" lvl="0" algn="just" hangingPunct="0">
              <a:spcBef>
                <a:spcPts val="0"/>
              </a:spcBef>
              <a:spcAft>
                <a:spcPts val="0"/>
              </a:spcAft>
              <a:tabLst>
                <a:tab pos="457200" algn="l"/>
              </a:tabLst>
            </a:pPr>
            <a:r>
              <a:rPr lang="en-US" b="1"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a:t>
            </a:r>
            <a:r>
              <a:rPr lang="en-US" i="1" kern="1400" dirty="0">
                <a:latin typeface="Times New Roman" panose="02020603050405020304" pitchFamily="18" charset="0"/>
                <a:ea typeface="Times New Roman" panose="02020603050405020304" pitchFamily="18" charset="0"/>
                <a:cs typeface="Symbol" panose="05050102010706020507" pitchFamily="18" charset="2"/>
              </a:rPr>
              <a:t>Nothing in this protocol may be used without specific pre-approval of the Medical Director for the local department or agency</a:t>
            </a:r>
            <a:r>
              <a:rPr lang="en-US" kern="1400" dirty="0">
                <a:latin typeface="Times New Roman" panose="02020603050405020304" pitchFamily="18" charset="0"/>
                <a:ea typeface="Times New Roman" panose="02020603050405020304" pitchFamily="18" charset="0"/>
                <a:cs typeface="Symbol" panose="05050102010706020507" pitchFamily="18" charset="2"/>
              </a:rPr>
              <a:t>.  </a:t>
            </a:r>
            <a:endParaRPr lang="en-US" sz="2000" dirty="0">
              <a:latin typeface="Times New Roman" panose="02020603050405020304" pitchFamily="18" charset="0"/>
              <a:ea typeface="Times New Roman" panose="02020603050405020304" pitchFamily="18" charset="0"/>
              <a:cs typeface="Symbol" panose="05050102010706020507" pitchFamily="18" charset="2"/>
            </a:endParaRPr>
          </a:p>
        </p:txBody>
      </p:sp>
    </p:spTree>
    <p:extLst>
      <p:ext uri="{BB962C8B-B14F-4D97-AF65-F5344CB8AC3E}">
        <p14:creationId xmlns:p14="http://schemas.microsoft.com/office/powerpoint/2010/main" val="19572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solidFill>
                <a:srgbClr val="FF0000"/>
              </a:solidFill>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97E9370C-CC5B-40AD-B198-6DA3FC030A6D}"/>
              </a:ext>
            </a:extLst>
          </p:cNvPr>
          <p:cNvSpPr txBox="1"/>
          <p:nvPr/>
        </p:nvSpPr>
        <p:spPr>
          <a:xfrm>
            <a:off x="5630720" y="1886169"/>
            <a:ext cx="553916" cy="2646878"/>
          </a:xfrm>
          <a:prstGeom prst="rect">
            <a:avLst/>
          </a:prstGeom>
          <a:noFill/>
        </p:spPr>
        <p:txBody>
          <a:bodyPr wrap="square" rtlCol="0">
            <a:spAutoFit/>
          </a:bodyPr>
          <a:lstStyle/>
          <a:p>
            <a:r>
              <a:rPr lang="en-US" sz="16600" dirty="0"/>
              <a:t>{</a:t>
            </a:r>
            <a:endParaRPr lang="en-US" dirty="0"/>
          </a:p>
        </p:txBody>
      </p:sp>
      <p:sp>
        <p:nvSpPr>
          <p:cNvPr id="5" name="Rectangle 4">
            <a:extLst>
              <a:ext uri="{FF2B5EF4-FFF2-40B4-BE49-F238E27FC236}">
                <a16:creationId xmlns:a16="http://schemas.microsoft.com/office/drawing/2014/main" id="{2B37C538-DBBE-43E4-B9AE-64071F3B9B83}"/>
              </a:ext>
            </a:extLst>
          </p:cNvPr>
          <p:cNvSpPr/>
          <p:nvPr/>
        </p:nvSpPr>
        <p:spPr>
          <a:xfrm>
            <a:off x="6257924" y="2891135"/>
            <a:ext cx="5762625" cy="923330"/>
          </a:xfrm>
          <a:prstGeom prst="rect">
            <a:avLst/>
          </a:prstGeom>
        </p:spPr>
        <p:txBody>
          <a:bodyPr wrap="square">
            <a:spAutoFit/>
          </a:bodyPr>
          <a:lstStyle/>
          <a:p>
            <a:pPr marR="0" lvl="0" algn="just" hangingPunct="0">
              <a:spcBef>
                <a:spcPts val="0"/>
              </a:spcBef>
              <a:spcAft>
                <a:spcPts val="0"/>
              </a:spcAft>
              <a:tabLst>
                <a:tab pos="457200" algn="l"/>
              </a:tabLst>
            </a:pPr>
            <a:r>
              <a:rPr lang="en-US"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a:t>
            </a:r>
            <a:r>
              <a:rPr lang="en-US" b="1" kern="1400" dirty="0">
                <a:latin typeface="Times New Roman" panose="02020603050405020304" pitchFamily="18" charset="0"/>
                <a:ea typeface="Times New Roman" panose="02020603050405020304" pitchFamily="18" charset="0"/>
                <a:cs typeface="Symbol" panose="05050102010706020507" pitchFamily="18" charset="2"/>
              </a:rPr>
              <a:t>be able to access the humeral head via IO in the adult population</a:t>
            </a:r>
            <a:r>
              <a:rPr lang="en-US" kern="1400" dirty="0">
                <a:latin typeface="Times New Roman" panose="02020603050405020304" pitchFamily="18" charset="0"/>
                <a:ea typeface="Times New Roman" panose="02020603050405020304" pitchFamily="18" charset="0"/>
                <a:cs typeface="Symbol" panose="05050102010706020507" pitchFamily="18" charset="2"/>
              </a:rPr>
              <a:t>.</a:t>
            </a:r>
            <a:endParaRPr lang="en-US" sz="2000" dirty="0">
              <a:latin typeface="Times New Roman" panose="02020603050405020304" pitchFamily="18" charset="0"/>
              <a:ea typeface="Times New Roman" panose="02020603050405020304" pitchFamily="18" charset="0"/>
              <a:cs typeface="Symbol" panose="05050102010706020507" pitchFamily="18" charset="2"/>
            </a:endParaRPr>
          </a:p>
        </p:txBody>
      </p:sp>
    </p:spTree>
    <p:extLst>
      <p:ext uri="{BB962C8B-B14F-4D97-AF65-F5344CB8AC3E}">
        <p14:creationId xmlns:p14="http://schemas.microsoft.com/office/powerpoint/2010/main" val="71632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ampule">
            <a:extLst>
              <a:ext uri="{FF2B5EF4-FFF2-40B4-BE49-F238E27FC236}">
                <a16:creationId xmlns:a16="http://schemas.microsoft.com/office/drawing/2014/main" id="{2E267E26-E533-427B-A0A0-262DD5875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499" y="4132109"/>
            <a:ext cx="2327102" cy="2334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A1FE9E1F-FDDF-4DB5-99EB-4931982833F4}"/>
              </a:ext>
            </a:extLst>
          </p:cNvPr>
          <p:cNvSpPr/>
          <p:nvPr/>
        </p:nvSpPr>
        <p:spPr>
          <a:xfrm>
            <a:off x="6301731" y="3253690"/>
            <a:ext cx="5726639" cy="707886"/>
          </a:xfrm>
          <a:prstGeom prst="rect">
            <a:avLst/>
          </a:prstGeom>
        </p:spPr>
        <p:txBody>
          <a:bodyPr wrap="square">
            <a:spAutoFit/>
          </a:bodyPr>
          <a:lstStyle/>
          <a:p>
            <a:pPr marR="0" lvl="0" algn="just" hangingPunct="0">
              <a:spcBef>
                <a:spcPts val="0"/>
              </a:spcBef>
              <a:spcAft>
                <a:spcPts val="0"/>
              </a:spcAft>
              <a:tabLst>
                <a:tab pos="457200" algn="l"/>
              </a:tabLst>
            </a:pPr>
            <a:r>
              <a:rPr lang="en-US" sz="2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a:t>
            </a:r>
            <a:r>
              <a:rPr lang="en-US" sz="2000" b="1" kern="1400" dirty="0">
                <a:latin typeface="Times New Roman" panose="02020603050405020304" pitchFamily="18" charset="0"/>
                <a:ea typeface="Times New Roman" panose="02020603050405020304" pitchFamily="18" charset="0"/>
                <a:cs typeface="Symbol" panose="05050102010706020507" pitchFamily="18" charset="2"/>
              </a:rPr>
              <a:t>filtered needles</a:t>
            </a:r>
            <a:r>
              <a:rPr lang="en-US" sz="2000" kern="1400" dirty="0">
                <a:latin typeface="Times New Roman" panose="02020603050405020304" pitchFamily="18" charset="0"/>
                <a:ea typeface="Times New Roman" panose="02020603050405020304" pitchFamily="18" charset="0"/>
                <a:cs typeface="Symbol" panose="05050102010706020507" pitchFamily="18" charset="2"/>
              </a:rPr>
              <a:t> when drawing up any medication from an ampule.</a:t>
            </a:r>
            <a:endParaRPr lang="en-US" sz="2400" dirty="0">
              <a:latin typeface="Times New Roman" panose="02020603050405020304" pitchFamily="18" charset="0"/>
              <a:ea typeface="Times New Roman" panose="02020603050405020304" pitchFamily="18" charset="0"/>
              <a:cs typeface="Symbol" panose="05050102010706020507" pitchFamily="18" charset="2"/>
            </a:endParaRPr>
          </a:p>
        </p:txBody>
      </p:sp>
      <p:sp>
        <p:nvSpPr>
          <p:cNvPr id="13" name="TextBox 12">
            <a:extLst>
              <a:ext uri="{FF2B5EF4-FFF2-40B4-BE49-F238E27FC236}">
                <a16:creationId xmlns:a16="http://schemas.microsoft.com/office/drawing/2014/main" id="{E81CECE4-B1D3-46B8-80E3-CBBC29B5B319}"/>
              </a:ext>
            </a:extLst>
          </p:cNvPr>
          <p:cNvSpPr txBox="1"/>
          <p:nvPr/>
        </p:nvSpPr>
        <p:spPr>
          <a:xfrm>
            <a:off x="5542084" y="2105561"/>
            <a:ext cx="553916" cy="2646878"/>
          </a:xfrm>
          <a:prstGeom prst="rect">
            <a:avLst/>
          </a:prstGeom>
          <a:noFill/>
        </p:spPr>
        <p:txBody>
          <a:bodyPr wrap="square" rtlCol="0">
            <a:spAutoFit/>
          </a:bodyPr>
          <a:lstStyle/>
          <a:p>
            <a:r>
              <a:rPr lang="en-US" sz="16600" dirty="0"/>
              <a:t>{</a:t>
            </a:r>
            <a:endParaRPr lang="en-US" dirty="0"/>
          </a:p>
        </p:txBody>
      </p:sp>
      <p:pic>
        <p:nvPicPr>
          <p:cNvPr id="12" name="Picture 11">
            <a:extLst>
              <a:ext uri="{FF2B5EF4-FFF2-40B4-BE49-F238E27FC236}">
                <a16:creationId xmlns:a16="http://schemas.microsoft.com/office/drawing/2014/main" id="{D84DD7E0-125D-44DB-8878-6BAD2A5B1BB7}"/>
              </a:ext>
            </a:extLst>
          </p:cNvPr>
          <p:cNvPicPr>
            <a:picLocks noChangeAspect="1"/>
          </p:cNvPicPr>
          <p:nvPr/>
        </p:nvPicPr>
        <p:blipFill>
          <a:blip r:embed="rId5"/>
          <a:stretch>
            <a:fillRect/>
          </a:stretch>
        </p:blipFill>
        <p:spPr>
          <a:xfrm>
            <a:off x="7994475" y="834298"/>
            <a:ext cx="2334126" cy="2334126"/>
          </a:xfrm>
          <a:prstGeom prst="rect">
            <a:avLst/>
          </a:prstGeom>
        </p:spPr>
      </p:pic>
    </p:spTree>
    <p:extLst>
      <p:ext uri="{BB962C8B-B14F-4D97-AF65-F5344CB8AC3E}">
        <p14:creationId xmlns:p14="http://schemas.microsoft.com/office/powerpoint/2010/main" val="2676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solidFill>
                <a:srgbClr val="FF0000"/>
              </a:solidFill>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B75C057-AF5E-400C-AD3E-EA6869E813B2}"/>
              </a:ext>
            </a:extLst>
          </p:cNvPr>
          <p:cNvSpPr/>
          <p:nvPr/>
        </p:nvSpPr>
        <p:spPr>
          <a:xfrm>
            <a:off x="6492231" y="3067839"/>
            <a:ext cx="5411904" cy="3354765"/>
          </a:xfrm>
          <a:prstGeom prst="rect">
            <a:avLst/>
          </a:prstGeom>
        </p:spPr>
        <p:txBody>
          <a:bodyPr wrap="square">
            <a:spAutoFit/>
          </a:bodyPr>
          <a:lstStyle/>
          <a:p>
            <a:pPr marR="0" lvl="0" algn="just" hangingPunct="0">
              <a:spcBef>
                <a:spcPts val="0"/>
              </a:spcBef>
              <a:spcAft>
                <a:spcPts val="0"/>
              </a:spcAft>
              <a:tabLst>
                <a:tab pos="457200" algn="l"/>
              </a:tabLst>
            </a:pPr>
            <a:r>
              <a:rPr lang="en-US" b="1"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a:t>
            </a:r>
            <a:r>
              <a:rPr lang="en-US" b="1" i="1" u="sng" kern="1400" dirty="0">
                <a:latin typeface="Times New Roman" panose="02020603050405020304" pitchFamily="18" charset="0"/>
                <a:ea typeface="Times New Roman" panose="02020603050405020304" pitchFamily="18" charset="0"/>
                <a:cs typeface="Symbol" panose="05050102010706020507" pitchFamily="18" charset="2"/>
              </a:rPr>
              <a:t>option</a:t>
            </a:r>
            <a:r>
              <a:rPr lang="en-US" b="1" kern="1400" dirty="0">
                <a:latin typeface="Times New Roman" panose="02020603050405020304" pitchFamily="18" charset="0"/>
                <a:ea typeface="Times New Roman" panose="02020603050405020304" pitchFamily="18" charset="0"/>
                <a:cs typeface="Symbol" panose="05050102010706020507" pitchFamily="18" charset="2"/>
              </a:rPr>
              <a:t> of the department and its Medical Director.</a:t>
            </a:r>
          </a:p>
          <a:p>
            <a:pPr lvl="1" indent="-342900" hangingPunct="0">
              <a:buFont typeface="Symbol" panose="05050102010706020507" pitchFamily="18" charset="2"/>
              <a:buChar char=""/>
              <a:tabLst>
                <a:tab pos="457200" algn="l"/>
              </a:tabLst>
            </a:pPr>
            <a:r>
              <a:rPr lang="en-US" sz="1600" kern="1400" dirty="0">
                <a:solidFill>
                  <a:srgbClr val="FF0000"/>
                </a:solidFill>
                <a:latin typeface="Times New Roman" panose="02020603050405020304" pitchFamily="18" charset="0"/>
                <a:ea typeface="Times New Roman" panose="02020603050405020304" pitchFamily="18" charset="0"/>
                <a:cs typeface="Symbol" panose="05050102010706020507" pitchFamily="18" charset="2"/>
              </a:rPr>
              <a:t>If OPTIONAL SKILLS are authorized by your AGENCY MEDICAL DIRECTOR they </a:t>
            </a:r>
            <a:r>
              <a:rPr lang="en-US" sz="1600" u="sng" kern="1400" dirty="0">
                <a:solidFill>
                  <a:srgbClr val="FF0000"/>
                </a:solidFill>
                <a:latin typeface="Times New Roman" panose="02020603050405020304" pitchFamily="18" charset="0"/>
                <a:ea typeface="Times New Roman" panose="02020603050405020304" pitchFamily="18" charset="0"/>
                <a:cs typeface="Symbol" panose="05050102010706020507" pitchFamily="18" charset="2"/>
              </a:rPr>
              <a:t>MUST</a:t>
            </a:r>
            <a:r>
              <a:rPr lang="en-US" sz="1600" kern="1400" dirty="0">
                <a:solidFill>
                  <a:srgbClr val="FF0000"/>
                </a:solidFill>
                <a:latin typeface="Times New Roman" panose="02020603050405020304" pitchFamily="18" charset="0"/>
                <a:ea typeface="Times New Roman" panose="02020603050405020304" pitchFamily="18" charset="0"/>
                <a:cs typeface="Symbol" panose="05050102010706020507" pitchFamily="18" charset="2"/>
              </a:rPr>
              <a:t> be TESTED at your agencies ANNUAL SKILLS EVALUATIONS.</a:t>
            </a:r>
          </a:p>
          <a:p>
            <a:pPr lvl="1" indent="-342900" hangingPunct="0">
              <a:buFont typeface="Symbol" panose="05050102010706020507" pitchFamily="18" charset="2"/>
              <a:buChar char=""/>
              <a:tabLst>
                <a:tab pos="457200" algn="l"/>
              </a:tabLst>
            </a:pPr>
            <a:r>
              <a:rPr lang="en-US" sz="1600" i="1" dirty="0">
                <a:latin typeface="Times New Roman" panose="02020603050405020304" pitchFamily="18" charset="0"/>
                <a:ea typeface="Times New Roman" panose="02020603050405020304" pitchFamily="18" charset="0"/>
                <a:cs typeface="Symbol" panose="05050102010706020507" pitchFamily="18" charset="2"/>
              </a:rPr>
              <a:t>OPTIONAL SKILLS include:</a:t>
            </a:r>
          </a:p>
          <a:p>
            <a:pPr lvl="2" indent="-342900" hangingPunct="0">
              <a:buClr>
                <a:srgbClr val="0070C0"/>
              </a:buClr>
              <a:buFont typeface="Wingdings 2" panose="05020102010507070707" pitchFamily="18" charset="2"/>
              <a:buChar char="ß"/>
              <a:tabLst>
                <a:tab pos="457200" algn="l"/>
              </a:tabLst>
            </a:pPr>
            <a:r>
              <a:rPr lang="en-US" sz="1600" dirty="0">
                <a:solidFill>
                  <a:srgbClr val="0070C0"/>
                </a:solidFill>
                <a:latin typeface="Times New Roman" panose="02020603050405020304" pitchFamily="18" charset="0"/>
                <a:ea typeface="Times New Roman" panose="02020603050405020304" pitchFamily="18" charset="0"/>
                <a:cs typeface="Symbol" panose="05050102010706020507" pitchFamily="18" charset="2"/>
              </a:rPr>
              <a:t>Acquisition &amp; transmission of 12-Lead ECG’s</a:t>
            </a:r>
          </a:p>
          <a:p>
            <a:pPr lvl="2" indent="-342900" hangingPunct="0">
              <a:buClr>
                <a:srgbClr val="0070C0"/>
              </a:buClr>
              <a:buFont typeface="Wingdings 2" panose="05020102010507070707" pitchFamily="18" charset="2"/>
              <a:buChar char="ß"/>
              <a:tabLst>
                <a:tab pos="457200" algn="l"/>
              </a:tabLst>
            </a:pPr>
            <a:r>
              <a:rPr lang="en-US" sz="1600" dirty="0">
                <a:solidFill>
                  <a:srgbClr val="0070C0"/>
                </a:solidFill>
                <a:latin typeface="Times New Roman" panose="02020603050405020304" pitchFamily="18" charset="0"/>
                <a:ea typeface="Times New Roman" panose="02020603050405020304" pitchFamily="18" charset="0"/>
                <a:cs typeface="Symbol" panose="05050102010706020507" pitchFamily="18" charset="2"/>
              </a:rPr>
              <a:t>ALS Assist skills for EMT’s</a:t>
            </a:r>
          </a:p>
          <a:p>
            <a:pPr lvl="2" indent="-342900" hangingPunct="0">
              <a:buClr>
                <a:srgbClr val="0070C0"/>
              </a:buClr>
              <a:buFont typeface="Wingdings 2" panose="05020102010507070707" pitchFamily="18" charset="2"/>
              <a:buChar char="ß"/>
              <a:tabLst>
                <a:tab pos="457200" algn="l"/>
              </a:tabLst>
            </a:pPr>
            <a:r>
              <a:rPr lang="en-US" sz="1600" dirty="0">
                <a:solidFill>
                  <a:srgbClr val="0070C0"/>
                </a:solidFill>
                <a:latin typeface="Times New Roman" panose="02020603050405020304" pitchFamily="18" charset="0"/>
                <a:ea typeface="Times New Roman" panose="02020603050405020304" pitchFamily="18" charset="0"/>
                <a:cs typeface="Symbol" panose="05050102010706020507" pitchFamily="18" charset="2"/>
              </a:rPr>
              <a:t>Cardiac Alert</a:t>
            </a:r>
          </a:p>
          <a:p>
            <a:pPr lvl="2" indent="-342900" hangingPunct="0">
              <a:buClr>
                <a:srgbClr val="0070C0"/>
              </a:buClr>
              <a:buFont typeface="Wingdings 2" panose="05020102010507070707" pitchFamily="18" charset="2"/>
              <a:buChar char="ß"/>
              <a:tabLst>
                <a:tab pos="457200" algn="l"/>
              </a:tabLst>
            </a:pPr>
            <a:r>
              <a:rPr lang="en-US" sz="1600" dirty="0">
                <a:solidFill>
                  <a:srgbClr val="0070C0"/>
                </a:solidFill>
                <a:latin typeface="Times New Roman" panose="02020603050405020304" pitchFamily="18" charset="0"/>
                <a:ea typeface="Times New Roman" panose="02020603050405020304" pitchFamily="18" charset="0"/>
                <a:cs typeface="Symbol" panose="05050102010706020507" pitchFamily="18" charset="2"/>
              </a:rPr>
              <a:t>Morgan Lens</a:t>
            </a:r>
          </a:p>
          <a:p>
            <a:pPr lvl="2" indent="-342900" hangingPunct="0">
              <a:buClr>
                <a:srgbClr val="0070C0"/>
              </a:buClr>
              <a:buFont typeface="Wingdings 2" panose="05020102010507070707" pitchFamily="18" charset="2"/>
              <a:buChar char="ß"/>
              <a:tabLst>
                <a:tab pos="457200" algn="l"/>
              </a:tabLst>
            </a:pPr>
            <a:r>
              <a:rPr lang="en-US" sz="1600" dirty="0">
                <a:solidFill>
                  <a:srgbClr val="0070C0"/>
                </a:solidFill>
                <a:latin typeface="Times New Roman" panose="02020603050405020304" pitchFamily="18" charset="0"/>
                <a:ea typeface="Times New Roman" panose="02020603050405020304" pitchFamily="18" charset="0"/>
                <a:cs typeface="Symbol" panose="05050102010706020507" pitchFamily="18" charset="2"/>
              </a:rPr>
              <a:t>Rapid Sequence Intubation (RSI)</a:t>
            </a:r>
          </a:p>
          <a:p>
            <a:pPr lvl="2" indent="-342900" hangingPunct="0">
              <a:buClr>
                <a:srgbClr val="0070C0"/>
              </a:buClr>
              <a:buFont typeface="Wingdings 2" panose="05020102010507070707" pitchFamily="18" charset="2"/>
              <a:buChar char="ß"/>
              <a:tabLst>
                <a:tab pos="457200" algn="l"/>
              </a:tabLst>
            </a:pPr>
            <a:r>
              <a:rPr lang="en-US" sz="1600" dirty="0">
                <a:solidFill>
                  <a:srgbClr val="0070C0"/>
                </a:solidFill>
                <a:latin typeface="Times New Roman" panose="02020603050405020304" pitchFamily="18" charset="0"/>
                <a:ea typeface="Times New Roman" panose="02020603050405020304" pitchFamily="18" charset="0"/>
                <a:cs typeface="Symbol" panose="05050102010706020507" pitchFamily="18" charset="2"/>
              </a:rPr>
              <a:t>Sedate to Intubate (STI)</a:t>
            </a:r>
          </a:p>
          <a:p>
            <a:pPr lvl="2" indent="-342900" hangingPunct="0">
              <a:buClr>
                <a:srgbClr val="0070C0"/>
              </a:buClr>
              <a:buFont typeface="Wingdings 2" panose="05020102010507070707" pitchFamily="18" charset="2"/>
              <a:buChar char="ß"/>
              <a:tabLst>
                <a:tab pos="457200" algn="l"/>
              </a:tabLst>
            </a:pPr>
            <a:r>
              <a:rPr lang="en-US" sz="1600" dirty="0">
                <a:solidFill>
                  <a:srgbClr val="0070C0"/>
                </a:solidFill>
                <a:latin typeface="Times New Roman" panose="02020603050405020304" pitchFamily="18" charset="0"/>
                <a:ea typeface="Times New Roman" panose="02020603050405020304" pitchFamily="18" charset="0"/>
                <a:cs typeface="Symbol" panose="05050102010706020507" pitchFamily="18" charset="2"/>
              </a:rPr>
              <a:t>Waveform ETCO</a:t>
            </a:r>
            <a:r>
              <a:rPr lang="en-US" sz="1600" baseline="-25000" dirty="0">
                <a:solidFill>
                  <a:srgbClr val="0070C0"/>
                </a:solidFill>
                <a:latin typeface="Times New Roman" panose="02020603050405020304" pitchFamily="18" charset="0"/>
                <a:ea typeface="Times New Roman" panose="02020603050405020304" pitchFamily="18" charset="0"/>
                <a:cs typeface="Symbol" panose="05050102010706020507" pitchFamily="18" charset="2"/>
              </a:rPr>
              <a:t>2</a:t>
            </a:r>
            <a:endParaRPr lang="en-US" sz="1600" dirty="0">
              <a:solidFill>
                <a:srgbClr val="0070C0"/>
              </a:solidFill>
              <a:latin typeface="Times New Roman" panose="02020603050405020304" pitchFamily="18" charset="0"/>
              <a:ea typeface="Times New Roman" panose="02020603050405020304" pitchFamily="18" charset="0"/>
              <a:cs typeface="Symbol" panose="05050102010706020507" pitchFamily="18" charset="2"/>
            </a:endParaRPr>
          </a:p>
        </p:txBody>
      </p:sp>
      <p:sp>
        <p:nvSpPr>
          <p:cNvPr id="13" name="TextBox 12">
            <a:extLst>
              <a:ext uri="{FF2B5EF4-FFF2-40B4-BE49-F238E27FC236}">
                <a16:creationId xmlns:a16="http://schemas.microsoft.com/office/drawing/2014/main" id="{53B1AF9A-3EF3-40DD-BC51-B059B8AB326C}"/>
              </a:ext>
            </a:extLst>
          </p:cNvPr>
          <p:cNvSpPr txBox="1"/>
          <p:nvPr/>
        </p:nvSpPr>
        <p:spPr>
          <a:xfrm>
            <a:off x="5645605" y="2257961"/>
            <a:ext cx="553916" cy="2646878"/>
          </a:xfrm>
          <a:prstGeom prst="rect">
            <a:avLst/>
          </a:prstGeom>
          <a:noFill/>
        </p:spPr>
        <p:txBody>
          <a:bodyPr wrap="square" rtlCol="0">
            <a:spAutoFit/>
          </a:bodyPr>
          <a:lstStyle/>
          <a:p>
            <a:r>
              <a:rPr lang="en-US" sz="16600" dirty="0"/>
              <a:t>{</a:t>
            </a:r>
            <a:endParaRPr lang="en-US" dirty="0"/>
          </a:p>
        </p:txBody>
      </p:sp>
      <p:sp>
        <p:nvSpPr>
          <p:cNvPr id="12" name="TextBox 11">
            <a:extLst>
              <a:ext uri="{FF2B5EF4-FFF2-40B4-BE49-F238E27FC236}">
                <a16:creationId xmlns:a16="http://schemas.microsoft.com/office/drawing/2014/main" id="{C219A532-2EAC-4EE7-B81B-EB578C4C3701}"/>
              </a:ext>
            </a:extLst>
          </p:cNvPr>
          <p:cNvSpPr txBox="1"/>
          <p:nvPr/>
        </p:nvSpPr>
        <p:spPr>
          <a:xfrm>
            <a:off x="7639283" y="-86871"/>
            <a:ext cx="2809642" cy="3154710"/>
          </a:xfrm>
          <a:prstGeom prst="rect">
            <a:avLst/>
          </a:prstGeom>
          <a:noFill/>
        </p:spPr>
        <p:txBody>
          <a:bodyPr wrap="square" rtlCol="0">
            <a:spAutoFit/>
          </a:bodyPr>
          <a:lstStyle/>
          <a:p>
            <a:r>
              <a:rPr lang="en-US" sz="19900" b="1" kern="1400" dirty="0">
                <a:latin typeface="Times New Roman" panose="02020603050405020304" pitchFamily="18" charset="0"/>
                <a:ea typeface="Times New Roman" panose="02020603050405020304" pitchFamily="18" charset="0"/>
                <a:cs typeface="Symbol" panose="05050102010706020507" pitchFamily="18" charset="2"/>
              </a:rPr>
              <a:t>{ }</a:t>
            </a:r>
            <a:endParaRPr lang="en-US" sz="19900" b="1" dirty="0"/>
          </a:p>
        </p:txBody>
      </p:sp>
    </p:spTree>
    <p:extLst>
      <p:ext uri="{BB962C8B-B14F-4D97-AF65-F5344CB8AC3E}">
        <p14:creationId xmlns:p14="http://schemas.microsoft.com/office/powerpoint/2010/main" val="303847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 calcmode="lin" valueType="num">
                                      <p:cBhvr>
                                        <p:cTn id="56"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 calcmode="lin" valueType="num">
                                      <p:cBhvr>
                                        <p:cTn id="63"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 calcmode="lin" valueType="num">
                                      <p:cBhvr>
                                        <p:cTn id="70"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solidFill>
                <a:srgbClr val="FF0000"/>
              </a:solidFill>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3B1AF9A-3EF3-40DD-BC51-B059B8AB326C}"/>
              </a:ext>
            </a:extLst>
          </p:cNvPr>
          <p:cNvSpPr txBox="1"/>
          <p:nvPr/>
        </p:nvSpPr>
        <p:spPr>
          <a:xfrm>
            <a:off x="5645605" y="2591336"/>
            <a:ext cx="553916" cy="2646878"/>
          </a:xfrm>
          <a:prstGeom prst="rect">
            <a:avLst/>
          </a:prstGeom>
          <a:noFill/>
        </p:spPr>
        <p:txBody>
          <a:bodyPr wrap="square" rtlCol="0">
            <a:spAutoFit/>
          </a:bodyPr>
          <a:lstStyle/>
          <a:p>
            <a:r>
              <a:rPr lang="en-US" sz="16600" dirty="0"/>
              <a:t>{</a:t>
            </a:r>
            <a:endParaRPr lang="en-US" dirty="0"/>
          </a:p>
        </p:txBody>
      </p:sp>
      <p:sp>
        <p:nvSpPr>
          <p:cNvPr id="3" name="Rectangle 2">
            <a:extLst>
              <a:ext uri="{FF2B5EF4-FFF2-40B4-BE49-F238E27FC236}">
                <a16:creationId xmlns:a16="http://schemas.microsoft.com/office/drawing/2014/main" id="{1E25CF8F-E91D-4A8A-B290-305316FCE515}"/>
              </a:ext>
            </a:extLst>
          </p:cNvPr>
          <p:cNvSpPr/>
          <p:nvPr/>
        </p:nvSpPr>
        <p:spPr>
          <a:xfrm>
            <a:off x="6267450" y="3429000"/>
            <a:ext cx="5705475" cy="1200329"/>
          </a:xfrm>
          <a:prstGeom prst="rect">
            <a:avLst/>
          </a:prstGeom>
        </p:spPr>
        <p:txBody>
          <a:bodyPr wrap="square">
            <a:spAutoFit/>
          </a:bodyPr>
          <a:lstStyle/>
          <a:p>
            <a:pPr marR="0" lvl="0" algn="just" hangingPunct="0">
              <a:spcBef>
                <a:spcPts val="0"/>
              </a:spcBef>
              <a:spcAft>
                <a:spcPts val="0"/>
              </a:spcAft>
              <a:tabLst>
                <a:tab pos="457200" algn="l"/>
              </a:tabLst>
            </a:pPr>
            <a:r>
              <a:rPr lang="en-US" b="1" i="1"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a:t>
            </a:r>
            <a:r>
              <a:rPr lang="en-US" kern="1400" dirty="0">
                <a:latin typeface="Times New Roman" panose="02020603050405020304" pitchFamily="18" charset="0"/>
                <a:ea typeface="Times New Roman" panose="02020603050405020304" pitchFamily="18" charset="0"/>
                <a:cs typeface="Symbol" panose="05050102010706020507" pitchFamily="18" charset="2"/>
              </a:rPr>
              <a:t>End tidal carbon dioxide (EtCO</a:t>
            </a:r>
            <a:r>
              <a:rPr lang="en-US"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2000" dirty="0">
              <a:latin typeface="Times New Roman" panose="02020603050405020304" pitchFamily="18" charset="0"/>
              <a:ea typeface="Times New Roman" panose="02020603050405020304" pitchFamily="18" charset="0"/>
              <a:cs typeface="Symbol" panose="05050102010706020507" pitchFamily="18" charset="2"/>
            </a:endParaRPr>
          </a:p>
        </p:txBody>
      </p:sp>
    </p:spTree>
    <p:extLst>
      <p:ext uri="{BB962C8B-B14F-4D97-AF65-F5344CB8AC3E}">
        <p14:creationId xmlns:p14="http://schemas.microsoft.com/office/powerpoint/2010/main" val="326524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B0FCDBB6-CE23-4462-A24C-26118E8647FA}"/>
              </a:ext>
            </a:extLst>
          </p:cNvPr>
          <p:cNvSpPr>
            <a:spLocks noGrp="1" noChangeArrowheads="1"/>
          </p:cNvSpPr>
          <p:nvPr>
            <p:ph type="title"/>
          </p:nvPr>
        </p:nvSpPr>
        <p:spPr>
          <a:xfrm>
            <a:off x="978876" y="742950"/>
            <a:ext cx="10234245" cy="11430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noAutofit/>
          </a:bodyPr>
          <a:lstStyle/>
          <a:p>
            <a:pPr algn="ctr"/>
            <a:r>
              <a:rPr lang="en-US" sz="3600" b="1" i="0" cap="all" dirty="0">
                <a:solidFill>
                  <a:srgbClr val="3776BB"/>
                </a:solidFill>
                <a:effectLst/>
                <a:latin typeface="Open Sans"/>
              </a:rPr>
              <a:t>Ohio DPS EMS</a:t>
            </a:r>
            <a:br>
              <a:rPr lang="en-US" sz="3600" b="1" i="0" cap="all" dirty="0">
                <a:solidFill>
                  <a:srgbClr val="3776BB"/>
                </a:solidFill>
                <a:effectLst/>
                <a:latin typeface="Open Sans"/>
              </a:rPr>
            </a:br>
            <a:r>
              <a:rPr lang="en-US" sz="3600" b="1" i="0" cap="all" dirty="0">
                <a:solidFill>
                  <a:srgbClr val="3776BB"/>
                </a:solidFill>
                <a:effectLst/>
                <a:latin typeface="Open Sans"/>
              </a:rPr>
              <a:t>WAVEFORM CAPNOGRAPHY REQUIREMENT</a:t>
            </a:r>
            <a:br>
              <a:rPr lang="en-US" sz="3600" b="1" i="0" cap="all" dirty="0">
                <a:solidFill>
                  <a:srgbClr val="3776BB"/>
                </a:solidFill>
                <a:effectLst/>
                <a:latin typeface="Open Sans"/>
              </a:rPr>
            </a:br>
            <a:endParaRPr lang="en-US" altLang="en-US" dirty="0"/>
          </a:p>
        </p:txBody>
      </p:sp>
      <p:sp>
        <p:nvSpPr>
          <p:cNvPr id="7" name="Rectangle 4">
            <a:extLst>
              <a:ext uri="{FF2B5EF4-FFF2-40B4-BE49-F238E27FC236}">
                <a16:creationId xmlns:a16="http://schemas.microsoft.com/office/drawing/2014/main" id="{4C48C283-0871-4FE8-9617-8FB93489E146}"/>
              </a:ext>
            </a:extLst>
          </p:cNvPr>
          <p:cNvSpPr txBox="1">
            <a:spLocks noChangeArrowheads="1"/>
          </p:cNvSpPr>
          <p:nvPr/>
        </p:nvSpPr>
        <p:spPr bwMode="auto">
          <a:xfrm>
            <a:off x="978877" y="1958667"/>
            <a:ext cx="10234245" cy="434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i="1" dirty="0">
                <a:solidFill>
                  <a:srgbClr val="FF0000"/>
                </a:solidFill>
                <a:latin typeface="Open Sans"/>
              </a:rPr>
              <a:t>Regarding the Use of Capnometry and Capnography for Patients in the Prehospital Setting February 2015</a:t>
            </a:r>
          </a:p>
          <a:p>
            <a:pPr marL="0" indent="0" algn="ctr">
              <a:buFont typeface="Arial" panose="020B0604020202020204" pitchFamily="34" charset="0"/>
              <a:buNone/>
            </a:pPr>
            <a:r>
              <a:rPr lang="en-US" sz="1600" dirty="0">
                <a:solidFill>
                  <a:srgbClr val="000000"/>
                </a:solidFill>
                <a:latin typeface="Arial" panose="020B0604020202020204" pitchFamily="34" charset="0"/>
              </a:rPr>
              <a:t>“The ventilatory assessment of all patients, particularly those requiring invasive airway devices, is </a:t>
            </a:r>
            <a:r>
              <a:rPr lang="en-US" sz="1600" i="1" u="sng" dirty="0">
                <a:solidFill>
                  <a:srgbClr val="000000"/>
                </a:solidFill>
                <a:latin typeface="Arial" panose="020B0604020202020204" pitchFamily="34" charset="0"/>
              </a:rPr>
              <a:t>critical</a:t>
            </a:r>
            <a:r>
              <a:rPr lang="en-US" sz="1600" b="1" dirty="0">
                <a:latin typeface="Arial" panose="020B0604020202020204" pitchFamily="34" charset="0"/>
              </a:rPr>
              <a:t>.</a:t>
            </a:r>
            <a:r>
              <a:rPr lang="en-US" sz="1600" b="1" dirty="0">
                <a:solidFill>
                  <a:srgbClr val="FF0000"/>
                </a:solidFill>
                <a:latin typeface="Arial" panose="020B0604020202020204" pitchFamily="34" charset="0"/>
              </a:rPr>
              <a:t>  In the interest of patient safety, the EMFTS Board highly recommends the utilization of </a:t>
            </a:r>
            <a:r>
              <a:rPr lang="en-US" sz="1600" b="1" i="1" dirty="0">
                <a:solidFill>
                  <a:srgbClr val="FF0000"/>
                </a:solidFill>
                <a:latin typeface="Arial" panose="020B0604020202020204" pitchFamily="34" charset="0"/>
              </a:rPr>
              <a:t>digital capnometry </a:t>
            </a:r>
            <a:r>
              <a:rPr lang="en-US" sz="1600" b="1" u="sng" dirty="0">
                <a:solidFill>
                  <a:srgbClr val="FF0000"/>
                </a:solidFill>
                <a:latin typeface="Arial" panose="020B0604020202020204" pitchFamily="34" charset="0"/>
              </a:rPr>
              <a:t>or</a:t>
            </a:r>
            <a:r>
              <a:rPr lang="en-US" sz="1600" b="1" dirty="0">
                <a:solidFill>
                  <a:srgbClr val="FF0000"/>
                </a:solidFill>
                <a:latin typeface="Arial" panose="020B0604020202020204" pitchFamily="34" charset="0"/>
              </a:rPr>
              <a:t> </a:t>
            </a:r>
            <a:r>
              <a:rPr lang="en-US" sz="1600" b="1" i="1" dirty="0">
                <a:solidFill>
                  <a:srgbClr val="FF0000"/>
                </a:solidFill>
                <a:latin typeface="Arial" panose="020B0604020202020204" pitchFamily="34" charset="0"/>
              </a:rPr>
              <a:t>waveform capnography </a:t>
            </a:r>
            <a:r>
              <a:rPr lang="en-US" sz="1600" b="1" dirty="0">
                <a:solidFill>
                  <a:srgbClr val="FF0000"/>
                </a:solidFill>
                <a:latin typeface="Arial" panose="020B0604020202020204" pitchFamily="34" charset="0"/>
              </a:rPr>
              <a:t>as an assessment tool for </a:t>
            </a:r>
            <a:r>
              <a:rPr lang="en-US" sz="1600" b="1" u="sng" dirty="0">
                <a:solidFill>
                  <a:srgbClr val="FF0000"/>
                </a:solidFill>
                <a:latin typeface="Arial" panose="020B0604020202020204" pitchFamily="34" charset="0"/>
              </a:rPr>
              <a:t>all</a:t>
            </a:r>
            <a:r>
              <a:rPr lang="en-US" sz="1600" b="1" dirty="0">
                <a:solidFill>
                  <a:srgbClr val="FF0000"/>
                </a:solidFill>
                <a:latin typeface="Arial" panose="020B0604020202020204" pitchFamily="34" charset="0"/>
              </a:rPr>
              <a:t> patients who require oxygen via </a:t>
            </a:r>
            <a:r>
              <a:rPr lang="en-US" sz="1600" b="1" i="1" u="sng" dirty="0">
                <a:solidFill>
                  <a:srgbClr val="FF0000"/>
                </a:solidFill>
                <a:latin typeface="Arial" panose="020B0604020202020204" pitchFamily="34" charset="0"/>
              </a:rPr>
              <a:t>any</a:t>
            </a:r>
            <a:r>
              <a:rPr lang="en-US" sz="1600" b="1" dirty="0">
                <a:solidFill>
                  <a:srgbClr val="FF0000"/>
                </a:solidFill>
                <a:latin typeface="Arial" panose="020B0604020202020204" pitchFamily="34" charset="0"/>
              </a:rPr>
              <a:t> route of administration”. </a:t>
            </a:r>
          </a:p>
          <a:p>
            <a:pPr marL="0" indent="0" algn="ctr">
              <a:buFont typeface="Arial" panose="020B0604020202020204" pitchFamily="34" charset="0"/>
              <a:buNone/>
            </a:pPr>
            <a:r>
              <a:rPr lang="en-US" b="1" i="1" u="sng" dirty="0">
                <a:solidFill>
                  <a:srgbClr val="000000"/>
                </a:solidFill>
                <a:latin typeface="Open Sans"/>
              </a:rPr>
              <a:t>Effective January 1, 2021</a:t>
            </a:r>
            <a:r>
              <a:rPr lang="en-US" b="1" i="1" dirty="0">
                <a:solidFill>
                  <a:srgbClr val="000000"/>
                </a:solidFill>
                <a:latin typeface="Open Sans"/>
              </a:rPr>
              <a:t>, </a:t>
            </a:r>
            <a:r>
              <a:rPr lang="en-US" b="1" dirty="0">
                <a:solidFill>
                  <a:srgbClr val="000000"/>
                </a:solidFill>
                <a:latin typeface="Open Sans"/>
              </a:rPr>
              <a:t>WAVEFORM CAPNOGRAPHY is required for all patients requiring invasive airway devices.</a:t>
            </a:r>
          </a:p>
          <a:p>
            <a:pPr lvl="1"/>
            <a:endParaRPr lang="en-US" sz="1000" dirty="0">
              <a:solidFill>
                <a:srgbClr val="000000"/>
              </a:solidFill>
              <a:latin typeface="Arial" panose="020B0604020202020204" pitchFamily="34" charset="0"/>
            </a:endParaRPr>
          </a:p>
          <a:p>
            <a:pPr lvl="1"/>
            <a:r>
              <a:rPr lang="en-US" sz="1600" dirty="0">
                <a:solidFill>
                  <a:srgbClr val="000000"/>
                </a:solidFill>
                <a:latin typeface="Arial" panose="020B0604020202020204" pitchFamily="34" charset="0"/>
              </a:rPr>
              <a:t>“As continuous patient monitoring is preferred, the EMFTS Board, on December 17, 2014, approved the </a:t>
            </a:r>
            <a:r>
              <a:rPr lang="en-US" sz="1600" b="1" i="1" dirty="0">
                <a:solidFill>
                  <a:srgbClr val="FF0000"/>
                </a:solidFill>
                <a:latin typeface="Arial" panose="020B0604020202020204" pitchFamily="34" charset="0"/>
              </a:rPr>
              <a:t>mandatory utilization of waveform capnography for </a:t>
            </a:r>
            <a:r>
              <a:rPr lang="en-US" sz="1600" b="1" i="1" u="sng" dirty="0">
                <a:solidFill>
                  <a:srgbClr val="FF0000"/>
                </a:solidFill>
                <a:latin typeface="Arial" panose="020B0604020202020204" pitchFamily="34" charset="0"/>
              </a:rPr>
              <a:t>all</a:t>
            </a:r>
            <a:r>
              <a:rPr lang="en-US" sz="1600" b="1" i="1" dirty="0">
                <a:solidFill>
                  <a:srgbClr val="FF0000"/>
                </a:solidFill>
                <a:latin typeface="Arial" panose="020B0604020202020204" pitchFamily="34" charset="0"/>
              </a:rPr>
              <a:t> patients requiring invasive airway devices </a:t>
            </a:r>
            <a:r>
              <a:rPr lang="en-US" sz="1600" dirty="0">
                <a:solidFill>
                  <a:srgbClr val="000000"/>
                </a:solidFill>
                <a:latin typeface="Arial" panose="020B0604020202020204" pitchFamily="34" charset="0"/>
              </a:rPr>
              <a:t>effective January 1, 2021”.</a:t>
            </a:r>
          </a:p>
          <a:p>
            <a:pPr lvl="2">
              <a:lnSpc>
                <a:spcPct val="150000"/>
              </a:lnSpc>
            </a:pPr>
            <a:r>
              <a:rPr lang="en-US" sz="1200" dirty="0">
                <a:solidFill>
                  <a:srgbClr val="000000"/>
                </a:solidFill>
                <a:latin typeface="Open Sans"/>
              </a:rPr>
              <a:t>Click </a:t>
            </a:r>
            <a:r>
              <a:rPr lang="en-US" sz="1200" dirty="0">
                <a:solidFill>
                  <a:srgbClr val="428BCA"/>
                </a:solidFill>
                <a:latin typeface="Open Sans"/>
                <a:hlinkClick r:id="rId4"/>
              </a:rPr>
              <a:t>HERE</a:t>
            </a:r>
            <a:r>
              <a:rPr lang="en-US" sz="1200" dirty="0">
                <a:solidFill>
                  <a:srgbClr val="000000"/>
                </a:solidFill>
                <a:latin typeface="Open Sans"/>
              </a:rPr>
              <a:t> to learn more about the requirement.</a:t>
            </a:r>
          </a:p>
          <a:p>
            <a:pPr lvl="1"/>
            <a:r>
              <a:rPr lang="en-US" sz="1600" dirty="0">
                <a:solidFill>
                  <a:srgbClr val="000000"/>
                </a:solidFill>
                <a:latin typeface="Open Sans"/>
              </a:rPr>
              <a:t>Ohio DPS EMS Priority 1 training and equipment grants are available to assist with acquisition.</a:t>
            </a:r>
          </a:p>
          <a:p>
            <a:pPr lvl="2"/>
            <a:endParaRPr lang="en-US" sz="1050" dirty="0">
              <a:solidFill>
                <a:srgbClr val="000000"/>
              </a:solidFill>
              <a:latin typeface="Arial" panose="020B0604020202020204" pitchFamily="34" charset="0"/>
            </a:endParaRPr>
          </a:p>
          <a:p>
            <a:pPr lvl="2"/>
            <a:r>
              <a:rPr lang="en-US" sz="1200" dirty="0">
                <a:solidFill>
                  <a:srgbClr val="000000"/>
                </a:solidFill>
                <a:latin typeface="Arial" panose="020B0604020202020204" pitchFamily="34" charset="0"/>
              </a:rPr>
              <a:t>EMFTS = </a:t>
            </a:r>
            <a:r>
              <a:rPr lang="en-US" sz="1200" b="1" u="sng" dirty="0">
                <a:solidFill>
                  <a:srgbClr val="000000"/>
                </a:solidFill>
                <a:latin typeface="Arial" panose="020B0604020202020204" pitchFamily="34" charset="0"/>
              </a:rPr>
              <a:t>E</a:t>
            </a:r>
            <a:r>
              <a:rPr lang="en-US" sz="1200" dirty="0">
                <a:solidFill>
                  <a:srgbClr val="000000"/>
                </a:solidFill>
                <a:latin typeface="Arial" panose="020B0604020202020204" pitchFamily="34" charset="0"/>
              </a:rPr>
              <a:t>mergency </a:t>
            </a:r>
            <a:r>
              <a:rPr lang="en-US" sz="1200" b="1" u="sng" dirty="0">
                <a:solidFill>
                  <a:srgbClr val="000000"/>
                </a:solidFill>
                <a:latin typeface="Arial" panose="020B0604020202020204" pitchFamily="34" charset="0"/>
              </a:rPr>
              <a:t>M</a:t>
            </a:r>
            <a:r>
              <a:rPr lang="en-US" sz="1200" dirty="0">
                <a:solidFill>
                  <a:srgbClr val="000000"/>
                </a:solidFill>
                <a:latin typeface="Arial" panose="020B0604020202020204" pitchFamily="34" charset="0"/>
              </a:rPr>
              <a:t>edical, </a:t>
            </a:r>
            <a:r>
              <a:rPr lang="en-US" sz="1200" b="1" u="sng" dirty="0">
                <a:solidFill>
                  <a:srgbClr val="000000"/>
                </a:solidFill>
                <a:latin typeface="Arial" panose="020B0604020202020204" pitchFamily="34" charset="0"/>
              </a:rPr>
              <a:t>F</a:t>
            </a:r>
            <a:r>
              <a:rPr lang="en-US" sz="1200" dirty="0">
                <a:solidFill>
                  <a:srgbClr val="000000"/>
                </a:solidFill>
                <a:latin typeface="Arial" panose="020B0604020202020204" pitchFamily="34" charset="0"/>
              </a:rPr>
              <a:t>ire, and </a:t>
            </a:r>
            <a:r>
              <a:rPr lang="en-US" sz="1200" b="1" u="sng" dirty="0">
                <a:solidFill>
                  <a:srgbClr val="000000"/>
                </a:solidFill>
                <a:latin typeface="Arial" panose="020B0604020202020204" pitchFamily="34" charset="0"/>
              </a:rPr>
              <a:t>T</a:t>
            </a:r>
            <a:r>
              <a:rPr lang="en-US" sz="1200" dirty="0">
                <a:solidFill>
                  <a:srgbClr val="000000"/>
                </a:solidFill>
                <a:latin typeface="Arial" panose="020B0604020202020204" pitchFamily="34" charset="0"/>
              </a:rPr>
              <a:t>ransportation </a:t>
            </a:r>
            <a:r>
              <a:rPr lang="en-US" sz="1200" b="1" u="sng" dirty="0">
                <a:solidFill>
                  <a:srgbClr val="000000"/>
                </a:solidFill>
                <a:latin typeface="Arial" panose="020B0604020202020204" pitchFamily="34" charset="0"/>
              </a:rPr>
              <a:t>S</a:t>
            </a:r>
            <a:r>
              <a:rPr lang="en-US" sz="1200" dirty="0">
                <a:solidFill>
                  <a:srgbClr val="000000"/>
                </a:solidFill>
                <a:latin typeface="Arial" panose="020B0604020202020204" pitchFamily="34" charset="0"/>
              </a:rPr>
              <a:t>ervices Board</a:t>
            </a:r>
          </a:p>
        </p:txBody>
      </p:sp>
    </p:spTree>
    <p:extLst>
      <p:ext uri="{BB962C8B-B14F-4D97-AF65-F5344CB8AC3E}">
        <p14:creationId xmlns:p14="http://schemas.microsoft.com/office/powerpoint/2010/main" val="4478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 calcmode="lin" valueType="num">
                                      <p:cBhvr additive="base">
                                        <p:cTn id="3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solidFill>
                <a:srgbClr val="FF0000"/>
              </a:solidFill>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3B1AF9A-3EF3-40DD-BC51-B059B8AB326C}"/>
              </a:ext>
            </a:extLst>
          </p:cNvPr>
          <p:cNvSpPr txBox="1"/>
          <p:nvPr/>
        </p:nvSpPr>
        <p:spPr>
          <a:xfrm>
            <a:off x="5645605" y="2953286"/>
            <a:ext cx="553916" cy="2646878"/>
          </a:xfrm>
          <a:prstGeom prst="rect">
            <a:avLst/>
          </a:prstGeom>
          <a:noFill/>
        </p:spPr>
        <p:txBody>
          <a:bodyPr wrap="square" rtlCol="0">
            <a:spAutoFit/>
          </a:bodyPr>
          <a:lstStyle/>
          <a:p>
            <a:r>
              <a:rPr lang="en-US" sz="16600" dirty="0"/>
              <a:t>{</a:t>
            </a:r>
            <a:endParaRPr lang="en-US" dirty="0"/>
          </a:p>
        </p:txBody>
      </p:sp>
      <p:sp>
        <p:nvSpPr>
          <p:cNvPr id="5" name="Rectangle 4">
            <a:extLst>
              <a:ext uri="{FF2B5EF4-FFF2-40B4-BE49-F238E27FC236}">
                <a16:creationId xmlns:a16="http://schemas.microsoft.com/office/drawing/2014/main" id="{FE83AAB5-18F6-4461-A245-FA6A69674A0D}"/>
              </a:ext>
            </a:extLst>
          </p:cNvPr>
          <p:cNvSpPr/>
          <p:nvPr/>
        </p:nvSpPr>
        <p:spPr>
          <a:xfrm>
            <a:off x="6267450" y="3919835"/>
            <a:ext cx="5724525" cy="923330"/>
          </a:xfrm>
          <a:prstGeom prst="rect">
            <a:avLst/>
          </a:prstGeom>
        </p:spPr>
        <p:txBody>
          <a:bodyPr wrap="square">
            <a:spAutoFit/>
          </a:bodyPr>
          <a:lstStyle/>
          <a:p>
            <a:pPr marR="0" lvl="0" algn="just" hangingPunct="0">
              <a:spcBef>
                <a:spcPts val="0"/>
              </a:spcBef>
              <a:spcAft>
                <a:spcPts val="0"/>
              </a:spcAft>
              <a:tabLst>
                <a:tab pos="457200" algn="l"/>
              </a:tabLst>
            </a:pPr>
            <a:r>
              <a:rPr lang="en-US" b="1" kern="1400" dirty="0">
                <a:latin typeface="Times New Roman" panose="02020603050405020304" pitchFamily="18" charset="0"/>
                <a:ea typeface="Times New Roman" panose="02020603050405020304" pitchFamily="18" charset="0"/>
                <a:cs typeface="Symbol" panose="05050102010706020507" pitchFamily="18" charset="2"/>
              </a:rPr>
              <a:t>Any patient </a:t>
            </a:r>
            <a:r>
              <a:rPr lang="en-US" kern="1400" dirty="0">
                <a:latin typeface="Times New Roman" panose="02020603050405020304" pitchFamily="18" charset="0"/>
                <a:ea typeface="Times New Roman" panose="02020603050405020304" pitchFamily="18" charset="0"/>
                <a:cs typeface="Symbol" panose="05050102010706020507" pitchFamily="18" charset="2"/>
              </a:rPr>
              <a:t>in respiratory distress on oxygen or whose O</a:t>
            </a:r>
            <a:r>
              <a:rPr lang="en-US"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a:t>
            </a:r>
            <a:r>
              <a:rPr lang="en-US" b="1" i="1" kern="1400" dirty="0">
                <a:latin typeface="Times New Roman" panose="02020603050405020304" pitchFamily="18" charset="0"/>
                <a:ea typeface="Times New Roman" panose="02020603050405020304" pitchFamily="18" charset="0"/>
                <a:cs typeface="Symbol" panose="05050102010706020507" pitchFamily="18" charset="2"/>
              </a:rPr>
              <a:t>shall remain on oxygen until care is transferred to the hospital.</a:t>
            </a:r>
            <a:endParaRPr lang="en-US" sz="2000" b="1" i="1" dirty="0">
              <a:latin typeface="Times New Roman" panose="02020603050405020304" pitchFamily="18" charset="0"/>
              <a:ea typeface="Times New Roman" panose="02020603050405020304" pitchFamily="18" charset="0"/>
              <a:cs typeface="Symbol" panose="05050102010706020507" pitchFamily="18" charset="2"/>
            </a:endParaRPr>
          </a:p>
        </p:txBody>
      </p:sp>
    </p:spTree>
    <p:extLst>
      <p:ext uri="{BB962C8B-B14F-4D97-AF65-F5344CB8AC3E}">
        <p14:creationId xmlns:p14="http://schemas.microsoft.com/office/powerpoint/2010/main" val="314169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solidFill>
                <a:srgbClr val="FF0000"/>
              </a:solidFill>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3B1AF9A-3EF3-40DD-BC51-B059B8AB326C}"/>
              </a:ext>
            </a:extLst>
          </p:cNvPr>
          <p:cNvSpPr txBox="1"/>
          <p:nvPr/>
        </p:nvSpPr>
        <p:spPr>
          <a:xfrm>
            <a:off x="5645605" y="3305711"/>
            <a:ext cx="553916" cy="2646878"/>
          </a:xfrm>
          <a:prstGeom prst="rect">
            <a:avLst/>
          </a:prstGeom>
          <a:noFill/>
        </p:spPr>
        <p:txBody>
          <a:bodyPr wrap="square" rtlCol="0">
            <a:spAutoFit/>
          </a:bodyPr>
          <a:lstStyle/>
          <a:p>
            <a:r>
              <a:rPr lang="en-US" sz="16600" dirty="0"/>
              <a:t>{</a:t>
            </a:r>
            <a:endParaRPr lang="en-US" dirty="0"/>
          </a:p>
        </p:txBody>
      </p:sp>
      <p:sp>
        <p:nvSpPr>
          <p:cNvPr id="3" name="Rectangle 2">
            <a:extLst>
              <a:ext uri="{FF2B5EF4-FFF2-40B4-BE49-F238E27FC236}">
                <a16:creationId xmlns:a16="http://schemas.microsoft.com/office/drawing/2014/main" id="{0BAD4BBC-02B2-4CCA-A168-1C1BE3570F10}"/>
              </a:ext>
            </a:extLst>
          </p:cNvPr>
          <p:cNvSpPr/>
          <p:nvPr/>
        </p:nvSpPr>
        <p:spPr>
          <a:xfrm>
            <a:off x="6266196" y="4105186"/>
            <a:ext cx="5782929" cy="1200329"/>
          </a:xfrm>
          <a:prstGeom prst="rect">
            <a:avLst/>
          </a:prstGeom>
        </p:spPr>
        <p:txBody>
          <a:bodyPr wrap="square">
            <a:spAutoFit/>
          </a:bodyPr>
          <a:lstStyle/>
          <a:p>
            <a:pPr marR="0" lvl="0" algn="just" hangingPunct="0">
              <a:spcBef>
                <a:spcPts val="0"/>
              </a:spcBef>
              <a:spcAft>
                <a:spcPts val="0"/>
              </a:spcAft>
              <a:tabLst>
                <a:tab pos="457200" algn="l"/>
              </a:tabLst>
            </a:pPr>
            <a:r>
              <a:rPr lang="en-US" b="1" kern="1400" dirty="0">
                <a:latin typeface="Times New Roman" panose="02020603050405020304" pitchFamily="18" charset="0"/>
                <a:ea typeface="Times New Roman" panose="02020603050405020304" pitchFamily="18" charset="0"/>
                <a:cs typeface="Symbol" panose="05050102010706020507" pitchFamily="18" charset="2"/>
              </a:rPr>
              <a:t>Any patient </a:t>
            </a:r>
            <a:r>
              <a:rPr lang="en-US" kern="1400" dirty="0">
                <a:latin typeface="Times New Roman" panose="02020603050405020304" pitchFamily="18" charset="0"/>
                <a:ea typeface="Times New Roman" panose="02020603050405020304" pitchFamily="18" charset="0"/>
                <a:cs typeface="Symbol" panose="05050102010706020507" pitchFamily="18" charset="2"/>
              </a:rPr>
              <a:t>being monitored for a significant cardiac event or EtCO</a:t>
            </a:r>
            <a:r>
              <a:rPr lang="en-US"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kern="1400" dirty="0">
                <a:latin typeface="Times New Roman" panose="02020603050405020304" pitchFamily="18" charset="0"/>
                <a:ea typeface="Times New Roman" panose="02020603050405020304" pitchFamily="18" charset="0"/>
                <a:cs typeface="Symbol" panose="05050102010706020507" pitchFamily="18" charset="2"/>
              </a:rPr>
              <a:t> </a:t>
            </a:r>
            <a:r>
              <a:rPr lang="en-US" b="1" i="1" kern="1400" dirty="0">
                <a:latin typeface="Times New Roman" panose="02020603050405020304" pitchFamily="18" charset="0"/>
                <a:ea typeface="Times New Roman" panose="02020603050405020304" pitchFamily="18" charset="0"/>
                <a:cs typeface="Symbol" panose="05050102010706020507" pitchFamily="18" charset="2"/>
              </a:rPr>
              <a:t>shall remain on the monitor until patient care is transferred to hospital staff. </a:t>
            </a:r>
            <a:r>
              <a:rPr lang="en-US" i="1" kern="1400" dirty="0">
                <a:latin typeface="Times New Roman" panose="02020603050405020304" pitchFamily="18" charset="0"/>
                <a:ea typeface="Times New Roman" panose="02020603050405020304" pitchFamily="18" charset="0"/>
                <a:cs typeface="Symbol" panose="05050102010706020507" pitchFamily="18" charset="2"/>
              </a:rPr>
              <a:t>In addition, a summary report shall be provided from any device capable of printing one.</a:t>
            </a:r>
            <a:endParaRPr lang="en-US" sz="2000" i="1" dirty="0">
              <a:latin typeface="Times New Roman" panose="02020603050405020304" pitchFamily="18" charset="0"/>
              <a:ea typeface="Times New Roman" panose="02020603050405020304" pitchFamily="18" charset="0"/>
              <a:cs typeface="Symbol" panose="05050102010706020507" pitchFamily="18" charset="2"/>
            </a:endParaRPr>
          </a:p>
        </p:txBody>
      </p:sp>
    </p:spTree>
    <p:extLst>
      <p:ext uri="{BB962C8B-B14F-4D97-AF65-F5344CB8AC3E}">
        <p14:creationId xmlns:p14="http://schemas.microsoft.com/office/powerpoint/2010/main" val="376160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644BBB9-CC6B-4194-84BB-5C558D95CF33}"/>
              </a:ext>
            </a:extLst>
          </p:cNvPr>
          <p:cNvSpPr txBox="1"/>
          <p:nvPr/>
        </p:nvSpPr>
        <p:spPr>
          <a:xfrm>
            <a:off x="609600" y="1085850"/>
            <a:ext cx="11010900" cy="3170099"/>
          </a:xfrm>
          <a:prstGeom prst="rect">
            <a:avLst/>
          </a:prstGeom>
          <a:noFill/>
        </p:spPr>
        <p:txBody>
          <a:bodyPr wrap="square" rtlCol="0">
            <a:spAutoFit/>
          </a:bodyPr>
          <a:lstStyle/>
          <a:p>
            <a:pPr algn="ctr"/>
            <a:r>
              <a:rPr lang="en-US" sz="3200" b="1" dirty="0"/>
              <a:t>Frequently MISSED EMR Questions from last years CBT…</a:t>
            </a:r>
          </a:p>
          <a:p>
            <a:pPr marL="342900" indent="-342900">
              <a:buFont typeface="Wingdings 2" panose="05020102010507070707" pitchFamily="18" charset="2"/>
              <a:buChar char="ß"/>
            </a:pPr>
            <a:r>
              <a:rPr lang="en-US" sz="2400" i="1" dirty="0"/>
              <a:t>Areas where the questions came from:</a:t>
            </a:r>
          </a:p>
          <a:p>
            <a:pPr marL="800100" lvl="1" indent="-342900">
              <a:buFont typeface="Arial" panose="020B0604020202020204" pitchFamily="34" charset="0"/>
              <a:buChar char="•"/>
            </a:pPr>
            <a:r>
              <a:rPr lang="en-US" sz="2400" dirty="0"/>
              <a:t>Narcan (pg. 49)</a:t>
            </a:r>
          </a:p>
          <a:p>
            <a:pPr marL="800100" lvl="1" indent="-342900">
              <a:buFont typeface="Arial" panose="020B0604020202020204" pitchFamily="34" charset="0"/>
              <a:buChar char="•"/>
            </a:pPr>
            <a:r>
              <a:rPr lang="en-US" sz="2400" dirty="0"/>
              <a:t>Newborn care (pg. 25)</a:t>
            </a:r>
          </a:p>
          <a:p>
            <a:pPr marL="800100" lvl="1" indent="-342900">
              <a:buFont typeface="Arial" panose="020B0604020202020204" pitchFamily="34" charset="0"/>
              <a:buChar char="•"/>
            </a:pPr>
            <a:r>
              <a:rPr lang="en-US" sz="2400" dirty="0"/>
              <a:t>Flail chest (pg. 16)</a:t>
            </a:r>
          </a:p>
          <a:p>
            <a:pPr marL="800100" lvl="1" indent="-342900">
              <a:buFont typeface="Arial" panose="020B0604020202020204" pitchFamily="34" charset="0"/>
              <a:buChar char="•"/>
            </a:pPr>
            <a:r>
              <a:rPr lang="en-US" sz="2400" dirty="0"/>
              <a:t>Oxygen administration pg. 10)</a:t>
            </a:r>
          </a:p>
          <a:p>
            <a:pPr marL="800100" lvl="1" indent="-342900">
              <a:buFont typeface="Arial" panose="020B0604020202020204" pitchFamily="34" charset="0"/>
              <a:buChar char="•"/>
            </a:pPr>
            <a:r>
              <a:rPr lang="en-US" sz="2400" dirty="0"/>
              <a:t>Tourniquets (pg. 17)</a:t>
            </a:r>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96059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solidFill>
                <a:srgbClr val="FF0000"/>
              </a:solidFill>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3B1AF9A-3EF3-40DD-BC51-B059B8AB326C}"/>
              </a:ext>
            </a:extLst>
          </p:cNvPr>
          <p:cNvSpPr txBox="1"/>
          <p:nvPr/>
        </p:nvSpPr>
        <p:spPr>
          <a:xfrm>
            <a:off x="5645605" y="3867686"/>
            <a:ext cx="553916" cy="2646878"/>
          </a:xfrm>
          <a:prstGeom prst="rect">
            <a:avLst/>
          </a:prstGeom>
          <a:noFill/>
        </p:spPr>
        <p:txBody>
          <a:bodyPr wrap="square" rtlCol="0">
            <a:spAutoFit/>
          </a:bodyPr>
          <a:lstStyle/>
          <a:p>
            <a:r>
              <a:rPr lang="en-US" sz="16600" dirty="0"/>
              <a:t>{</a:t>
            </a:r>
            <a:endParaRPr lang="en-US" dirty="0"/>
          </a:p>
        </p:txBody>
      </p:sp>
      <p:sp>
        <p:nvSpPr>
          <p:cNvPr id="5" name="Rectangle 4">
            <a:extLst>
              <a:ext uri="{FF2B5EF4-FFF2-40B4-BE49-F238E27FC236}">
                <a16:creationId xmlns:a16="http://schemas.microsoft.com/office/drawing/2014/main" id="{A1D21490-87B1-4E01-87AF-6DC8E27D4202}"/>
              </a:ext>
            </a:extLst>
          </p:cNvPr>
          <p:cNvSpPr/>
          <p:nvPr/>
        </p:nvSpPr>
        <p:spPr>
          <a:xfrm>
            <a:off x="6400800" y="4206240"/>
            <a:ext cx="5503335" cy="2308324"/>
          </a:xfrm>
          <a:prstGeom prst="rect">
            <a:avLst/>
          </a:prstGeom>
        </p:spPr>
        <p:txBody>
          <a:bodyPr wrap="square">
            <a:spAutoFit/>
          </a:bodyPr>
          <a:lstStyle/>
          <a:p>
            <a:pPr marR="0" lvl="0" algn="just">
              <a:spcBef>
                <a:spcPts val="0"/>
              </a:spcBef>
              <a:spcAft>
                <a:spcPts val="0"/>
              </a:spcAft>
              <a:tabLst>
                <a:tab pos="457200" algn="l"/>
              </a:tabLst>
            </a:pPr>
            <a:r>
              <a:rPr lang="en-US" b="1" i="1" dirty="0">
                <a:solidFill>
                  <a:srgbClr val="FF0000"/>
                </a:solidFill>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a:t>
            </a:r>
            <a:r>
              <a:rPr lang="en-US" i="1" dirty="0">
                <a:latin typeface="Times New Roman" panose="02020603050405020304" pitchFamily="18" charset="0"/>
                <a:ea typeface="Times New Roman" panose="02020603050405020304" pitchFamily="18" charset="0"/>
                <a:cs typeface="Symbol" panose="05050102010706020507" pitchFamily="18" charset="2"/>
              </a:rPr>
              <a:t>However, at no time should treatment options exceed those authorized without direct consultation with the Medical Control Physician (MCP). </a:t>
            </a:r>
            <a:r>
              <a:rPr lang="en-US" dirty="0">
                <a:latin typeface="Times New Roman" panose="02020603050405020304" pitchFamily="18" charset="0"/>
                <a:ea typeface="Times New Roman" panose="02020603050405020304" pitchFamily="18" charset="0"/>
                <a:cs typeface="Symbol" panose="05050102010706020507" pitchFamily="18" charset="2"/>
              </a:rPr>
              <a:t>In all such cases, contact with MCP should be considered as soon as possible. </a:t>
            </a:r>
            <a:endParaRPr lang="en-US" sz="2000" dirty="0">
              <a:latin typeface="Times New Roman" panose="02020603050405020304" pitchFamily="18" charset="0"/>
              <a:ea typeface="Times New Roman" panose="02020603050405020304" pitchFamily="18" charset="0"/>
              <a:cs typeface="Symbol" panose="05050102010706020507" pitchFamily="18" charset="2"/>
            </a:endParaRPr>
          </a:p>
        </p:txBody>
      </p:sp>
    </p:spTree>
    <p:extLst>
      <p:ext uri="{BB962C8B-B14F-4D97-AF65-F5344CB8AC3E}">
        <p14:creationId xmlns:p14="http://schemas.microsoft.com/office/powerpoint/2010/main" val="1634380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3B1AF9A-3EF3-40DD-BC51-B059B8AB326C}"/>
              </a:ext>
            </a:extLst>
          </p:cNvPr>
          <p:cNvSpPr txBox="1"/>
          <p:nvPr/>
        </p:nvSpPr>
        <p:spPr>
          <a:xfrm>
            <a:off x="5761736" y="4963849"/>
            <a:ext cx="553916" cy="1323439"/>
          </a:xfrm>
          <a:prstGeom prst="rect">
            <a:avLst/>
          </a:prstGeom>
          <a:noFill/>
        </p:spPr>
        <p:txBody>
          <a:bodyPr wrap="square" rtlCol="0">
            <a:spAutoFit/>
          </a:bodyPr>
          <a:lstStyle/>
          <a:p>
            <a:r>
              <a:rPr lang="en-US" sz="8000" dirty="0"/>
              <a:t>{</a:t>
            </a:r>
            <a:endParaRPr lang="en-US" dirty="0"/>
          </a:p>
        </p:txBody>
      </p:sp>
      <p:sp>
        <p:nvSpPr>
          <p:cNvPr id="3" name="Rectangle 2">
            <a:extLst>
              <a:ext uri="{FF2B5EF4-FFF2-40B4-BE49-F238E27FC236}">
                <a16:creationId xmlns:a16="http://schemas.microsoft.com/office/drawing/2014/main" id="{51BC2B29-472A-42F6-90FF-C855F2618F31}"/>
              </a:ext>
            </a:extLst>
          </p:cNvPr>
          <p:cNvSpPr/>
          <p:nvPr/>
        </p:nvSpPr>
        <p:spPr>
          <a:xfrm>
            <a:off x="6315652" y="5440903"/>
            <a:ext cx="5501314" cy="369332"/>
          </a:xfrm>
          <a:prstGeom prst="rect">
            <a:avLst/>
          </a:prstGeom>
        </p:spPr>
        <p:txBody>
          <a:bodyPr wrap="none">
            <a:spAutoFit/>
          </a:bodyPr>
          <a:lstStyle/>
          <a:p>
            <a:pPr marR="0" lvl="0" algn="just">
              <a:spcBef>
                <a:spcPts val="0"/>
              </a:spcBef>
              <a:spcAft>
                <a:spcPts val="0"/>
              </a:spcAft>
              <a:tabLst>
                <a:tab pos="457200" algn="l"/>
              </a:tabLst>
            </a:pPr>
            <a:r>
              <a:rPr lang="en-US"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i="1" dirty="0">
                <a:latin typeface="Times New Roman" panose="02020603050405020304" pitchFamily="18" charset="0"/>
                <a:ea typeface="Times New Roman" panose="02020603050405020304" pitchFamily="18" charset="0"/>
                <a:cs typeface="Symbol" panose="05050102010706020507" pitchFamily="18" charset="2"/>
              </a:rPr>
              <a:t> (“</a:t>
            </a:r>
            <a:r>
              <a:rPr lang="en-US"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i="1" dirty="0">
                <a:latin typeface="Times New Roman" panose="02020603050405020304" pitchFamily="18" charset="0"/>
                <a:ea typeface="Times New Roman" panose="02020603050405020304" pitchFamily="18" charset="0"/>
                <a:cs typeface="Symbol" panose="05050102010706020507" pitchFamily="18" charset="2"/>
              </a:rPr>
              <a:t>”) are </a:t>
            </a:r>
            <a:r>
              <a:rPr lang="en-US" b="1" i="1" dirty="0">
                <a:latin typeface="Times New Roman" panose="02020603050405020304" pitchFamily="18" charset="0"/>
                <a:ea typeface="Times New Roman" panose="02020603050405020304" pitchFamily="18" charset="0"/>
                <a:cs typeface="Symbol" panose="05050102010706020507" pitchFamily="18" charset="2"/>
              </a:rPr>
              <a:t>combined</a:t>
            </a:r>
            <a:r>
              <a:rPr lang="en-US" i="1" dirty="0">
                <a:latin typeface="Times New Roman" panose="02020603050405020304" pitchFamily="18" charset="0"/>
                <a:ea typeface="Times New Roman" panose="02020603050405020304" pitchFamily="18" charset="0"/>
                <a:cs typeface="Symbol" panose="05050102010706020507" pitchFamily="18" charset="2"/>
              </a:rPr>
              <a:t>.</a:t>
            </a:r>
            <a:endParaRPr lang="en-US" sz="2000" dirty="0">
              <a:latin typeface="Times New Roman" panose="02020603050405020304" pitchFamily="18" charset="0"/>
              <a:ea typeface="Times New Roman" panose="02020603050405020304" pitchFamily="18" charset="0"/>
              <a:cs typeface="Symbol" panose="05050102010706020507" pitchFamily="18" charset="2"/>
            </a:endParaRPr>
          </a:p>
        </p:txBody>
      </p:sp>
      <p:sp>
        <p:nvSpPr>
          <p:cNvPr id="5" name="TextBox 4">
            <a:extLst>
              <a:ext uri="{FF2B5EF4-FFF2-40B4-BE49-F238E27FC236}">
                <a16:creationId xmlns:a16="http://schemas.microsoft.com/office/drawing/2014/main" id="{36B70999-1108-4D79-8E91-6A2A1E4915B5}"/>
              </a:ext>
            </a:extLst>
          </p:cNvPr>
          <p:cNvSpPr txBox="1"/>
          <p:nvPr/>
        </p:nvSpPr>
        <p:spPr>
          <a:xfrm>
            <a:off x="6315652" y="373626"/>
            <a:ext cx="5699367" cy="1384995"/>
          </a:xfrm>
          <a:prstGeom prst="rect">
            <a:avLst/>
          </a:prstGeom>
          <a:noFill/>
        </p:spPr>
        <p:txBody>
          <a:bodyPr wrap="square" rtlCol="0">
            <a:spAutoFit/>
          </a:bodyPr>
          <a:lstStyle/>
          <a:p>
            <a:r>
              <a:rPr lang="en-US" sz="2800" b="1" dirty="0">
                <a:solidFill>
                  <a:srgbClr val="800000"/>
                </a:solidFill>
                <a:hlinkClick r:id="rId4" tooltip="4765-14-02"/>
              </a:rPr>
              <a:t>OAC 4765-14-02 Determination of a trauma victim</a:t>
            </a:r>
            <a:r>
              <a:rPr lang="en-US" sz="2800" b="1" dirty="0">
                <a:solidFill>
                  <a:srgbClr val="800000"/>
                </a:solidFill>
              </a:rPr>
              <a:t> </a:t>
            </a:r>
            <a:r>
              <a:rPr lang="en-US" sz="2800" b="1" dirty="0"/>
              <a:t>defines the ages of </a:t>
            </a:r>
            <a:r>
              <a:rPr lang="en-US" sz="2800" b="1" i="1" dirty="0"/>
              <a:t>pediatric</a:t>
            </a:r>
            <a:r>
              <a:rPr lang="en-US" sz="2800" b="1" dirty="0"/>
              <a:t>, </a:t>
            </a:r>
            <a:r>
              <a:rPr lang="en-US" sz="2800" b="1" i="1" dirty="0"/>
              <a:t>adult</a:t>
            </a:r>
            <a:r>
              <a:rPr lang="en-US" sz="2800" b="1" dirty="0"/>
              <a:t>, and </a:t>
            </a:r>
            <a:r>
              <a:rPr lang="en-US" sz="2800" b="1" i="1" dirty="0"/>
              <a:t>geriatric</a:t>
            </a:r>
            <a:r>
              <a:rPr lang="en-US" sz="2800" b="1" dirty="0"/>
              <a:t>. </a:t>
            </a:r>
          </a:p>
        </p:txBody>
      </p:sp>
      <p:sp>
        <p:nvSpPr>
          <p:cNvPr id="8" name="TextBox 7">
            <a:extLst>
              <a:ext uri="{FF2B5EF4-FFF2-40B4-BE49-F238E27FC236}">
                <a16:creationId xmlns:a16="http://schemas.microsoft.com/office/drawing/2014/main" id="{77311373-5FE9-484C-ADC9-6903163620CF}"/>
              </a:ext>
            </a:extLst>
          </p:cNvPr>
          <p:cNvSpPr txBox="1"/>
          <p:nvPr/>
        </p:nvSpPr>
        <p:spPr>
          <a:xfrm>
            <a:off x="6341537" y="2048052"/>
            <a:ext cx="5699367" cy="461665"/>
          </a:xfrm>
          <a:prstGeom prst="rect">
            <a:avLst/>
          </a:prstGeom>
          <a:noFill/>
        </p:spPr>
        <p:txBody>
          <a:bodyPr wrap="square" rtlCol="0">
            <a:spAutoFit/>
          </a:bodyPr>
          <a:lstStyle/>
          <a:p>
            <a:r>
              <a:rPr lang="en-US" sz="2400" b="1" i="1" dirty="0"/>
              <a:t>What are they?</a:t>
            </a:r>
          </a:p>
        </p:txBody>
      </p:sp>
      <p:sp>
        <p:nvSpPr>
          <p:cNvPr id="9" name="TextBox 8">
            <a:extLst>
              <a:ext uri="{FF2B5EF4-FFF2-40B4-BE49-F238E27FC236}">
                <a16:creationId xmlns:a16="http://schemas.microsoft.com/office/drawing/2014/main" id="{654BB796-A1BA-4F72-90BF-24E91543FBF6}"/>
              </a:ext>
            </a:extLst>
          </p:cNvPr>
          <p:cNvSpPr txBox="1"/>
          <p:nvPr/>
        </p:nvSpPr>
        <p:spPr>
          <a:xfrm>
            <a:off x="6341536" y="2620207"/>
            <a:ext cx="1740581" cy="461665"/>
          </a:xfrm>
          <a:prstGeom prst="rect">
            <a:avLst/>
          </a:prstGeom>
          <a:noFill/>
        </p:spPr>
        <p:txBody>
          <a:bodyPr wrap="square" rtlCol="0">
            <a:spAutoFit/>
          </a:bodyPr>
          <a:lstStyle/>
          <a:p>
            <a:r>
              <a:rPr lang="en-US" sz="2400" b="1" dirty="0">
                <a:solidFill>
                  <a:srgbClr val="FF33CC"/>
                </a:solidFill>
              </a:rPr>
              <a:t>PEDIATRIC =</a:t>
            </a:r>
          </a:p>
        </p:txBody>
      </p:sp>
      <p:sp>
        <p:nvSpPr>
          <p:cNvPr id="10" name="TextBox 9">
            <a:extLst>
              <a:ext uri="{FF2B5EF4-FFF2-40B4-BE49-F238E27FC236}">
                <a16:creationId xmlns:a16="http://schemas.microsoft.com/office/drawing/2014/main" id="{4A3358DF-858F-4E75-B24F-49DC229613A6}"/>
              </a:ext>
            </a:extLst>
          </p:cNvPr>
          <p:cNvSpPr txBox="1"/>
          <p:nvPr/>
        </p:nvSpPr>
        <p:spPr>
          <a:xfrm>
            <a:off x="6341536" y="3764517"/>
            <a:ext cx="1740580" cy="461665"/>
          </a:xfrm>
          <a:prstGeom prst="rect">
            <a:avLst/>
          </a:prstGeom>
          <a:noFill/>
        </p:spPr>
        <p:txBody>
          <a:bodyPr wrap="square" rtlCol="0">
            <a:spAutoFit/>
          </a:bodyPr>
          <a:lstStyle/>
          <a:p>
            <a:r>
              <a:rPr lang="en-US" sz="2400" b="1" dirty="0"/>
              <a:t>ADULT =</a:t>
            </a:r>
          </a:p>
        </p:txBody>
      </p:sp>
      <p:sp>
        <p:nvSpPr>
          <p:cNvPr id="11" name="TextBox 10">
            <a:extLst>
              <a:ext uri="{FF2B5EF4-FFF2-40B4-BE49-F238E27FC236}">
                <a16:creationId xmlns:a16="http://schemas.microsoft.com/office/drawing/2014/main" id="{38CD4C9F-B5C0-4FCD-A62A-AF86F098C878}"/>
              </a:ext>
            </a:extLst>
          </p:cNvPr>
          <p:cNvSpPr txBox="1"/>
          <p:nvPr/>
        </p:nvSpPr>
        <p:spPr>
          <a:xfrm>
            <a:off x="6315653" y="3192362"/>
            <a:ext cx="1740581" cy="461665"/>
          </a:xfrm>
          <a:prstGeom prst="rect">
            <a:avLst/>
          </a:prstGeom>
          <a:noFill/>
        </p:spPr>
        <p:txBody>
          <a:bodyPr wrap="square" rtlCol="0">
            <a:spAutoFit/>
          </a:bodyPr>
          <a:lstStyle/>
          <a:p>
            <a:r>
              <a:rPr lang="en-US" sz="2400" b="1" dirty="0"/>
              <a:t>GERIATRIC =</a:t>
            </a:r>
          </a:p>
        </p:txBody>
      </p:sp>
      <p:sp>
        <p:nvSpPr>
          <p:cNvPr id="7" name="TextBox 6">
            <a:extLst>
              <a:ext uri="{FF2B5EF4-FFF2-40B4-BE49-F238E27FC236}">
                <a16:creationId xmlns:a16="http://schemas.microsoft.com/office/drawing/2014/main" id="{AB20F48C-DAC8-439A-A0A9-25232F303B1E}"/>
              </a:ext>
            </a:extLst>
          </p:cNvPr>
          <p:cNvSpPr txBox="1"/>
          <p:nvPr/>
        </p:nvSpPr>
        <p:spPr>
          <a:xfrm>
            <a:off x="8573186" y="2582523"/>
            <a:ext cx="816620" cy="523220"/>
          </a:xfrm>
          <a:prstGeom prst="rect">
            <a:avLst/>
          </a:prstGeom>
          <a:noFill/>
        </p:spPr>
        <p:txBody>
          <a:bodyPr wrap="square" rtlCol="0">
            <a:spAutoFit/>
          </a:bodyPr>
          <a:lstStyle/>
          <a:p>
            <a:r>
              <a:rPr lang="en-US" sz="2800" b="1" dirty="0">
                <a:solidFill>
                  <a:srgbClr val="FF33CC"/>
                </a:solidFill>
              </a:rPr>
              <a:t>&lt;16</a:t>
            </a:r>
            <a:endParaRPr lang="en-US" b="1" dirty="0">
              <a:solidFill>
                <a:srgbClr val="FF33CC"/>
              </a:solidFill>
            </a:endParaRPr>
          </a:p>
        </p:txBody>
      </p:sp>
      <p:sp>
        <p:nvSpPr>
          <p:cNvPr id="14" name="TextBox 13">
            <a:extLst>
              <a:ext uri="{FF2B5EF4-FFF2-40B4-BE49-F238E27FC236}">
                <a16:creationId xmlns:a16="http://schemas.microsoft.com/office/drawing/2014/main" id="{13656B3E-386D-4B22-B0F0-94F056BD9C7F}"/>
              </a:ext>
            </a:extLst>
          </p:cNvPr>
          <p:cNvSpPr txBox="1"/>
          <p:nvPr/>
        </p:nvSpPr>
        <p:spPr>
          <a:xfrm>
            <a:off x="8593817" y="3130807"/>
            <a:ext cx="795989" cy="523220"/>
          </a:xfrm>
          <a:prstGeom prst="rect">
            <a:avLst/>
          </a:prstGeom>
          <a:noFill/>
        </p:spPr>
        <p:txBody>
          <a:bodyPr wrap="square" rtlCol="0">
            <a:spAutoFit/>
          </a:bodyPr>
          <a:lstStyle/>
          <a:p>
            <a:r>
              <a:rPr lang="en-US" sz="2800" b="1" dirty="0"/>
              <a:t>70+</a:t>
            </a:r>
            <a:endParaRPr lang="en-US" b="1" dirty="0"/>
          </a:p>
        </p:txBody>
      </p:sp>
      <p:sp>
        <p:nvSpPr>
          <p:cNvPr id="15" name="TextBox 14">
            <a:extLst>
              <a:ext uri="{FF2B5EF4-FFF2-40B4-BE49-F238E27FC236}">
                <a16:creationId xmlns:a16="http://schemas.microsoft.com/office/drawing/2014/main" id="{667FD529-5DC0-4ED2-AF52-D5978EEC9C45}"/>
              </a:ext>
            </a:extLst>
          </p:cNvPr>
          <p:cNvSpPr txBox="1"/>
          <p:nvPr/>
        </p:nvSpPr>
        <p:spPr>
          <a:xfrm>
            <a:off x="8601283" y="3737525"/>
            <a:ext cx="1152317" cy="523220"/>
          </a:xfrm>
          <a:prstGeom prst="rect">
            <a:avLst/>
          </a:prstGeom>
          <a:noFill/>
        </p:spPr>
        <p:txBody>
          <a:bodyPr wrap="square" rtlCol="0">
            <a:spAutoFit/>
          </a:bodyPr>
          <a:lstStyle/>
          <a:p>
            <a:r>
              <a:rPr lang="en-US" sz="2800" b="1" dirty="0"/>
              <a:t>16-69</a:t>
            </a:r>
            <a:endParaRPr lang="en-US" b="1" dirty="0"/>
          </a:p>
        </p:txBody>
      </p:sp>
    </p:spTree>
    <p:extLst>
      <p:ext uri="{BB962C8B-B14F-4D97-AF65-F5344CB8AC3E}">
        <p14:creationId xmlns:p14="http://schemas.microsoft.com/office/powerpoint/2010/main" val="337259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fltVal val="0"/>
                                          </p:val>
                                        </p:tav>
                                        <p:tav tm="100000">
                                          <p:val>
                                            <p:strVal val="#ppt_w"/>
                                          </p:val>
                                        </p:tav>
                                      </p:tavLst>
                                    </p:anim>
                                    <p:anim calcmode="lin" valueType="num">
                                      <p:cBhvr>
                                        <p:cTn id="54" dur="1000" fill="hold"/>
                                        <p:tgtEl>
                                          <p:spTgt spid="15"/>
                                        </p:tgtEl>
                                        <p:attrNameLst>
                                          <p:attrName>ppt_h</p:attrName>
                                        </p:attrNameLst>
                                      </p:cBhvr>
                                      <p:tavLst>
                                        <p:tav tm="0">
                                          <p:val>
                                            <p:fltVal val="0"/>
                                          </p:val>
                                        </p:tav>
                                        <p:tav tm="100000">
                                          <p:val>
                                            <p:strVal val="#ppt_h"/>
                                          </p:val>
                                        </p:tav>
                                      </p:tavLst>
                                    </p:anim>
                                    <p:anim calcmode="lin" valueType="num">
                                      <p:cBhvr>
                                        <p:cTn id="55" dur="1000" fill="hold"/>
                                        <p:tgtEl>
                                          <p:spTgt spid="15"/>
                                        </p:tgtEl>
                                        <p:attrNameLst>
                                          <p:attrName>style.rotation</p:attrName>
                                        </p:attrNameLst>
                                      </p:cBhvr>
                                      <p:tavLst>
                                        <p:tav tm="0">
                                          <p:val>
                                            <p:fltVal val="90"/>
                                          </p:val>
                                        </p:tav>
                                        <p:tav tm="100000">
                                          <p:val>
                                            <p:fltVal val="0"/>
                                          </p:val>
                                        </p:tav>
                                      </p:tavLst>
                                    </p:anim>
                                    <p:animEffect transition="in" filter="fade">
                                      <p:cBhvr>
                                        <p:cTn id="5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7"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highlight>
                  <a:srgbClr val="FFFF00"/>
                </a:highlight>
                <a:latin typeface="Times New Roman" panose="02020603050405020304" pitchFamily="18" charset="0"/>
                <a:ea typeface="Times New Roman" panose="02020603050405020304" pitchFamily="18" charset="0"/>
              </a:rPr>
              <a:t>Sections that apply only to Adults are bulleted with an “</a:t>
            </a:r>
            <a:r>
              <a:rPr lang="en-US" sz="1000" b="1" i="1" dirty="0">
                <a:highlight>
                  <a:srgbClr val="FFFF00"/>
                </a:highlight>
                <a:latin typeface="Times New Roman" panose="02020603050405020304" pitchFamily="18" charset="0"/>
                <a:ea typeface="Times New Roman" panose="02020603050405020304" pitchFamily="18" charset="0"/>
              </a:rPr>
              <a:t>A</a:t>
            </a:r>
            <a:r>
              <a:rPr lang="en-US" sz="1000" i="1" dirty="0">
                <a:highlight>
                  <a:srgbClr val="FFFF00"/>
                </a:highlight>
                <a:latin typeface="Times New Roman" panose="02020603050405020304" pitchFamily="18" charset="0"/>
                <a:ea typeface="Times New Roman" panose="02020603050405020304" pitchFamily="18" charset="0"/>
              </a:rPr>
              <a:t>”.</a:t>
            </a:r>
            <a:endParaRPr lang="en-US" sz="1050" u="none" strike="noStrike"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3B1AF9A-3EF3-40DD-BC51-B059B8AB326C}"/>
              </a:ext>
            </a:extLst>
          </p:cNvPr>
          <p:cNvSpPr txBox="1"/>
          <p:nvPr/>
        </p:nvSpPr>
        <p:spPr>
          <a:xfrm>
            <a:off x="5768570" y="5106724"/>
            <a:ext cx="553916" cy="1323439"/>
          </a:xfrm>
          <a:prstGeom prst="rect">
            <a:avLst/>
          </a:prstGeom>
          <a:noFill/>
        </p:spPr>
        <p:txBody>
          <a:bodyPr wrap="square" rtlCol="0">
            <a:spAutoFit/>
          </a:bodyPr>
          <a:lstStyle/>
          <a:p>
            <a:r>
              <a:rPr lang="en-US" sz="8000" dirty="0"/>
              <a:t>{</a:t>
            </a:r>
            <a:endParaRPr lang="en-US" dirty="0"/>
          </a:p>
        </p:txBody>
      </p:sp>
      <p:sp>
        <p:nvSpPr>
          <p:cNvPr id="5" name="Rectangle 4">
            <a:extLst>
              <a:ext uri="{FF2B5EF4-FFF2-40B4-BE49-F238E27FC236}">
                <a16:creationId xmlns:a16="http://schemas.microsoft.com/office/drawing/2014/main" id="{1F990CBD-679C-48B7-9B2D-0D1DAA4D23EC}"/>
              </a:ext>
            </a:extLst>
          </p:cNvPr>
          <p:cNvSpPr/>
          <p:nvPr/>
        </p:nvSpPr>
        <p:spPr>
          <a:xfrm>
            <a:off x="6322486" y="5583777"/>
            <a:ext cx="5769593" cy="369332"/>
          </a:xfrm>
          <a:prstGeom prst="rect">
            <a:avLst/>
          </a:prstGeom>
        </p:spPr>
        <p:txBody>
          <a:bodyPr wrap="none">
            <a:spAutoFit/>
          </a:bodyPr>
          <a:lstStyle/>
          <a:p>
            <a:pPr marR="0" lvl="0" algn="just" fontAlgn="base">
              <a:spcBef>
                <a:spcPts val="0"/>
              </a:spcBef>
              <a:spcAft>
                <a:spcPts val="0"/>
              </a:spcAft>
              <a:buSzPts val="1100"/>
              <a:tabLst>
                <a:tab pos="457200" algn="l"/>
              </a:tabLst>
            </a:pPr>
            <a:r>
              <a:rPr lang="en-US" i="1" dirty="0">
                <a:latin typeface="Times New Roman" panose="02020603050405020304" pitchFamily="18" charset="0"/>
                <a:ea typeface="Times New Roman" panose="02020603050405020304" pitchFamily="18" charset="0"/>
              </a:rPr>
              <a:t>Sections that apply only to </a:t>
            </a:r>
            <a:r>
              <a:rPr lang="en-US" b="1" i="1" dirty="0">
                <a:latin typeface="Times New Roman" panose="02020603050405020304" pitchFamily="18" charset="0"/>
                <a:ea typeface="Times New Roman" panose="02020603050405020304" pitchFamily="18" charset="0"/>
              </a:rPr>
              <a:t>Adults</a:t>
            </a:r>
            <a:r>
              <a:rPr lang="en-US" i="1" dirty="0">
                <a:latin typeface="Times New Roman" panose="02020603050405020304" pitchFamily="18" charset="0"/>
                <a:ea typeface="Times New Roman" panose="02020603050405020304" pitchFamily="18" charset="0"/>
              </a:rPr>
              <a:t> are bulleted with an “</a:t>
            </a:r>
            <a:r>
              <a:rPr lang="en-US" b="1" i="1" dirty="0">
                <a:latin typeface="Times New Roman" panose="02020603050405020304" pitchFamily="18" charset="0"/>
                <a:ea typeface="Times New Roman" panose="02020603050405020304" pitchFamily="18" charset="0"/>
              </a:rPr>
              <a:t>A</a:t>
            </a:r>
            <a:r>
              <a:rPr lang="en-US"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B8F69780-FAC3-415F-9DC7-0AA5C028E161}"/>
              </a:ext>
            </a:extLst>
          </p:cNvPr>
          <p:cNvSpPr/>
          <p:nvPr/>
        </p:nvSpPr>
        <p:spPr>
          <a:xfrm>
            <a:off x="7858874" y="2606174"/>
            <a:ext cx="2028119" cy="3154710"/>
          </a:xfrm>
          <a:prstGeom prst="rect">
            <a:avLst/>
          </a:prstGeom>
          <a:noFill/>
        </p:spPr>
        <p:txBody>
          <a:bodyPr wrap="none" lIns="91440" tIns="45720" rIns="91440" bIns="45720">
            <a:spAutoFit/>
          </a:bodyPr>
          <a:lstStyle/>
          <a:p>
            <a:pPr algn="ctr"/>
            <a:r>
              <a:rPr lang="en-US" sz="199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301364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3B1AF9A-3EF3-40DD-BC51-B059B8AB326C}"/>
              </a:ext>
            </a:extLst>
          </p:cNvPr>
          <p:cNvSpPr txBox="1"/>
          <p:nvPr/>
        </p:nvSpPr>
        <p:spPr>
          <a:xfrm>
            <a:off x="5787620" y="5299219"/>
            <a:ext cx="553916" cy="1323439"/>
          </a:xfrm>
          <a:prstGeom prst="rect">
            <a:avLst/>
          </a:prstGeom>
          <a:noFill/>
        </p:spPr>
        <p:txBody>
          <a:bodyPr wrap="square" rtlCol="0">
            <a:spAutoFit/>
          </a:bodyPr>
          <a:lstStyle/>
          <a:p>
            <a:r>
              <a:rPr lang="en-US" sz="8000" dirty="0"/>
              <a:t>{</a:t>
            </a:r>
            <a:endParaRPr lang="en-US" dirty="0"/>
          </a:p>
        </p:txBody>
      </p:sp>
      <p:sp>
        <p:nvSpPr>
          <p:cNvPr id="3" name="Rectangle 2">
            <a:extLst>
              <a:ext uri="{FF2B5EF4-FFF2-40B4-BE49-F238E27FC236}">
                <a16:creationId xmlns:a16="http://schemas.microsoft.com/office/drawing/2014/main" id="{105C3A06-DCC2-4205-AC9C-CACBE59E12D3}"/>
              </a:ext>
            </a:extLst>
          </p:cNvPr>
          <p:cNvSpPr/>
          <p:nvPr/>
        </p:nvSpPr>
        <p:spPr>
          <a:xfrm>
            <a:off x="6096000" y="5776272"/>
            <a:ext cx="6095999" cy="369332"/>
          </a:xfrm>
          <a:prstGeom prst="rect">
            <a:avLst/>
          </a:prstGeom>
        </p:spPr>
        <p:txBody>
          <a:bodyPr wrap="square">
            <a:spAutoFit/>
          </a:bodyPr>
          <a:lstStyle/>
          <a:p>
            <a:pPr marR="0" lvl="0" algn="just">
              <a:spcBef>
                <a:spcPts val="0"/>
              </a:spcBef>
              <a:spcAft>
                <a:spcPts val="0"/>
              </a:spcAft>
              <a:buClr>
                <a:srgbClr val="FF00FF"/>
              </a:buClr>
              <a:tabLst>
                <a:tab pos="457200" algn="l"/>
              </a:tabLst>
            </a:pPr>
            <a:r>
              <a:rPr lang="en-US"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a:t>
            </a:r>
            <a:r>
              <a:rPr lang="en-US"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a:t>
            </a:r>
            <a:r>
              <a:rPr lang="en-US"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 treatments will be in Pink and bulleted with a “</a:t>
            </a:r>
            <a:r>
              <a:rPr lang="en-US"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2000" dirty="0">
              <a:latin typeface="Times New Roman" panose="02020603050405020304" pitchFamily="18" charset="0"/>
              <a:ea typeface="Times New Roman" panose="02020603050405020304" pitchFamily="18" charset="0"/>
              <a:cs typeface="Symbol" panose="05050102010706020507" pitchFamily="18" charset="2"/>
            </a:endParaRPr>
          </a:p>
        </p:txBody>
      </p:sp>
      <p:sp>
        <p:nvSpPr>
          <p:cNvPr id="7" name="Rectangle 6">
            <a:extLst>
              <a:ext uri="{FF2B5EF4-FFF2-40B4-BE49-F238E27FC236}">
                <a16:creationId xmlns:a16="http://schemas.microsoft.com/office/drawing/2014/main" id="{DB840BC7-C58B-4FB1-ADD3-F2A781627401}"/>
              </a:ext>
            </a:extLst>
          </p:cNvPr>
          <p:cNvSpPr/>
          <p:nvPr/>
        </p:nvSpPr>
        <p:spPr>
          <a:xfrm>
            <a:off x="8071271" y="2606174"/>
            <a:ext cx="1603324" cy="3154710"/>
          </a:xfrm>
          <a:prstGeom prst="rect">
            <a:avLst/>
          </a:prstGeom>
          <a:noFill/>
        </p:spPr>
        <p:txBody>
          <a:bodyPr wrap="none" lIns="91440" tIns="45720" rIns="91440" bIns="45720">
            <a:spAutoFit/>
          </a:bodyPr>
          <a:lstStyle/>
          <a:p>
            <a:pPr algn="ctr"/>
            <a:r>
              <a:rPr lang="en-US" sz="19900" b="0" cap="none" spc="0" dirty="0">
                <a:ln w="0"/>
                <a:solidFill>
                  <a:srgbClr val="FF33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t>
            </a:r>
          </a:p>
        </p:txBody>
      </p:sp>
    </p:spTree>
    <p:extLst>
      <p:ext uri="{BB962C8B-B14F-4D97-AF65-F5344CB8AC3E}">
        <p14:creationId xmlns:p14="http://schemas.microsoft.com/office/powerpoint/2010/main" val="30822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3B1AF9A-3EF3-40DD-BC51-B059B8AB326C}"/>
              </a:ext>
            </a:extLst>
          </p:cNvPr>
          <p:cNvSpPr txBox="1"/>
          <p:nvPr/>
        </p:nvSpPr>
        <p:spPr>
          <a:xfrm>
            <a:off x="5787620" y="5359821"/>
            <a:ext cx="553916" cy="1323439"/>
          </a:xfrm>
          <a:prstGeom prst="rect">
            <a:avLst/>
          </a:prstGeom>
          <a:noFill/>
        </p:spPr>
        <p:txBody>
          <a:bodyPr wrap="square" rtlCol="0">
            <a:spAutoFit/>
          </a:bodyPr>
          <a:lstStyle/>
          <a:p>
            <a:r>
              <a:rPr lang="en-US" sz="8000" dirty="0"/>
              <a:t>{</a:t>
            </a:r>
            <a:endParaRPr lang="en-US" dirty="0"/>
          </a:p>
        </p:txBody>
      </p:sp>
      <p:sp>
        <p:nvSpPr>
          <p:cNvPr id="5" name="Rectangle 4">
            <a:extLst>
              <a:ext uri="{FF2B5EF4-FFF2-40B4-BE49-F238E27FC236}">
                <a16:creationId xmlns:a16="http://schemas.microsoft.com/office/drawing/2014/main" id="{683CC2BC-8FD9-4169-A9FE-A1B37A789B08}"/>
              </a:ext>
            </a:extLst>
          </p:cNvPr>
          <p:cNvSpPr/>
          <p:nvPr/>
        </p:nvSpPr>
        <p:spPr>
          <a:xfrm>
            <a:off x="6096000" y="5782360"/>
            <a:ext cx="5962650" cy="646331"/>
          </a:xfrm>
          <a:prstGeom prst="rect">
            <a:avLst/>
          </a:prstGeom>
        </p:spPr>
        <p:txBody>
          <a:bodyPr wrap="square">
            <a:spAutoFit/>
          </a:bodyPr>
          <a:lstStyle/>
          <a:p>
            <a:pPr marR="0" lvl="0" algn="just">
              <a:spcBef>
                <a:spcPts val="0"/>
              </a:spcBef>
              <a:spcAft>
                <a:spcPts val="0"/>
              </a:spcAft>
              <a:tabLst>
                <a:tab pos="457200" algn="l"/>
              </a:tabLst>
            </a:pPr>
            <a:r>
              <a:rPr lang="en-US" i="1" dirty="0">
                <a:latin typeface="Times New Roman" panose="02020603050405020304" pitchFamily="18" charset="0"/>
                <a:ea typeface="Times New Roman" panose="02020603050405020304" pitchFamily="18" charset="0"/>
                <a:cs typeface="Symbol" panose="05050102010706020507" pitchFamily="18" charset="2"/>
              </a:rPr>
              <a:t>Sections which apply to </a:t>
            </a:r>
            <a:r>
              <a:rPr lang="en-US" b="1" i="1" dirty="0">
                <a:latin typeface="Times New Roman" panose="02020603050405020304" pitchFamily="18" charset="0"/>
                <a:ea typeface="Times New Roman" panose="02020603050405020304" pitchFamily="18" charset="0"/>
                <a:cs typeface="Symbol" panose="05050102010706020507" pitchFamily="18" charset="2"/>
              </a:rPr>
              <a:t>both</a:t>
            </a:r>
            <a:r>
              <a:rPr lang="en-US" i="1" dirty="0">
                <a:latin typeface="Times New Roman" panose="02020603050405020304" pitchFamily="18" charset="0"/>
                <a:ea typeface="Times New Roman" panose="02020603050405020304" pitchFamily="18" charset="0"/>
                <a:cs typeface="Symbol" panose="05050102010706020507" pitchFamily="18" charset="2"/>
              </a:rPr>
              <a:t> </a:t>
            </a:r>
            <a:r>
              <a:rPr lang="en-US" b="1" i="1" dirty="0">
                <a:latin typeface="Times New Roman" panose="02020603050405020304" pitchFamily="18" charset="0"/>
                <a:ea typeface="Times New Roman" panose="02020603050405020304" pitchFamily="18" charset="0"/>
                <a:cs typeface="Symbol" panose="05050102010706020507" pitchFamily="18" charset="2"/>
              </a:rPr>
              <a:t>Adult and Peds</a:t>
            </a:r>
            <a:r>
              <a:rPr lang="en-US" i="1" dirty="0">
                <a:latin typeface="Times New Roman" panose="02020603050405020304" pitchFamily="18" charset="0"/>
                <a:ea typeface="Times New Roman" panose="02020603050405020304" pitchFamily="18" charset="0"/>
                <a:cs typeface="Symbol" panose="05050102010706020507" pitchFamily="18" charset="2"/>
              </a:rPr>
              <a:t> are indicated with standard bullets.</a:t>
            </a:r>
            <a:endParaRPr lang="en-US" sz="2000" dirty="0">
              <a:latin typeface="Times New Roman" panose="02020603050405020304" pitchFamily="18" charset="0"/>
              <a:ea typeface="Times New Roman" panose="02020603050405020304" pitchFamily="18" charset="0"/>
              <a:cs typeface="Symbol" panose="05050102010706020507" pitchFamily="18" charset="2"/>
            </a:endParaRPr>
          </a:p>
        </p:txBody>
      </p:sp>
      <p:sp>
        <p:nvSpPr>
          <p:cNvPr id="8" name="TextBox 7">
            <a:extLst>
              <a:ext uri="{FF2B5EF4-FFF2-40B4-BE49-F238E27FC236}">
                <a16:creationId xmlns:a16="http://schemas.microsoft.com/office/drawing/2014/main" id="{94F0CDE1-618A-4579-9D78-AE8EB06D33ED}"/>
              </a:ext>
            </a:extLst>
          </p:cNvPr>
          <p:cNvSpPr txBox="1"/>
          <p:nvPr/>
        </p:nvSpPr>
        <p:spPr>
          <a:xfrm>
            <a:off x="8405812" y="3790161"/>
            <a:ext cx="1343025" cy="1569660"/>
          </a:xfrm>
          <a:prstGeom prst="rect">
            <a:avLst/>
          </a:prstGeom>
          <a:noFill/>
        </p:spPr>
        <p:txBody>
          <a:bodyPr wrap="square" rtlCol="0">
            <a:spAutoFit/>
          </a:bodyPr>
          <a:lstStyle/>
          <a:p>
            <a:r>
              <a:rPr lang="en-US" sz="9600" dirty="0">
                <a:sym typeface="Wingdings 2" panose="05020102010507070707" pitchFamily="18" charset="2"/>
              </a:rPr>
              <a:t></a:t>
            </a:r>
            <a:endParaRPr lang="en-US" dirty="0"/>
          </a:p>
        </p:txBody>
      </p:sp>
    </p:spTree>
    <p:extLst>
      <p:ext uri="{BB962C8B-B14F-4D97-AF65-F5344CB8AC3E}">
        <p14:creationId xmlns:p14="http://schemas.microsoft.com/office/powerpoint/2010/main" val="201598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solidFill>
                  <a:srgbClr val="FF0000"/>
                </a:solidFill>
                <a:highlight>
                  <a:srgbClr val="FFFF00"/>
                </a:highlight>
                <a:latin typeface="Times New Roman" panose="02020603050405020304" pitchFamily="18" charset="0"/>
                <a:ea typeface="Times New Roman" panose="02020603050405020304" pitchFamily="18" charset="0"/>
              </a:rPr>
              <a:t>G	</a:t>
            </a:r>
            <a:r>
              <a:rPr lang="en-US" sz="1000" dirty="0">
                <a:solidFill>
                  <a:srgbClr val="FF0000"/>
                </a:solidFill>
                <a:highlight>
                  <a:srgbClr val="FFFF00"/>
                </a:highlight>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solidFill>
                  <a:srgbClr val="FF0000"/>
                </a:solidFill>
                <a:highlight>
                  <a:srgbClr val="FFFF00"/>
                </a:highlight>
                <a:latin typeface="Times New Roman" panose="02020603050405020304" pitchFamily="18" charset="0"/>
                <a:ea typeface="Times New Roman" panose="02020603050405020304" pitchFamily="18" charset="0"/>
              </a:rPr>
              <a:t>“G.”</a:t>
            </a:r>
            <a:endParaRPr lang="en-US" sz="1050" dirty="0">
              <a:solidFill>
                <a:srgbClr val="FF0000"/>
              </a:solidFill>
              <a:effectLst/>
              <a:highlight>
                <a:srgbClr val="FFFF00"/>
              </a:highligh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3B1AF9A-3EF3-40DD-BC51-B059B8AB326C}"/>
              </a:ext>
            </a:extLst>
          </p:cNvPr>
          <p:cNvSpPr txBox="1"/>
          <p:nvPr/>
        </p:nvSpPr>
        <p:spPr>
          <a:xfrm>
            <a:off x="5787620" y="5534561"/>
            <a:ext cx="553916" cy="1323439"/>
          </a:xfrm>
          <a:prstGeom prst="rect">
            <a:avLst/>
          </a:prstGeom>
          <a:noFill/>
        </p:spPr>
        <p:txBody>
          <a:bodyPr wrap="square" rtlCol="0">
            <a:spAutoFit/>
          </a:bodyPr>
          <a:lstStyle/>
          <a:p>
            <a:r>
              <a:rPr lang="en-US" sz="8000" dirty="0"/>
              <a:t>{</a:t>
            </a:r>
            <a:endParaRPr lang="en-US" dirty="0"/>
          </a:p>
        </p:txBody>
      </p:sp>
      <p:sp>
        <p:nvSpPr>
          <p:cNvPr id="8" name="TextBox 7">
            <a:extLst>
              <a:ext uri="{FF2B5EF4-FFF2-40B4-BE49-F238E27FC236}">
                <a16:creationId xmlns:a16="http://schemas.microsoft.com/office/drawing/2014/main" id="{94F0CDE1-618A-4579-9D78-AE8EB06D33ED}"/>
              </a:ext>
            </a:extLst>
          </p:cNvPr>
          <p:cNvSpPr txBox="1"/>
          <p:nvPr/>
        </p:nvSpPr>
        <p:spPr>
          <a:xfrm>
            <a:off x="8081962" y="2712943"/>
            <a:ext cx="1900238" cy="2646878"/>
          </a:xfrm>
          <a:prstGeom prst="rect">
            <a:avLst/>
          </a:prstGeom>
          <a:noFill/>
        </p:spPr>
        <p:txBody>
          <a:bodyPr wrap="square" rtlCol="0">
            <a:spAutoFit/>
          </a:bodyPr>
          <a:lstStyle/>
          <a:p>
            <a:r>
              <a:rPr lang="en-US" sz="16600" b="1" dirty="0">
                <a:latin typeface="Times New Roman" panose="02020603050405020304" pitchFamily="18" charset="0"/>
                <a:cs typeface="Times New Roman" panose="02020603050405020304" pitchFamily="18" charset="0"/>
                <a:sym typeface="Wingdings 2" panose="05020102010507070707" pitchFamily="18" charset="2"/>
              </a:rPr>
              <a:t>G</a:t>
            </a:r>
            <a:endParaRPr lang="en-US"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E3BA0A5-0409-4C71-AF1B-83B36B29C788}"/>
              </a:ext>
            </a:extLst>
          </p:cNvPr>
          <p:cNvSpPr/>
          <p:nvPr/>
        </p:nvSpPr>
        <p:spPr>
          <a:xfrm>
            <a:off x="6192839" y="5873114"/>
            <a:ext cx="5648452" cy="707886"/>
          </a:xfrm>
          <a:prstGeom prst="rect">
            <a:avLst/>
          </a:prstGeom>
        </p:spPr>
        <p:txBody>
          <a:bodyPr wrap="square">
            <a:spAutoFit/>
          </a:bodyPr>
          <a:lstStyle/>
          <a:p>
            <a:pPr marR="0" algn="just">
              <a:spcBef>
                <a:spcPts val="0"/>
              </a:spcBef>
              <a:spcAft>
                <a:spcPts val="0"/>
              </a:spcAft>
              <a:tabLst>
                <a:tab pos="0" algn="l"/>
              </a:tabLst>
            </a:pPr>
            <a:r>
              <a:rPr lang="en-US" sz="2000" dirty="0">
                <a:latin typeface="Times New Roman" panose="02020603050405020304" pitchFamily="18" charset="0"/>
                <a:ea typeface="Times New Roman" panose="02020603050405020304" pitchFamily="18" charset="0"/>
              </a:rPr>
              <a:t>There are also sections which apply to only </a:t>
            </a:r>
            <a:r>
              <a:rPr lang="en-US" sz="2000" b="1" dirty="0">
                <a:latin typeface="Times New Roman" panose="02020603050405020304" pitchFamily="18" charset="0"/>
                <a:ea typeface="Times New Roman" panose="02020603050405020304" pitchFamily="18" charset="0"/>
              </a:rPr>
              <a:t>Geriatric</a:t>
            </a:r>
            <a:r>
              <a:rPr lang="en-US" sz="2000" dirty="0">
                <a:latin typeface="Times New Roman" panose="02020603050405020304" pitchFamily="18" charset="0"/>
                <a:ea typeface="Times New Roman" panose="02020603050405020304" pitchFamily="18" charset="0"/>
              </a:rPr>
              <a:t> patients and are bulleted with a bold </a:t>
            </a:r>
            <a:r>
              <a:rPr lang="en-US" sz="2000" b="1" dirty="0">
                <a:latin typeface="Times New Roman" panose="02020603050405020304" pitchFamily="18" charset="0"/>
                <a:ea typeface="Times New Roman" panose="02020603050405020304" pitchFamily="18" charset="0"/>
              </a:rPr>
              <a:t>“G.”</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10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E7FA9919-07C6-49A3-A34B-8273D6FFA46F}"/>
              </a:ext>
            </a:extLst>
          </p:cNvPr>
          <p:cNvSpPr txBox="1"/>
          <p:nvPr/>
        </p:nvSpPr>
        <p:spPr>
          <a:xfrm>
            <a:off x="6096000" y="203498"/>
            <a:ext cx="6096000" cy="461665"/>
          </a:xfrm>
          <a:prstGeom prst="rect">
            <a:avLst/>
          </a:prstGeom>
          <a:noFill/>
        </p:spPr>
        <p:txBody>
          <a:bodyPr wrap="square" rtlCol="0">
            <a:spAutoFit/>
          </a:bodyPr>
          <a:lstStyle/>
          <a:p>
            <a:pPr algn="ctr"/>
            <a:r>
              <a:rPr lang="en-US" sz="2400" dirty="0"/>
              <a:t>PAGE 3</a:t>
            </a:r>
          </a:p>
        </p:txBody>
      </p:sp>
      <p:sp>
        <p:nvSpPr>
          <p:cNvPr id="2" name="Rectangle 1">
            <a:extLst>
              <a:ext uri="{FF2B5EF4-FFF2-40B4-BE49-F238E27FC236}">
                <a16:creationId xmlns:a16="http://schemas.microsoft.com/office/drawing/2014/main" id="{69A6E9F5-6100-4AE0-A1ED-50AFD00E6B7A}"/>
              </a:ext>
            </a:extLst>
          </p:cNvPr>
          <p:cNvSpPr/>
          <p:nvPr/>
        </p:nvSpPr>
        <p:spPr>
          <a:xfrm>
            <a:off x="0" y="836459"/>
            <a:ext cx="6096000" cy="4678204"/>
          </a:xfrm>
          <a:prstGeom prst="rect">
            <a:avLst/>
          </a:prstGeom>
        </p:spPr>
        <p:txBody>
          <a:bodyPr>
            <a:spAutoFit/>
          </a:bodyPr>
          <a:lstStyle/>
          <a:p>
            <a:pPr algn="ctr"/>
            <a:r>
              <a:rPr lang="en-US" sz="1100" b="1" kern="1400" dirty="0">
                <a:highlight>
                  <a:srgbClr val="00FFFF"/>
                </a:highlight>
                <a:latin typeface="Times New Roman" panose="02020603050405020304" pitchFamily="18" charset="0"/>
              </a:rPr>
              <a:t>2018 NON-INITIATION OF CARE</a:t>
            </a:r>
            <a:endParaRPr lang="en-US" sz="1100" b="1" u="sng" dirty="0">
              <a:highlight>
                <a:srgbClr val="00FFFF"/>
              </a:highlight>
              <a:latin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rPr>
              <a:t> </a:t>
            </a:r>
          </a:p>
          <a:p>
            <a:pPr algn="just"/>
            <a:r>
              <a:rPr lang="en-US" sz="1100" b="1" kern="1400" dirty="0">
                <a:latin typeface="Times New Roman" panose="02020603050405020304" pitchFamily="18" charset="0"/>
                <a:ea typeface="Times New Roman" panose="02020603050405020304" pitchFamily="18" charset="0"/>
              </a:rPr>
              <a:t>NOTE: 1. ADULT</a:t>
            </a:r>
            <a:r>
              <a:rPr lang="en-US" sz="1100" b="1" kern="1400" dirty="0">
                <a:solidFill>
                  <a:srgbClr val="FF00FF"/>
                </a:solidFill>
                <a:latin typeface="Times New Roman" panose="02020603050405020304" pitchFamily="18" charset="0"/>
                <a:ea typeface="Times New Roman" panose="02020603050405020304" pitchFamily="18" charset="0"/>
              </a:rPr>
              <a:t> &amp; PEDIATRIC PATIENTS MAY MEET NON-INITIATION OF CARE CRITERIA.</a:t>
            </a:r>
            <a:endParaRPr lang="en-US" sz="1200" dirty="0">
              <a:latin typeface="Times New Roman" panose="02020603050405020304" pitchFamily="18" charset="0"/>
              <a:ea typeface="Times New Roman" panose="02020603050405020304" pitchFamily="18" charset="0"/>
            </a:endParaRPr>
          </a:p>
          <a:p>
            <a:pPr marL="400050" marR="0" indent="-171450" algn="just" hangingPunct="0">
              <a:spcBef>
                <a:spcPts val="0"/>
              </a:spcBef>
              <a:spcAft>
                <a:spcPts val="0"/>
              </a:spcAft>
            </a:pPr>
            <a:r>
              <a:rPr lang="en-US" sz="1100" b="1" kern="1400" dirty="0">
                <a:latin typeface="Times New Roman" panose="02020603050405020304" pitchFamily="18" charset="0"/>
                <a:ea typeface="Times New Roman" panose="02020603050405020304" pitchFamily="18" charset="0"/>
              </a:rPr>
              <a:t> 2.</a:t>
            </a:r>
            <a:r>
              <a:rPr lang="en-US" sz="1100" kern="1400" dirty="0">
                <a:latin typeface="Times New Roman" panose="02020603050405020304" pitchFamily="18" charset="0"/>
                <a:ea typeface="Times New Roman" panose="02020603050405020304" pitchFamily="18" charset="0"/>
              </a:rPr>
              <a:t> If care began and it is readily apparent to EMS that the patient met non-initiation of care criteria,     </a:t>
            </a:r>
            <a:r>
              <a:rPr lang="en-US" sz="1100" b="1" kern="1400" dirty="0">
                <a:latin typeface="Times New Roman" panose="02020603050405020304" pitchFamily="18" charset="0"/>
                <a:ea typeface="Times New Roman" panose="02020603050405020304" pitchFamily="18" charset="0"/>
              </a:rPr>
              <a:t>RESUSCITATION EFFORTS MAY CEASE.</a:t>
            </a:r>
            <a:endParaRPr lang="en-US" sz="1200" dirty="0">
              <a:latin typeface="Times New Roman" panose="02020603050405020304" pitchFamily="18" charset="0"/>
              <a:ea typeface="Times New Roman" panose="02020603050405020304" pitchFamily="18" charset="0"/>
            </a:endParaRPr>
          </a:p>
          <a:p>
            <a:pPr algn="just"/>
            <a:r>
              <a:rPr lang="en-US" sz="1100" b="1" i="1" dirty="0">
                <a:solidFill>
                  <a:srgbClr val="FF00FF"/>
                </a:solidFill>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b="1" kern="1400" dirty="0">
                <a:latin typeface="Times New Roman" panose="02020603050405020304" pitchFamily="18" charset="0"/>
              </a:rPr>
              <a:t>Non-Initiation of Care</a:t>
            </a:r>
            <a:endParaRPr lang="en-US" sz="1100" b="1" u="sng" dirty="0">
              <a:latin typeface="Times New Roman" panose="02020603050405020304" pitchFamily="18" charset="0"/>
            </a:endParaRPr>
          </a:p>
          <a:p>
            <a:pPr marL="342900" marR="0" lvl="0" indent="-342900" algn="just" fontAlgn="base" hangingPunct="0">
              <a:spcBef>
                <a:spcPts val="0"/>
              </a:spcBef>
              <a:spcAft>
                <a:spcPts val="0"/>
              </a:spcAft>
              <a:buSzPts val="1000"/>
              <a:buFont typeface="Symbol" panose="05050102010706020507" pitchFamily="18" charset="2"/>
              <a:buChar char=""/>
              <a:tabLst>
                <a:tab pos="457200" algn="l"/>
              </a:tabLst>
            </a:pPr>
            <a:r>
              <a:rPr lang="en-US" sz="1100" kern="1400" dirty="0">
                <a:latin typeface="Times New Roman" panose="02020603050405020304" pitchFamily="18" charset="0"/>
                <a:ea typeface="Times New Roman" panose="02020603050405020304" pitchFamily="18" charset="0"/>
                <a:cs typeface="Symbol" panose="05050102010706020507" pitchFamily="18" charset="2"/>
              </a:rPr>
              <a:t>Resuscitation will not be initiated in the following circumstances:</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742950" marR="0" lvl="1" indent="-285750" algn="just" hangingPunct="0">
              <a:spcBef>
                <a:spcPts val="0"/>
              </a:spcBef>
              <a:spcAft>
                <a:spcPts val="0"/>
              </a:spcAft>
              <a:buFont typeface="Courier New" panose="02070309020205020404" pitchFamily="49" charset="0"/>
              <a:buChar char="o"/>
              <a:tabLst>
                <a:tab pos="685800" algn="l"/>
              </a:tabLst>
            </a:pPr>
            <a:r>
              <a:rPr lang="en-US" sz="1100" kern="1400" dirty="0">
                <a:latin typeface="Times New Roman" panose="02020603050405020304" pitchFamily="18" charset="0"/>
                <a:ea typeface="Times New Roman" panose="02020603050405020304" pitchFamily="18" charset="0"/>
                <a:cs typeface="Times New Roman" panose="02020603050405020304" pitchFamily="18" charset="0"/>
              </a:rPr>
              <a:t>Deep, penetrating, cranial injuries</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685800" algn="l"/>
              </a:tabLst>
            </a:pPr>
            <a:r>
              <a:rPr lang="en-US" sz="1100" kern="1400" dirty="0">
                <a:latin typeface="Times New Roman" panose="02020603050405020304" pitchFamily="18" charset="0"/>
                <a:ea typeface="Times New Roman" panose="02020603050405020304" pitchFamily="18" charset="0"/>
                <a:cs typeface="Times New Roman" panose="02020603050405020304" pitchFamily="18" charset="0"/>
              </a:rPr>
              <a:t>Massive truncal wounds</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685800" algn="l"/>
              </a:tabLst>
            </a:pPr>
            <a:r>
              <a:rPr lang="en-US" sz="1100" kern="1400" dirty="0">
                <a:latin typeface="Times New Roman" panose="02020603050405020304" pitchFamily="18" charset="0"/>
                <a:ea typeface="Times New Roman" panose="02020603050405020304" pitchFamily="18" charset="0"/>
                <a:cs typeface="Times New Roman" panose="02020603050405020304" pitchFamily="18" charset="0"/>
              </a:rPr>
              <a:t>DNR Order—present and valid</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685800" algn="l"/>
              </a:tabLst>
            </a:pPr>
            <a:r>
              <a:rPr lang="en-US" sz="1100" kern="1400" dirty="0">
                <a:latin typeface="Times New Roman" panose="02020603050405020304" pitchFamily="18" charset="0"/>
                <a:ea typeface="Times New Roman" panose="02020603050405020304" pitchFamily="18" charset="0"/>
                <a:cs typeface="Times New Roman" panose="02020603050405020304" pitchFamily="18" charset="0"/>
              </a:rPr>
              <a:t>Frozen body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685800" algn="l"/>
              </a:tabLst>
            </a:pPr>
            <a:r>
              <a:rPr lang="en-US" sz="1100" kern="1400" dirty="0">
                <a:latin typeface="Times New Roman" panose="02020603050405020304" pitchFamily="18" charset="0"/>
                <a:ea typeface="Times New Roman" panose="02020603050405020304" pitchFamily="18" charset="0"/>
                <a:cs typeface="Times New Roman" panose="02020603050405020304" pitchFamily="18" charset="0"/>
              </a:rPr>
              <a:t>Rigor mortis, tissue decomposition, or severe dependent lividity</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685800" algn="l"/>
              </a:tabLst>
            </a:pPr>
            <a:r>
              <a:rPr lang="en-US" sz="1100" kern="1400" dirty="0">
                <a:latin typeface="Times New Roman" panose="02020603050405020304" pitchFamily="18" charset="0"/>
                <a:ea typeface="Times New Roman" panose="02020603050405020304" pitchFamily="18" charset="0"/>
                <a:cs typeface="Times New Roman" panose="02020603050405020304" pitchFamily="18" charset="0"/>
              </a:rPr>
              <a:t>Triage demands</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685800" algn="l"/>
              </a:tabLst>
            </a:pPr>
            <a:r>
              <a:rPr lang="en-US" sz="1100" kern="140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Blunt trauma found in cardiac arrest </a:t>
            </a:r>
            <a:r>
              <a:rPr lang="en-US" sz="1100" i="1" kern="140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unless</a:t>
            </a:r>
            <a:r>
              <a:rPr lang="en-US" sz="1100" kern="140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 one of the following conditions is present:</a:t>
            </a:r>
            <a:endParaRPr lang="en-US" sz="120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just" fontAlgn="base" hangingPunct="0">
              <a:spcBef>
                <a:spcPts val="0"/>
              </a:spcBef>
              <a:spcAft>
                <a:spcPts val="0"/>
              </a:spcAft>
              <a:buSzPts val="1100"/>
              <a:buFont typeface="Symbol" panose="05050102010706020507" pitchFamily="18" charset="2"/>
              <a:buChar char=""/>
              <a:tabLst>
                <a:tab pos="1143000" algn="l"/>
              </a:tabLst>
            </a:pPr>
            <a:r>
              <a:rPr lang="en-US" sz="1100" kern="1400" dirty="0">
                <a:highlight>
                  <a:srgbClr val="00FFFF"/>
                </a:highlight>
                <a:latin typeface="Times New Roman" panose="02020603050405020304" pitchFamily="18" charset="0"/>
                <a:ea typeface="Times New Roman" panose="02020603050405020304" pitchFamily="18" charset="0"/>
              </a:rPr>
              <a:t>Patient can be delivered to an emergency department within 5 minutes.</a:t>
            </a:r>
            <a:endParaRPr lang="en-US" sz="1200" dirty="0">
              <a:highlight>
                <a:srgbClr val="00FFFF"/>
              </a:highlight>
              <a:latin typeface="Times New Roman" panose="02020603050405020304" pitchFamily="18" charset="0"/>
              <a:ea typeface="Times New Roman" panose="02020603050405020304" pitchFamily="18" charset="0"/>
            </a:endParaRPr>
          </a:p>
          <a:p>
            <a:pPr marL="1143000" marR="0" lvl="2" indent="-228600" algn="just" fontAlgn="base" hangingPunct="0">
              <a:spcBef>
                <a:spcPts val="0"/>
              </a:spcBef>
              <a:spcAft>
                <a:spcPts val="0"/>
              </a:spcAft>
              <a:buSzPts val="1100"/>
              <a:buFont typeface="Symbol" panose="05050102010706020507" pitchFamily="18" charset="2"/>
              <a:buChar char=""/>
              <a:tabLst>
                <a:tab pos="1143000" algn="l"/>
              </a:tabLst>
            </a:pPr>
            <a:r>
              <a:rPr lang="en-US" sz="1100" kern="1400" dirty="0">
                <a:latin typeface="Times New Roman" panose="02020603050405020304" pitchFamily="18" charset="0"/>
                <a:ea typeface="Times New Roman" panose="02020603050405020304" pitchFamily="18" charset="0"/>
              </a:rPr>
              <a:t>The arrest is caused by a medical condition</a:t>
            </a:r>
            <a:endParaRPr lang="en-US" sz="1200" dirty="0">
              <a:latin typeface="Times New Roman" panose="02020603050405020304" pitchFamily="18" charset="0"/>
              <a:ea typeface="Times New Roman" panose="02020603050405020304" pitchFamily="18" charset="0"/>
            </a:endParaRPr>
          </a:p>
          <a:p>
            <a:pPr marL="1143000" marR="0" lvl="2" indent="-228600" algn="just" fontAlgn="base" hangingPunct="0">
              <a:spcBef>
                <a:spcPts val="0"/>
              </a:spcBef>
              <a:spcAft>
                <a:spcPts val="0"/>
              </a:spcAft>
              <a:buSzPts val="1100"/>
              <a:buFont typeface="Symbol" panose="05050102010706020507" pitchFamily="18" charset="2"/>
              <a:buChar char=""/>
              <a:tabLst>
                <a:tab pos="1143000" algn="l"/>
              </a:tabLst>
            </a:pPr>
            <a:r>
              <a:rPr lang="en-US" sz="1100" kern="1400" dirty="0">
                <a:latin typeface="Times New Roman" panose="02020603050405020304" pitchFamily="18" charset="0"/>
                <a:ea typeface="Times New Roman" panose="02020603050405020304" pitchFamily="18" charset="0"/>
              </a:rPr>
              <a:t>Focused blunt trauma to the chest (such as a baseball to the chest)</a:t>
            </a:r>
            <a:endParaRPr lang="en-US" sz="1200" dirty="0">
              <a:latin typeface="Times New Roman" panose="02020603050405020304" pitchFamily="18" charset="0"/>
              <a:ea typeface="Times New Roman" panose="02020603050405020304" pitchFamily="18" charset="0"/>
            </a:endParaRPr>
          </a:p>
          <a:p>
            <a:pPr marL="1143000" marR="0" lvl="2" indent="-228600" algn="just" hangingPunct="0">
              <a:spcBef>
                <a:spcPts val="0"/>
              </a:spcBef>
              <a:spcAft>
                <a:spcPts val="0"/>
              </a:spcAft>
              <a:buFont typeface="Courier New" panose="02070309020205020404" pitchFamily="49" charset="0"/>
              <a:buChar char="o"/>
              <a:tabLst>
                <a:tab pos="1371600" algn="l"/>
              </a:tabLst>
            </a:pPr>
            <a:r>
              <a:rPr lang="en-US" sz="1100" kern="1400" dirty="0">
                <a:latin typeface="Times New Roman" panose="02020603050405020304" pitchFamily="18" charset="0"/>
                <a:ea typeface="Times New Roman" panose="02020603050405020304" pitchFamily="18" charset="0"/>
              </a:rPr>
              <a:t>An example is Commotio Cordis, a form of sudden cardiac death seen most often in boys and young men playing </a:t>
            </a:r>
            <a:r>
              <a:rPr lang="en-US" sz="1100" kern="1400" dirty="0">
                <a:solidFill>
                  <a:srgbClr val="0000FF"/>
                </a:solidFill>
                <a:latin typeface="Times New Roman" panose="02020603050405020304" pitchFamily="18" charset="0"/>
                <a:ea typeface="Times New Roman" panose="02020603050405020304" pitchFamily="18" charset="0"/>
                <a:hlinkClick r:id="rId4" tooltip="Sport"/>
              </a:rPr>
              <a:t>sports</a:t>
            </a:r>
            <a:r>
              <a:rPr lang="en-US" sz="1100" kern="1400" dirty="0">
                <a:latin typeface="Times New Roman" panose="02020603050405020304" pitchFamily="18" charset="0"/>
                <a:ea typeface="Times New Roman" panose="02020603050405020304" pitchFamily="18" charset="0"/>
              </a:rPr>
              <a:t>. It occurs as the result of a blunt, non-penetrating </a:t>
            </a:r>
            <a:r>
              <a:rPr lang="en-US" sz="1100" kern="1400" dirty="0">
                <a:solidFill>
                  <a:srgbClr val="0000FF"/>
                </a:solidFill>
                <a:latin typeface="Times New Roman" panose="02020603050405020304" pitchFamily="18" charset="0"/>
                <a:ea typeface="Times New Roman" panose="02020603050405020304" pitchFamily="18" charset="0"/>
                <a:hlinkClick r:id="rId5" tooltip="Impact"/>
              </a:rPr>
              <a:t>impact</a:t>
            </a:r>
            <a:r>
              <a:rPr lang="en-US" sz="1100" kern="1400" dirty="0">
                <a:latin typeface="Times New Roman" panose="02020603050405020304" pitchFamily="18" charset="0"/>
                <a:ea typeface="Times New Roman" panose="02020603050405020304" pitchFamily="18" charset="0"/>
              </a:rPr>
              <a:t> to the </a:t>
            </a:r>
            <a:r>
              <a:rPr lang="en-US" sz="1100" kern="1400" dirty="0">
                <a:solidFill>
                  <a:srgbClr val="0000FF"/>
                </a:solidFill>
                <a:latin typeface="Times New Roman" panose="02020603050405020304" pitchFamily="18" charset="0"/>
                <a:ea typeface="Times New Roman" panose="02020603050405020304" pitchFamily="18" charset="0"/>
                <a:hlinkClick r:id="rId6" tooltip="Precordium"/>
              </a:rPr>
              <a:t>precordial region</a:t>
            </a:r>
            <a:r>
              <a:rPr lang="en-US" sz="1100" kern="1400" dirty="0">
                <a:latin typeface="Times New Roman" panose="02020603050405020304" pitchFamily="18" charset="0"/>
                <a:ea typeface="Times New Roman" panose="02020603050405020304" pitchFamily="18" charset="0"/>
              </a:rPr>
              <a:t> from a </a:t>
            </a:r>
            <a:r>
              <a:rPr lang="en-US" sz="1100" kern="1400" dirty="0">
                <a:solidFill>
                  <a:srgbClr val="0000FF"/>
                </a:solidFill>
                <a:latin typeface="Times New Roman" panose="02020603050405020304" pitchFamily="18" charset="0"/>
                <a:ea typeface="Times New Roman" panose="02020603050405020304" pitchFamily="18" charset="0"/>
                <a:hlinkClick r:id="rId7" tooltip="Ball"/>
              </a:rPr>
              <a:t>ball</a:t>
            </a:r>
            <a:r>
              <a:rPr lang="en-US" sz="1100" kern="1400" dirty="0">
                <a:latin typeface="Times New Roman" panose="02020603050405020304" pitchFamily="18" charset="0"/>
                <a:ea typeface="Times New Roman" panose="02020603050405020304" pitchFamily="18" charset="0"/>
              </a:rPr>
              <a:t>, </a:t>
            </a:r>
            <a:r>
              <a:rPr lang="en-US" sz="1100" kern="1400" dirty="0">
                <a:solidFill>
                  <a:srgbClr val="0000FF"/>
                </a:solidFill>
                <a:latin typeface="Times New Roman" panose="02020603050405020304" pitchFamily="18" charset="0"/>
                <a:ea typeface="Times New Roman" panose="02020603050405020304" pitchFamily="18" charset="0"/>
                <a:hlinkClick r:id="rId8" tooltip="Bat (disambiguation)"/>
              </a:rPr>
              <a:t>bat</a:t>
            </a:r>
            <a:r>
              <a:rPr lang="en-US" sz="1100" kern="1400" dirty="0">
                <a:latin typeface="Times New Roman" panose="02020603050405020304" pitchFamily="18" charset="0"/>
                <a:ea typeface="Times New Roman" panose="02020603050405020304" pitchFamily="18" charset="0"/>
              </a:rPr>
              <a:t> or other projectile.  </a:t>
            </a:r>
            <a:endParaRPr lang="en-US" sz="12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685800" algn="l"/>
              </a:tabLst>
            </a:pPr>
            <a:r>
              <a:rPr lang="en-US" sz="1100" kern="140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Penetrating trauma found in cardiac arrest when the patient cannot be delivered to an emergency department within 15 minutes.</a:t>
            </a:r>
            <a:endParaRPr lang="en-US" sz="120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just" fontAlgn="base" hangingPunct="0">
              <a:spcBef>
                <a:spcPts val="0"/>
              </a:spcBef>
              <a:spcAft>
                <a:spcPts val="0"/>
              </a:spcAft>
              <a:buSzPts val="1100"/>
              <a:buFont typeface="Symbol" panose="05050102010706020507" pitchFamily="18" charset="2"/>
              <a:buChar char=""/>
              <a:tabLst>
                <a:tab pos="1143000" algn="l"/>
              </a:tabLst>
            </a:pPr>
            <a:r>
              <a:rPr lang="en-US" sz="1100" kern="1400" dirty="0">
                <a:latin typeface="Times New Roman" panose="02020603050405020304" pitchFamily="18" charset="0"/>
                <a:ea typeface="Times New Roman" panose="02020603050405020304" pitchFamily="18" charset="0"/>
              </a:rPr>
              <a:t>Resuscitation will be initiated on victims of penetrating trauma who arrest after they are in EMS care.</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hangingPunct="0">
              <a:spcBef>
                <a:spcPts val="0"/>
              </a:spcBef>
              <a:spcAft>
                <a:spcPts val="0"/>
              </a:spcAft>
              <a:buSzPts val="1000"/>
              <a:buFont typeface="Symbol" panose="05050102010706020507" pitchFamily="18" charset="2"/>
              <a:buChar char=""/>
              <a:tabLst>
                <a:tab pos="457200" algn="l"/>
              </a:tabLst>
            </a:pPr>
            <a:r>
              <a:rPr lang="en-US" sz="1100" kern="1400" dirty="0">
                <a:highlight>
                  <a:srgbClr val="00FFFF"/>
                </a:highlight>
                <a:latin typeface="Times New Roman" panose="02020603050405020304" pitchFamily="18" charset="0"/>
                <a:ea typeface="Times New Roman" panose="02020603050405020304" pitchFamily="18" charset="0"/>
                <a:cs typeface="Symbol" panose="05050102010706020507" pitchFamily="18" charset="2"/>
              </a:rPr>
              <a:t>Once </a:t>
            </a:r>
            <a:r>
              <a:rPr lang="en-US" sz="1100" kern="1400" dirty="0" err="1">
                <a:highlight>
                  <a:srgbClr val="00FFFF"/>
                </a:highlight>
                <a:latin typeface="Times New Roman" panose="02020603050405020304" pitchFamily="18" charset="0"/>
                <a:ea typeface="Times New Roman" panose="02020603050405020304" pitchFamily="18" charset="0"/>
                <a:cs typeface="Symbol" panose="05050102010706020507" pitchFamily="18" charset="2"/>
              </a:rPr>
              <a:t>en</a:t>
            </a:r>
            <a:r>
              <a:rPr lang="en-US" sz="1100" kern="1400" dirty="0">
                <a:highlight>
                  <a:srgbClr val="00FFFF"/>
                </a:highlight>
                <a:latin typeface="Times New Roman" panose="02020603050405020304" pitchFamily="18" charset="0"/>
                <a:ea typeface="Times New Roman" panose="02020603050405020304" pitchFamily="18" charset="0"/>
                <a:cs typeface="Symbol" panose="05050102010706020507" pitchFamily="18" charset="2"/>
              </a:rPr>
              <a:t> route, continue care even if the above time limits cannot be met.</a:t>
            </a:r>
            <a:endParaRPr lang="en-US" sz="1200" u="none" strike="noStrike" dirty="0">
              <a:effectLst/>
              <a:highlight>
                <a:srgbClr val="00FFFF"/>
              </a:highlight>
              <a:latin typeface="Times New Roman" panose="02020603050405020304" pitchFamily="18" charset="0"/>
              <a:ea typeface="Times New Roman" panose="02020603050405020304" pitchFamily="18" charset="0"/>
              <a:cs typeface="Symbol" panose="05050102010706020507" pitchFamily="18" charset="2"/>
            </a:endParaRPr>
          </a:p>
        </p:txBody>
      </p:sp>
      <p:sp>
        <p:nvSpPr>
          <p:cNvPr id="3" name="TextBox 2">
            <a:extLst>
              <a:ext uri="{FF2B5EF4-FFF2-40B4-BE49-F238E27FC236}">
                <a16:creationId xmlns:a16="http://schemas.microsoft.com/office/drawing/2014/main" id="{73848E50-47A3-41FC-AE2E-00539E73E2A6}"/>
              </a:ext>
            </a:extLst>
          </p:cNvPr>
          <p:cNvSpPr txBox="1"/>
          <p:nvPr/>
        </p:nvSpPr>
        <p:spPr>
          <a:xfrm>
            <a:off x="6096000" y="1343337"/>
            <a:ext cx="6096000" cy="3539430"/>
          </a:xfrm>
          <a:prstGeom prst="rect">
            <a:avLst/>
          </a:prstGeom>
          <a:noFill/>
        </p:spPr>
        <p:txBody>
          <a:bodyPr wrap="square" rtlCol="0">
            <a:spAutoFit/>
          </a:bodyPr>
          <a:lstStyle/>
          <a:p>
            <a:pPr algn="ctr"/>
            <a:r>
              <a:rPr lang="en-US" sz="3200" b="1" dirty="0"/>
              <a:t>Moved to page 27 and CHANGED</a:t>
            </a:r>
          </a:p>
          <a:p>
            <a:pPr algn="ctr"/>
            <a:endParaRPr lang="en-US" sz="3200" b="1" dirty="0"/>
          </a:p>
          <a:p>
            <a:pPr algn="ctr"/>
            <a:r>
              <a:rPr lang="en-US" sz="3200" b="1" dirty="0">
                <a:solidFill>
                  <a:srgbClr val="FF0000"/>
                </a:solidFill>
              </a:rPr>
              <a:t>BLUNT</a:t>
            </a:r>
            <a:r>
              <a:rPr lang="en-US" sz="3200" b="1" dirty="0"/>
              <a:t> or </a:t>
            </a:r>
            <a:r>
              <a:rPr lang="en-US" sz="3200" b="1" dirty="0">
                <a:solidFill>
                  <a:srgbClr val="FF0000"/>
                </a:solidFill>
              </a:rPr>
              <a:t>PENETRATING</a:t>
            </a:r>
            <a:r>
              <a:rPr lang="en-US" sz="3200" b="1" dirty="0"/>
              <a:t>  </a:t>
            </a:r>
            <a:r>
              <a:rPr lang="en-US" sz="3200" b="1" dirty="0">
                <a:solidFill>
                  <a:srgbClr val="FF0000"/>
                </a:solidFill>
              </a:rPr>
              <a:t>TRAUMA</a:t>
            </a:r>
          </a:p>
          <a:p>
            <a:pPr algn="ctr"/>
            <a:r>
              <a:rPr lang="en-US" sz="3200" b="1" i="1" dirty="0">
                <a:solidFill>
                  <a:srgbClr val="FF0000"/>
                </a:solidFill>
              </a:rPr>
              <a:t>Non-Initiation of Care</a:t>
            </a:r>
          </a:p>
          <a:p>
            <a:pPr algn="ctr"/>
            <a:r>
              <a:rPr lang="en-US" sz="3200" b="1" dirty="0">
                <a:solidFill>
                  <a:srgbClr val="FF0000"/>
                </a:solidFill>
                <a:highlight>
                  <a:srgbClr val="FFFF00"/>
                </a:highlight>
              </a:rPr>
              <a:t>TIME LIMITS</a:t>
            </a:r>
          </a:p>
          <a:p>
            <a:pPr algn="ctr"/>
            <a:r>
              <a:rPr lang="en-US" sz="3200" b="1" i="1" dirty="0"/>
              <a:t>HAVE BEEN REMOVED!</a:t>
            </a:r>
          </a:p>
          <a:p>
            <a:pPr algn="ctr"/>
            <a:r>
              <a:rPr lang="en-US" sz="3200" b="1" dirty="0"/>
              <a:t>More later…</a:t>
            </a:r>
          </a:p>
        </p:txBody>
      </p:sp>
      <p:sp>
        <p:nvSpPr>
          <p:cNvPr id="7" name="TextBox 6">
            <a:extLst>
              <a:ext uri="{FF2B5EF4-FFF2-40B4-BE49-F238E27FC236}">
                <a16:creationId xmlns:a16="http://schemas.microsoft.com/office/drawing/2014/main" id="{08515618-6358-47B3-9DA4-AB90CA1ABA39}"/>
              </a:ext>
            </a:extLst>
          </p:cNvPr>
          <p:cNvSpPr txBox="1"/>
          <p:nvPr/>
        </p:nvSpPr>
        <p:spPr>
          <a:xfrm>
            <a:off x="336773" y="5168253"/>
            <a:ext cx="4369779" cy="338554"/>
          </a:xfrm>
          <a:prstGeom prst="rect">
            <a:avLst/>
          </a:prstGeom>
          <a:noFill/>
        </p:spPr>
        <p:txBody>
          <a:bodyPr wrap="square" rtlCol="0">
            <a:spAutoFit/>
          </a:bodyPr>
          <a:lstStyle/>
          <a:p>
            <a:pPr algn="ctr"/>
            <a:r>
              <a:rPr lang="en-US" sz="1600" dirty="0">
                <a:solidFill>
                  <a:srgbClr val="FF0000"/>
                </a:solidFill>
                <a:sym typeface="Wingdings 2" panose="05020102010507070707" pitchFamily="18" charset="2"/>
              </a:rPr>
              <a:t></a:t>
            </a:r>
            <a:endParaRPr lang="en-US" sz="1600" dirty="0">
              <a:solidFill>
                <a:srgbClr val="FF0000"/>
              </a:solidFill>
            </a:endParaRPr>
          </a:p>
        </p:txBody>
      </p:sp>
      <p:sp>
        <p:nvSpPr>
          <p:cNvPr id="8" name="TextBox 7">
            <a:extLst>
              <a:ext uri="{FF2B5EF4-FFF2-40B4-BE49-F238E27FC236}">
                <a16:creationId xmlns:a16="http://schemas.microsoft.com/office/drawing/2014/main" id="{57C22A14-D5CC-419F-8327-0AF991CEBD2A}"/>
              </a:ext>
            </a:extLst>
          </p:cNvPr>
          <p:cNvSpPr txBox="1"/>
          <p:nvPr/>
        </p:nvSpPr>
        <p:spPr>
          <a:xfrm>
            <a:off x="703383" y="4497716"/>
            <a:ext cx="5496397" cy="338554"/>
          </a:xfrm>
          <a:prstGeom prst="rect">
            <a:avLst/>
          </a:prstGeom>
          <a:noFill/>
        </p:spPr>
        <p:txBody>
          <a:bodyPr wrap="square" rtlCol="0">
            <a:spAutoFit/>
          </a:bodyPr>
          <a:lstStyle/>
          <a:p>
            <a:pPr algn="ctr"/>
            <a:r>
              <a:rPr lang="en-US" sz="1600" dirty="0">
                <a:solidFill>
                  <a:srgbClr val="FF0000"/>
                </a:solidFill>
                <a:sym typeface="Wingdings 2" panose="05020102010507070707" pitchFamily="18" charset="2"/>
              </a:rPr>
              <a:t></a:t>
            </a:r>
            <a:endParaRPr lang="en-US" sz="1600" dirty="0">
              <a:solidFill>
                <a:srgbClr val="FF0000"/>
              </a:solidFill>
            </a:endParaRPr>
          </a:p>
        </p:txBody>
      </p:sp>
      <p:sp>
        <p:nvSpPr>
          <p:cNvPr id="9" name="TextBox 8">
            <a:extLst>
              <a:ext uri="{FF2B5EF4-FFF2-40B4-BE49-F238E27FC236}">
                <a16:creationId xmlns:a16="http://schemas.microsoft.com/office/drawing/2014/main" id="{5E8B153C-77ED-428D-B810-4DE22A73B6E1}"/>
              </a:ext>
            </a:extLst>
          </p:cNvPr>
          <p:cNvSpPr txBox="1"/>
          <p:nvPr/>
        </p:nvSpPr>
        <p:spPr>
          <a:xfrm>
            <a:off x="501159" y="3331721"/>
            <a:ext cx="5503987" cy="338554"/>
          </a:xfrm>
          <a:prstGeom prst="rect">
            <a:avLst/>
          </a:prstGeom>
          <a:noFill/>
        </p:spPr>
        <p:txBody>
          <a:bodyPr wrap="square" rtlCol="0">
            <a:spAutoFit/>
          </a:bodyPr>
          <a:lstStyle/>
          <a:p>
            <a:pPr algn="ctr"/>
            <a:r>
              <a:rPr lang="en-US" sz="1600" dirty="0">
                <a:solidFill>
                  <a:srgbClr val="FF0000"/>
                </a:solidFill>
                <a:sym typeface="Wingdings 2" panose="05020102010507070707" pitchFamily="18" charset="2"/>
              </a:rPr>
              <a:t></a:t>
            </a:r>
            <a:endParaRPr lang="en-US" sz="1600" dirty="0">
              <a:solidFill>
                <a:srgbClr val="FF0000"/>
              </a:solidFill>
            </a:endParaRPr>
          </a:p>
        </p:txBody>
      </p:sp>
      <p:sp>
        <p:nvSpPr>
          <p:cNvPr id="10" name="TextBox 9">
            <a:extLst>
              <a:ext uri="{FF2B5EF4-FFF2-40B4-BE49-F238E27FC236}">
                <a16:creationId xmlns:a16="http://schemas.microsoft.com/office/drawing/2014/main" id="{6EA983AE-9E2F-4FB1-9613-DDEAC280BAC5}"/>
              </a:ext>
            </a:extLst>
          </p:cNvPr>
          <p:cNvSpPr txBox="1"/>
          <p:nvPr/>
        </p:nvSpPr>
        <p:spPr>
          <a:xfrm>
            <a:off x="1002320" y="3488625"/>
            <a:ext cx="4378570" cy="338554"/>
          </a:xfrm>
          <a:prstGeom prst="rect">
            <a:avLst/>
          </a:prstGeom>
          <a:noFill/>
        </p:spPr>
        <p:txBody>
          <a:bodyPr wrap="square" rtlCol="0">
            <a:spAutoFit/>
          </a:bodyPr>
          <a:lstStyle/>
          <a:p>
            <a:pPr algn="ctr"/>
            <a:r>
              <a:rPr lang="en-US" sz="1600" dirty="0">
                <a:solidFill>
                  <a:srgbClr val="FF0000"/>
                </a:solidFill>
                <a:sym typeface="Wingdings 2" panose="05020102010507070707" pitchFamily="18" charset="2"/>
              </a:rPr>
              <a:t></a:t>
            </a:r>
            <a:endParaRPr lang="en-US" sz="1600" dirty="0">
              <a:solidFill>
                <a:srgbClr val="FF0000"/>
              </a:solidFill>
            </a:endParaRPr>
          </a:p>
        </p:txBody>
      </p:sp>
      <p:sp>
        <p:nvSpPr>
          <p:cNvPr id="11" name="TextBox 10">
            <a:extLst>
              <a:ext uri="{FF2B5EF4-FFF2-40B4-BE49-F238E27FC236}">
                <a16:creationId xmlns:a16="http://schemas.microsoft.com/office/drawing/2014/main" id="{052A5C7C-0874-4AC8-9D5D-96BEED197BF2}"/>
              </a:ext>
            </a:extLst>
          </p:cNvPr>
          <p:cNvSpPr txBox="1"/>
          <p:nvPr/>
        </p:nvSpPr>
        <p:spPr>
          <a:xfrm>
            <a:off x="692863" y="4680651"/>
            <a:ext cx="3657601" cy="338554"/>
          </a:xfrm>
          <a:prstGeom prst="rect">
            <a:avLst/>
          </a:prstGeom>
          <a:noFill/>
        </p:spPr>
        <p:txBody>
          <a:bodyPr wrap="square" rtlCol="0">
            <a:spAutoFit/>
          </a:bodyPr>
          <a:lstStyle/>
          <a:p>
            <a:r>
              <a:rPr lang="en-US" sz="1600" dirty="0">
                <a:solidFill>
                  <a:srgbClr val="FF0000"/>
                </a:solidFill>
                <a:sym typeface="Wingdings 2" panose="05020102010507070707" pitchFamily="18" charset="2"/>
              </a:rPr>
              <a:t></a:t>
            </a:r>
            <a:endParaRPr lang="en-US" sz="1600" dirty="0">
              <a:solidFill>
                <a:srgbClr val="FF0000"/>
              </a:solidFill>
            </a:endParaRPr>
          </a:p>
        </p:txBody>
      </p:sp>
    </p:spTree>
    <p:extLst>
      <p:ext uri="{BB962C8B-B14F-4D97-AF65-F5344CB8AC3E}">
        <p14:creationId xmlns:p14="http://schemas.microsoft.com/office/powerpoint/2010/main" val="21838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Object 1">
            <a:extLst>
              <a:ext uri="{FF2B5EF4-FFF2-40B4-BE49-F238E27FC236}">
                <a16:creationId xmlns:a16="http://schemas.microsoft.com/office/drawing/2014/main" id="{6AA9BD86-AC96-4A0E-A9E7-8C940A161930}"/>
              </a:ext>
            </a:extLst>
          </p:cNvPr>
          <p:cNvGraphicFramePr>
            <a:graphicFrameLocks noChangeAspect="1"/>
          </p:cNvGraphicFramePr>
          <p:nvPr>
            <p:extLst>
              <p:ext uri="{D42A27DB-BD31-4B8C-83A1-F6EECF244321}">
                <p14:modId xmlns:p14="http://schemas.microsoft.com/office/powerpoint/2010/main" val="2631515145"/>
              </p:ext>
            </p:extLst>
          </p:nvPr>
        </p:nvGraphicFramePr>
        <p:xfrm>
          <a:off x="844379" y="690033"/>
          <a:ext cx="4233804" cy="6076523"/>
        </p:xfrm>
        <a:graphic>
          <a:graphicData uri="http://schemas.openxmlformats.org/presentationml/2006/ole">
            <mc:AlternateContent xmlns:mc="http://schemas.openxmlformats.org/markup-compatibility/2006">
              <mc:Choice xmlns:v="urn:schemas-microsoft-com:vml" Requires="v">
                <p:oleObj spid="_x0000_s1026" name="Document" r:id="rId5" imgW="5956042" imgH="8548617" progId="Word.Document.12">
                  <p:embed/>
                </p:oleObj>
              </mc:Choice>
              <mc:Fallback>
                <p:oleObj name="Document" r:id="rId5" imgW="5956042" imgH="8548617" progId="Word.Document.12">
                  <p:embed/>
                  <p:pic>
                    <p:nvPicPr>
                      <p:cNvPr id="2" name="Object 1">
                        <a:extLst>
                          <a:ext uri="{FF2B5EF4-FFF2-40B4-BE49-F238E27FC236}">
                            <a16:creationId xmlns:a16="http://schemas.microsoft.com/office/drawing/2014/main" id="{6AA9BD86-AC96-4A0E-A9E7-8C940A161930}"/>
                          </a:ext>
                        </a:extLst>
                      </p:cNvPr>
                      <p:cNvPicPr/>
                      <p:nvPr/>
                    </p:nvPicPr>
                    <p:blipFill>
                      <a:blip r:embed="rId6"/>
                      <a:stretch>
                        <a:fillRect/>
                      </a:stretch>
                    </p:blipFill>
                    <p:spPr>
                      <a:xfrm>
                        <a:off x="844379" y="690033"/>
                        <a:ext cx="4233804" cy="607652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77DFAAB-ECF4-4B97-BFF3-8F7C2CB2F0F9}"/>
              </a:ext>
            </a:extLst>
          </p:cNvPr>
          <p:cNvSpPr txBox="1"/>
          <p:nvPr/>
        </p:nvSpPr>
        <p:spPr>
          <a:xfrm>
            <a:off x="6096000" y="203498"/>
            <a:ext cx="6096000" cy="461665"/>
          </a:xfrm>
          <a:prstGeom prst="rect">
            <a:avLst/>
          </a:prstGeom>
          <a:noFill/>
        </p:spPr>
        <p:txBody>
          <a:bodyPr wrap="square" rtlCol="0">
            <a:spAutoFit/>
          </a:bodyPr>
          <a:lstStyle/>
          <a:p>
            <a:pPr algn="ctr"/>
            <a:r>
              <a:rPr lang="en-US" sz="2400" dirty="0"/>
              <a:t>PAGE 5 from 2018</a:t>
            </a:r>
          </a:p>
        </p:txBody>
      </p:sp>
      <p:sp>
        <p:nvSpPr>
          <p:cNvPr id="3" name="TextBox 2">
            <a:extLst>
              <a:ext uri="{FF2B5EF4-FFF2-40B4-BE49-F238E27FC236}">
                <a16:creationId xmlns:a16="http://schemas.microsoft.com/office/drawing/2014/main" id="{E5899FC1-4A6D-4641-9384-4CAFFFFC4B7A}"/>
              </a:ext>
            </a:extLst>
          </p:cNvPr>
          <p:cNvSpPr txBox="1"/>
          <p:nvPr/>
        </p:nvSpPr>
        <p:spPr>
          <a:xfrm>
            <a:off x="6646985" y="1327638"/>
            <a:ext cx="4932484" cy="707886"/>
          </a:xfrm>
          <a:prstGeom prst="rect">
            <a:avLst/>
          </a:prstGeom>
          <a:noFill/>
        </p:spPr>
        <p:txBody>
          <a:bodyPr wrap="square" rtlCol="0">
            <a:spAutoFit/>
          </a:bodyPr>
          <a:lstStyle/>
          <a:p>
            <a:pPr marL="457200" marR="0" algn="ctr" hangingPunct="0">
              <a:spcBef>
                <a:spcPts val="0"/>
              </a:spcBef>
              <a:spcAft>
                <a:spcPts val="0"/>
              </a:spcAft>
              <a:tabLst>
                <a:tab pos="685800" algn="l"/>
              </a:tabLst>
            </a:pPr>
            <a:r>
              <a:rPr lang="en-US" sz="4000" b="1" u="sng" kern="1400" dirty="0">
                <a:latin typeface="Times New Roman" panose="02020603050405020304" pitchFamily="18" charset="0"/>
                <a:ea typeface="Times New Roman" panose="02020603050405020304" pitchFamily="18" charset="0"/>
              </a:rPr>
              <a:t>2019 – DELETED</a:t>
            </a:r>
          </a:p>
        </p:txBody>
      </p:sp>
      <p:sp>
        <p:nvSpPr>
          <p:cNvPr id="7" name="Multiplication Sign 6">
            <a:extLst>
              <a:ext uri="{FF2B5EF4-FFF2-40B4-BE49-F238E27FC236}">
                <a16:creationId xmlns:a16="http://schemas.microsoft.com/office/drawing/2014/main" id="{43F9380D-A89D-41C4-B3E1-6250F8870E13}"/>
              </a:ext>
            </a:extLst>
          </p:cNvPr>
          <p:cNvSpPr/>
          <p:nvPr/>
        </p:nvSpPr>
        <p:spPr>
          <a:xfrm>
            <a:off x="640868" y="653525"/>
            <a:ext cx="4932484" cy="61495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2A1A9E-FCB7-49D1-80D8-8FF9F0DC1422}"/>
              </a:ext>
            </a:extLst>
          </p:cNvPr>
          <p:cNvSpPr/>
          <p:nvPr/>
        </p:nvSpPr>
        <p:spPr>
          <a:xfrm>
            <a:off x="6224954" y="2823634"/>
            <a:ext cx="6096000" cy="1231106"/>
          </a:xfrm>
          <a:prstGeom prst="rect">
            <a:avLst/>
          </a:prstGeom>
        </p:spPr>
        <p:txBody>
          <a:bodyPr>
            <a:spAutoFit/>
          </a:bodyPr>
          <a:lstStyle/>
          <a:p>
            <a:endParaRPr lang="en-US" sz="2000" dirty="0">
              <a:solidFill>
                <a:srgbClr val="000000"/>
              </a:solidFill>
              <a:latin typeface="Times New Roman" panose="02020603050405020304" pitchFamily="18" charset="0"/>
            </a:endParaRPr>
          </a:p>
          <a:p>
            <a:r>
              <a:rPr lang="en-US" dirty="0">
                <a:latin typeface="Times New Roman" panose="02020603050405020304" pitchFamily="18" charset="0"/>
              </a:rPr>
              <a:t>P. 5 Resuscitation Guidelines and Field Term was deleted and moved to page 28 under a new heading, </a:t>
            </a:r>
            <a:r>
              <a:rPr lang="en-US" b="1" dirty="0">
                <a:latin typeface="Times New Roman" panose="02020603050405020304" pitchFamily="18" charset="0"/>
              </a:rPr>
              <a:t>Adult and Pediatric Trauma Arrest</a:t>
            </a:r>
            <a:r>
              <a:rPr lang="en-US" dirty="0">
                <a:latin typeface="Times New Roman" panose="02020603050405020304" pitchFamily="18" charset="0"/>
              </a:rPr>
              <a:t>. </a:t>
            </a:r>
            <a:endParaRPr lang="en-US" dirty="0"/>
          </a:p>
        </p:txBody>
      </p:sp>
    </p:spTree>
    <p:extLst>
      <p:ext uri="{BB962C8B-B14F-4D97-AF65-F5344CB8AC3E}">
        <p14:creationId xmlns:p14="http://schemas.microsoft.com/office/powerpoint/2010/main" val="39576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54DAEC7C-0027-4426-B1AF-33A6E4F223DD}"/>
              </a:ext>
            </a:extLst>
          </p:cNvPr>
          <p:cNvSpPr/>
          <p:nvPr/>
        </p:nvSpPr>
        <p:spPr>
          <a:xfrm>
            <a:off x="0" y="862913"/>
            <a:ext cx="6096000" cy="5593839"/>
          </a:xfrm>
          <a:prstGeom prst="rect">
            <a:avLst/>
          </a:prstGeom>
        </p:spPr>
        <p:txBody>
          <a:bodyPr>
            <a:spAutoFit/>
          </a:bodyPr>
          <a:lstStyle/>
          <a:p>
            <a:pPr algn="ctr"/>
            <a:r>
              <a:rPr lang="en-US" sz="1200" b="1" dirty="0">
                <a:highlight>
                  <a:srgbClr val="00FFFF"/>
                </a:highlight>
                <a:latin typeface="Times New Roman" panose="02020603050405020304" pitchFamily="18" charset="0"/>
              </a:rPr>
              <a:t>2018 DNR: COMFORT CARE and COMFORT CARE ARREST</a:t>
            </a:r>
            <a:endParaRPr lang="en-US" sz="1400" b="1" dirty="0">
              <a:highlight>
                <a:srgbClr val="00FFFF"/>
              </a:highlight>
              <a:latin typeface="Times New Roman" panose="02020603050405020304" pitchFamily="18" charset="0"/>
            </a:endParaRPr>
          </a:p>
          <a:p>
            <a:pPr algn="just"/>
            <a:r>
              <a:rPr lang="en-US" sz="1200" b="1" kern="1400" dirty="0">
                <a:latin typeface="Times New Roman" panose="02020603050405020304" pitchFamily="18" charset="0"/>
              </a:rPr>
              <a:t> </a:t>
            </a:r>
            <a:endParaRPr lang="en-US" sz="1200" b="1" u="sng" dirty="0">
              <a:latin typeface="Times New Roman" panose="02020603050405020304" pitchFamily="18" charset="0"/>
            </a:endParaRPr>
          </a:p>
          <a:p>
            <a:pPr algn="just">
              <a:spcAft>
                <a:spcPts val="300"/>
              </a:spcAft>
            </a:pPr>
            <a:r>
              <a:rPr lang="en-US" sz="1200" b="1" kern="1400" dirty="0">
                <a:latin typeface="Times New Roman" panose="02020603050405020304" pitchFamily="18" charset="0"/>
              </a:rPr>
              <a:t>Do Not Resuscitate-Comfort Care (DNR-CC)</a:t>
            </a:r>
            <a:endParaRPr lang="en-US" sz="1200" b="1" u="sng" dirty="0">
              <a:latin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 pos="685800" algn="l"/>
              </a:tabLst>
            </a:pPr>
            <a:r>
              <a:rPr lang="en-US" sz="1200" kern="1400" dirty="0">
                <a:latin typeface="Times New Roman" panose="02020603050405020304" pitchFamily="18" charset="0"/>
                <a:ea typeface="Times New Roman" panose="02020603050405020304" pitchFamily="18" charset="0"/>
                <a:cs typeface="Symbol" panose="05050102010706020507" pitchFamily="18" charset="2"/>
              </a:rPr>
              <a:t>Permits any medical treatment to diminish pain or discomfort that is not used to postpone the patient’s death.</a:t>
            </a:r>
            <a:endParaRPr lang="en-US" sz="1400" dirty="0">
              <a:latin typeface="Times New Roman" panose="02020603050405020304" pitchFamily="18" charset="0"/>
              <a:ea typeface="Times New Roman" panose="02020603050405020304" pitchFamily="18" charset="0"/>
              <a:cs typeface="Symbol" panose="05050102010706020507" pitchFamily="18" charset="2"/>
            </a:endParaRPr>
          </a:p>
          <a:p>
            <a:pPr marL="457200" marR="0" algn="just" hangingPunct="0">
              <a:spcBef>
                <a:spcPts val="0"/>
              </a:spcBef>
              <a:spcAft>
                <a:spcPts val="0"/>
              </a:spcAft>
              <a:tabLst>
                <a:tab pos="457200" algn="l"/>
                <a:tab pos="685800" algn="l"/>
              </a:tabLst>
            </a:pPr>
            <a:r>
              <a:rPr lang="en-US" sz="1200" kern="1400"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 pos="685800" algn="l"/>
              </a:tabLst>
            </a:pPr>
            <a:r>
              <a:rPr lang="en-US" sz="1200" kern="1400" dirty="0">
                <a:latin typeface="Times New Roman" panose="02020603050405020304" pitchFamily="18" charset="0"/>
                <a:ea typeface="Times New Roman" panose="02020603050405020304" pitchFamily="18" charset="0"/>
                <a:cs typeface="Symbol" panose="05050102010706020507" pitchFamily="18" charset="2"/>
              </a:rPr>
              <a:t>The following treatments are permitted:</a:t>
            </a:r>
            <a:endParaRPr lang="en-US" sz="1400" dirty="0">
              <a:latin typeface="Times New Roman" panose="02020603050405020304" pitchFamily="18" charset="0"/>
              <a:ea typeface="Times New Roman" panose="02020603050405020304" pitchFamily="18" charset="0"/>
              <a:cs typeface="Symbol" panose="05050102010706020507" pitchFamily="18" charset="2"/>
            </a:endParaRPr>
          </a:p>
          <a:p>
            <a:pPr marL="742950" marR="0" lvl="1" indent="-285750" algn="just" hangingPunct="0">
              <a:spcBef>
                <a:spcPts val="0"/>
              </a:spcBef>
              <a:spcAft>
                <a:spcPts val="0"/>
              </a:spcAft>
              <a:buFont typeface="Courier New" panose="02070309020205020404" pitchFamily="49" charset="0"/>
              <a:buChar char="o"/>
              <a:tabLst>
                <a:tab pos="457200" algn="l"/>
                <a:tab pos="685800" algn="l"/>
              </a:tabLst>
            </a:pPr>
            <a:r>
              <a:rPr lang="en-US" sz="1200" kern="1400" dirty="0">
                <a:latin typeface="Times New Roman" panose="02020603050405020304" pitchFamily="18" charset="0"/>
                <a:ea typeface="Times New Roman" panose="02020603050405020304" pitchFamily="18" charset="0"/>
              </a:rPr>
              <a:t>Suctioning</a:t>
            </a:r>
            <a:endParaRPr lang="en-US" sz="14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457200" algn="l"/>
                <a:tab pos="685800" algn="l"/>
              </a:tabLst>
            </a:pPr>
            <a:r>
              <a:rPr lang="en-US" sz="1200" kern="1400" dirty="0">
                <a:latin typeface="Times New Roman" panose="02020603050405020304" pitchFamily="18" charset="0"/>
                <a:ea typeface="Times New Roman" panose="02020603050405020304" pitchFamily="18" charset="0"/>
              </a:rPr>
              <a:t>Oxygen</a:t>
            </a:r>
            <a:endParaRPr lang="en-US" sz="14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457200" algn="l"/>
                <a:tab pos="685800" algn="l"/>
              </a:tabLst>
            </a:pPr>
            <a:r>
              <a:rPr lang="en-US" sz="1200" kern="1400" dirty="0">
                <a:latin typeface="Times New Roman" panose="02020603050405020304" pitchFamily="18" charset="0"/>
                <a:ea typeface="Times New Roman" panose="02020603050405020304" pitchFamily="18" charset="0"/>
              </a:rPr>
              <a:t>Splinting/spinal restriction</a:t>
            </a:r>
            <a:endParaRPr lang="en-US" sz="14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457200" algn="l"/>
                <a:tab pos="685800" algn="l"/>
              </a:tabLst>
            </a:pPr>
            <a:r>
              <a:rPr lang="en-US" sz="1200" kern="1400" dirty="0">
                <a:latin typeface="Times New Roman" panose="02020603050405020304" pitchFamily="18" charset="0"/>
                <a:ea typeface="Times New Roman" panose="02020603050405020304" pitchFamily="18" charset="0"/>
              </a:rPr>
              <a:t>Bleeding control</a:t>
            </a:r>
            <a:endParaRPr lang="en-US" sz="14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457200" algn="l"/>
                <a:tab pos="685800" algn="l"/>
              </a:tabLst>
            </a:pPr>
            <a:r>
              <a:rPr lang="en-US" sz="1200" kern="1400" dirty="0">
                <a:latin typeface="Times New Roman" panose="02020603050405020304" pitchFamily="18" charset="0"/>
                <a:ea typeface="Times New Roman" panose="02020603050405020304" pitchFamily="18" charset="0"/>
              </a:rPr>
              <a:t>Pain control</a:t>
            </a:r>
            <a:endParaRPr lang="en-US" sz="14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457200" algn="l"/>
                <a:tab pos="685800" algn="l"/>
              </a:tabLst>
            </a:pPr>
            <a:r>
              <a:rPr lang="en-US" sz="1200" kern="1400" dirty="0">
                <a:latin typeface="Times New Roman" panose="02020603050405020304" pitchFamily="18" charset="0"/>
                <a:ea typeface="Times New Roman" panose="02020603050405020304" pitchFamily="18" charset="0"/>
              </a:rPr>
              <a:t>Or any intervention that will provide comfort</a:t>
            </a:r>
            <a:endParaRPr lang="en-US" sz="1400" dirty="0">
              <a:latin typeface="Times New Roman" panose="02020603050405020304" pitchFamily="18" charset="0"/>
              <a:ea typeface="Times New Roman" panose="02020603050405020304" pitchFamily="18" charset="0"/>
            </a:endParaRPr>
          </a:p>
          <a:p>
            <a:pPr marL="685800" marR="0" algn="just" hangingPunct="0">
              <a:spcBef>
                <a:spcPts val="0"/>
              </a:spcBef>
              <a:spcAft>
                <a:spcPts val="0"/>
              </a:spcAft>
              <a:tabLst>
                <a:tab pos="685800" algn="l"/>
              </a:tabLst>
            </a:pPr>
            <a:r>
              <a:rPr lang="en-US" sz="1200" kern="1400"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 pos="685800" algn="l"/>
              </a:tabLst>
            </a:pPr>
            <a:r>
              <a:rPr lang="en-US" sz="1200" kern="1400" dirty="0">
                <a:latin typeface="Times New Roman" panose="02020603050405020304" pitchFamily="18" charset="0"/>
                <a:ea typeface="Times New Roman" panose="02020603050405020304" pitchFamily="18" charset="0"/>
                <a:cs typeface="Symbol" panose="05050102010706020507" pitchFamily="18" charset="2"/>
              </a:rPr>
              <a:t>The following treatments are </a:t>
            </a:r>
            <a:r>
              <a:rPr lang="en-US" sz="1200" b="1" kern="1400" dirty="0">
                <a:latin typeface="Times New Roman" panose="02020603050405020304" pitchFamily="18" charset="0"/>
                <a:ea typeface="Times New Roman" panose="02020603050405020304" pitchFamily="18" charset="0"/>
                <a:cs typeface="Symbol" panose="05050102010706020507" pitchFamily="18" charset="2"/>
              </a:rPr>
              <a:t>not</a:t>
            </a:r>
            <a:r>
              <a:rPr lang="en-US" sz="1200" kern="1400" dirty="0">
                <a:latin typeface="Times New Roman" panose="02020603050405020304" pitchFamily="18" charset="0"/>
                <a:ea typeface="Times New Roman" panose="02020603050405020304" pitchFamily="18" charset="0"/>
                <a:cs typeface="Symbol" panose="05050102010706020507" pitchFamily="18" charset="2"/>
              </a:rPr>
              <a:t> permitted:</a:t>
            </a:r>
            <a:endParaRPr lang="en-US" sz="1400" dirty="0">
              <a:latin typeface="Times New Roman" panose="02020603050405020304" pitchFamily="18" charset="0"/>
              <a:ea typeface="Times New Roman" panose="02020603050405020304" pitchFamily="18" charset="0"/>
              <a:cs typeface="Symbol" panose="05050102010706020507" pitchFamily="18" charset="2"/>
            </a:endParaRPr>
          </a:p>
          <a:p>
            <a:pPr marL="742950" marR="0" lvl="1" indent="-285750" algn="just" hangingPunct="0">
              <a:spcBef>
                <a:spcPts val="0"/>
              </a:spcBef>
              <a:spcAft>
                <a:spcPts val="0"/>
              </a:spcAft>
              <a:buFont typeface="Courier New" panose="02070309020205020404" pitchFamily="49" charset="0"/>
              <a:buChar char="o"/>
              <a:tabLst>
                <a:tab pos="457200" algn="l"/>
                <a:tab pos="685800" algn="l"/>
              </a:tabLst>
            </a:pPr>
            <a:r>
              <a:rPr lang="en-US" sz="1200" kern="1400" dirty="0">
                <a:latin typeface="Times New Roman" panose="02020603050405020304" pitchFamily="18" charset="0"/>
                <a:ea typeface="Times New Roman" panose="02020603050405020304" pitchFamily="18" charset="0"/>
              </a:rPr>
              <a:t>Chest compressions</a:t>
            </a:r>
            <a:endParaRPr lang="en-US" sz="14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457200" algn="l"/>
                <a:tab pos="685800" algn="l"/>
              </a:tabLst>
            </a:pPr>
            <a:r>
              <a:rPr lang="en-US" sz="1200" kern="1400" dirty="0">
                <a:latin typeface="Times New Roman" panose="02020603050405020304" pitchFamily="18" charset="0"/>
                <a:ea typeface="Times New Roman" panose="02020603050405020304" pitchFamily="18" charset="0"/>
              </a:rPr>
              <a:t>Airway adjuncts including CPAP</a:t>
            </a:r>
            <a:r>
              <a:rPr lang="en-US" sz="1200" dirty="0">
                <a:latin typeface="Times New Roman" panose="02020603050405020304" pitchFamily="18" charset="0"/>
                <a:ea typeface="Times New Roman" panose="02020603050405020304" pitchFamily="18" charset="0"/>
              </a:rPr>
              <a:t> and respiratory assistance</a:t>
            </a:r>
            <a:endParaRPr lang="en-US" sz="14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457200" algn="l"/>
                <a:tab pos="685800" algn="l"/>
              </a:tabLst>
            </a:pPr>
            <a:r>
              <a:rPr lang="en-US" sz="1200" kern="1400" dirty="0">
                <a:latin typeface="Times New Roman" panose="02020603050405020304" pitchFamily="18" charset="0"/>
                <a:ea typeface="Times New Roman" panose="02020603050405020304" pitchFamily="18" charset="0"/>
              </a:rPr>
              <a:t>Resuscitative drugs</a:t>
            </a:r>
            <a:endParaRPr lang="en-US" sz="14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457200" algn="l"/>
                <a:tab pos="685800" algn="l"/>
              </a:tabLst>
            </a:pPr>
            <a:r>
              <a:rPr lang="en-US" sz="1200" kern="1400" dirty="0">
                <a:latin typeface="Times New Roman" panose="02020603050405020304" pitchFamily="18" charset="0"/>
                <a:ea typeface="Times New Roman" panose="02020603050405020304" pitchFamily="18" charset="0"/>
              </a:rPr>
              <a:t>Defibrillation, cardioversion, monitoring</a:t>
            </a:r>
            <a:endParaRPr lang="en-US" sz="1400" dirty="0">
              <a:latin typeface="Times New Roman" panose="02020603050405020304" pitchFamily="18" charset="0"/>
              <a:ea typeface="Times New Roman" panose="02020603050405020304" pitchFamily="18" charset="0"/>
            </a:endParaRPr>
          </a:p>
          <a:p>
            <a:pPr algn="just">
              <a:spcAft>
                <a:spcPts val="300"/>
              </a:spcAft>
            </a:pPr>
            <a:r>
              <a:rPr lang="en-US" sz="1200" b="1" kern="1400" dirty="0">
                <a:latin typeface="Times New Roman" panose="02020603050405020304" pitchFamily="18" charset="0"/>
              </a:rPr>
              <a:t> </a:t>
            </a:r>
            <a:endParaRPr lang="en-US" sz="1200" b="1" u="sng" dirty="0">
              <a:latin typeface="Times New Roman" panose="02020603050405020304" pitchFamily="18" charset="0"/>
            </a:endParaRPr>
          </a:p>
          <a:p>
            <a:pPr algn="just"/>
            <a:r>
              <a:rPr lang="en-US" sz="1400" dirty="0">
                <a:latin typeface="Times New Roman" panose="02020603050405020304" pitchFamily="18" charset="0"/>
                <a:ea typeface="Times New Roman" panose="02020603050405020304" pitchFamily="18" charset="0"/>
              </a:rPr>
              <a:t> </a:t>
            </a:r>
          </a:p>
          <a:p>
            <a:pPr algn="just">
              <a:spcAft>
                <a:spcPts val="300"/>
              </a:spcAft>
            </a:pPr>
            <a:r>
              <a:rPr lang="en-US" sz="1200" b="1" kern="1400" dirty="0">
                <a:latin typeface="Times New Roman" panose="02020603050405020304" pitchFamily="18" charset="0"/>
              </a:rPr>
              <a:t>Do Not Resuscitate-Comfort Care Arrest (DNR-CCA)</a:t>
            </a:r>
            <a:endParaRPr lang="en-US" sz="1200" b="1" u="sng" dirty="0">
              <a:latin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 pos="685800" algn="l"/>
              </a:tabLst>
            </a:pPr>
            <a:r>
              <a:rPr lang="en-US" sz="1200" kern="1400" dirty="0">
                <a:latin typeface="Times New Roman" panose="02020603050405020304" pitchFamily="18" charset="0"/>
                <a:ea typeface="Times New Roman" panose="02020603050405020304" pitchFamily="18" charset="0"/>
                <a:cs typeface="Symbol" panose="05050102010706020507" pitchFamily="18" charset="2"/>
              </a:rPr>
              <a:t>Permits any Standing Orders treatment until cardiac or respiratory arrest or agonal breathing occurs.</a:t>
            </a:r>
            <a:endParaRPr lang="en-US" sz="1400" dirty="0">
              <a:latin typeface="Times New Roman" panose="02020603050405020304" pitchFamily="18" charset="0"/>
              <a:ea typeface="Times New Roman" panose="02020603050405020304" pitchFamily="18" charset="0"/>
              <a:cs typeface="Symbol" panose="05050102010706020507" pitchFamily="18" charset="2"/>
            </a:endParaRPr>
          </a:p>
          <a:p>
            <a:pPr algn="just" hangingPunct="0">
              <a:tabLst>
                <a:tab pos="685800" algn="l"/>
              </a:tabLst>
            </a:pPr>
            <a:r>
              <a:rPr lang="en-US" sz="1200" kern="1400"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457200" marR="0" indent="-514350" algn="just" hangingPunct="0">
              <a:spcBef>
                <a:spcPts val="0"/>
              </a:spcBef>
              <a:spcAft>
                <a:spcPts val="0"/>
              </a:spcAft>
              <a:tabLst>
                <a:tab pos="685800" algn="l"/>
              </a:tabLst>
            </a:pPr>
            <a:r>
              <a:rPr lang="en-US" sz="1200" b="1" kern="1400" dirty="0">
                <a:latin typeface="Times New Roman" panose="02020603050405020304" pitchFamily="18" charset="0"/>
                <a:ea typeface="Times New Roman" panose="02020603050405020304" pitchFamily="18" charset="0"/>
              </a:rPr>
              <a:t>NOTE</a:t>
            </a:r>
            <a:r>
              <a:rPr lang="en-US" sz="1200" kern="1400" dirty="0">
                <a:latin typeface="Times New Roman" panose="02020603050405020304" pitchFamily="18" charset="0"/>
                <a:ea typeface="Times New Roman" panose="02020603050405020304" pitchFamily="18" charset="0"/>
              </a:rPr>
              <a:t>: EMS operates on a DNR status. A Living Will is not a DNR. A Living Will is for a long-term scenario. </a:t>
            </a:r>
            <a:endParaRPr lang="en-US" sz="1400" dirty="0">
              <a:latin typeface="Times New Roman" panose="02020603050405020304" pitchFamily="18" charset="0"/>
              <a:ea typeface="Times New Roman" panose="02020603050405020304" pitchFamily="18" charset="0"/>
            </a:endParaRPr>
          </a:p>
          <a:p>
            <a:pPr marL="457200" marR="0" algn="just" hangingPunct="0">
              <a:spcBef>
                <a:spcPts val="0"/>
              </a:spcBef>
              <a:spcAft>
                <a:spcPts val="0"/>
              </a:spcAft>
              <a:tabLst>
                <a:tab pos="685800" algn="l"/>
              </a:tabLst>
            </a:pPr>
            <a:r>
              <a:rPr lang="en-US" sz="1200" kern="1400" dirty="0">
                <a:highlight>
                  <a:srgbClr val="00FFFF"/>
                </a:highlight>
                <a:latin typeface="Times New Roman" panose="02020603050405020304" pitchFamily="18" charset="0"/>
                <a:ea typeface="Times New Roman" panose="02020603050405020304" pitchFamily="18" charset="0"/>
              </a:rPr>
              <a:t>Health Care Power of Attorney cannot revoke a DNR.</a:t>
            </a:r>
            <a:endParaRPr lang="en-US" sz="1400" dirty="0">
              <a:highlight>
                <a:srgbClr val="00FFFF"/>
              </a:highlight>
              <a:latin typeface="Times New Roman" panose="02020603050405020304" pitchFamily="18" charset="0"/>
              <a:ea typeface="Times New Roman" panose="02020603050405020304" pitchFamily="18" charset="0"/>
            </a:endParaRPr>
          </a:p>
          <a:p>
            <a:pPr marL="457200" marR="0" algn="just" hangingPunct="0">
              <a:spcBef>
                <a:spcPts val="0"/>
              </a:spcBef>
              <a:spcAft>
                <a:spcPts val="0"/>
              </a:spcAft>
              <a:tabLst>
                <a:tab pos="685800" algn="l"/>
              </a:tabLst>
            </a:pPr>
            <a:r>
              <a:rPr lang="en-US" sz="1200" kern="1400" dirty="0">
                <a:latin typeface="Times New Roman" panose="02020603050405020304" pitchFamily="18" charset="0"/>
                <a:ea typeface="Times New Roman" panose="02020603050405020304" pitchFamily="18" charset="0"/>
              </a:rPr>
              <a:t>♦ Call MCP for any clarification.</a:t>
            </a:r>
            <a:endParaRPr lang="en-US" sz="14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EAC25129-C4CA-4A96-AB91-140009BC5AAA}"/>
              </a:ext>
            </a:extLst>
          </p:cNvPr>
          <p:cNvSpPr/>
          <p:nvPr/>
        </p:nvSpPr>
        <p:spPr>
          <a:xfrm>
            <a:off x="6096000" y="2921168"/>
            <a:ext cx="6096000" cy="1692771"/>
          </a:xfrm>
          <a:prstGeom prst="rect">
            <a:avLst/>
          </a:prstGeom>
        </p:spPr>
        <p:txBody>
          <a:bodyPr wrap="square">
            <a:spAutoFit/>
          </a:bodyPr>
          <a:lstStyle/>
          <a:p>
            <a:pPr marL="457200" marR="0" algn="ctr" hangingPunct="0">
              <a:spcBef>
                <a:spcPts val="0"/>
              </a:spcBef>
              <a:spcAft>
                <a:spcPts val="0"/>
              </a:spcAft>
              <a:tabLst>
                <a:tab pos="685800" algn="l"/>
              </a:tabLst>
            </a:pPr>
            <a:r>
              <a:rPr lang="en-US" sz="2400" b="1" u="sng" kern="1400" dirty="0">
                <a:latin typeface="Times New Roman" panose="02020603050405020304" pitchFamily="18" charset="0"/>
                <a:ea typeface="Times New Roman" panose="02020603050405020304" pitchFamily="18" charset="0"/>
              </a:rPr>
              <a:t>2019 – DELETED</a:t>
            </a:r>
          </a:p>
          <a:p>
            <a:pPr marL="457200" marR="0" algn="ctr" hangingPunct="0">
              <a:spcBef>
                <a:spcPts val="0"/>
              </a:spcBef>
              <a:spcAft>
                <a:spcPts val="0"/>
              </a:spcAft>
              <a:tabLst>
                <a:tab pos="685800" algn="l"/>
              </a:tabLst>
            </a:pPr>
            <a:endParaRPr lang="en-US" sz="2400" b="1" u="sng" kern="1400" dirty="0">
              <a:latin typeface="Times New Roman" panose="02020603050405020304" pitchFamily="18" charset="0"/>
              <a:ea typeface="Times New Roman" panose="02020603050405020304" pitchFamily="18" charset="0"/>
            </a:endParaRPr>
          </a:p>
          <a:p>
            <a:pPr marL="457200" marR="0" algn="ctr" hangingPunct="0">
              <a:spcBef>
                <a:spcPts val="0"/>
              </a:spcBef>
              <a:spcAft>
                <a:spcPts val="0"/>
              </a:spcAft>
              <a:tabLst>
                <a:tab pos="685800" algn="l"/>
              </a:tabLst>
            </a:pPr>
            <a:r>
              <a:rPr lang="en-US" kern="1400" dirty="0">
                <a:highlight>
                  <a:srgbClr val="FFFF00"/>
                </a:highlight>
                <a:latin typeface="Times New Roman" panose="02020603050405020304" pitchFamily="18" charset="0"/>
                <a:ea typeface="Times New Roman" panose="02020603050405020304" pitchFamily="18" charset="0"/>
              </a:rPr>
              <a:t>Health Care Power of Attorney cannot revoke a DNR.</a:t>
            </a:r>
          </a:p>
          <a:p>
            <a:pPr marL="457200" marR="0" algn="ctr" hangingPunct="0">
              <a:spcBef>
                <a:spcPts val="0"/>
              </a:spcBef>
              <a:spcAft>
                <a:spcPts val="0"/>
              </a:spcAft>
              <a:tabLst>
                <a:tab pos="685800" algn="l"/>
              </a:tabLst>
            </a:pPr>
            <a:endParaRPr lang="en-US" kern="1400" dirty="0">
              <a:latin typeface="Times New Roman" panose="02020603050405020304" pitchFamily="18" charset="0"/>
              <a:ea typeface="Times New Roman" panose="02020603050405020304" pitchFamily="18" charset="0"/>
            </a:endParaRPr>
          </a:p>
          <a:p>
            <a:pPr marL="457200" marR="0" algn="ctr" hangingPunct="0">
              <a:spcBef>
                <a:spcPts val="0"/>
              </a:spcBef>
              <a:spcAft>
                <a:spcPts val="0"/>
              </a:spcAft>
              <a:tabLst>
                <a:tab pos="685800" algn="l"/>
              </a:tabLst>
            </a:pPr>
            <a:r>
              <a:rPr lang="en-US" sz="2000" kern="1400" dirty="0">
                <a:latin typeface="Times New Roman" panose="02020603050405020304" pitchFamily="18" charset="0"/>
                <a:ea typeface="Times New Roman" panose="02020603050405020304" pitchFamily="18" charset="0"/>
              </a:rPr>
              <a:t>(They can)</a:t>
            </a:r>
            <a:endParaRPr lang="en-US" sz="2000" dirty="0">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44A1AEE5-F904-4B45-851D-2B9F73E34446}"/>
              </a:ext>
            </a:extLst>
          </p:cNvPr>
          <p:cNvCxnSpPr>
            <a:cxnSpLocks/>
          </p:cNvCxnSpPr>
          <p:nvPr/>
        </p:nvCxnSpPr>
        <p:spPr>
          <a:xfrm flipV="1">
            <a:off x="3914775" y="4029164"/>
            <a:ext cx="2837717" cy="20001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926A958E-AC3C-40E3-925A-5903212F823E}"/>
              </a:ext>
            </a:extLst>
          </p:cNvPr>
          <p:cNvSpPr txBox="1"/>
          <p:nvPr/>
        </p:nvSpPr>
        <p:spPr>
          <a:xfrm>
            <a:off x="6175432" y="651793"/>
            <a:ext cx="5922564" cy="461665"/>
          </a:xfrm>
          <a:prstGeom prst="rect">
            <a:avLst/>
          </a:prstGeom>
          <a:noFill/>
        </p:spPr>
        <p:txBody>
          <a:bodyPr wrap="square" rtlCol="0">
            <a:spAutoFit/>
          </a:bodyPr>
          <a:lstStyle/>
          <a:p>
            <a:pPr algn="ctr"/>
            <a:r>
              <a:rPr lang="en-US" sz="2400" dirty="0"/>
              <a:t>PAGE 4</a:t>
            </a:r>
          </a:p>
        </p:txBody>
      </p:sp>
      <p:sp>
        <p:nvSpPr>
          <p:cNvPr id="13" name="TextBox 12">
            <a:extLst>
              <a:ext uri="{FF2B5EF4-FFF2-40B4-BE49-F238E27FC236}">
                <a16:creationId xmlns:a16="http://schemas.microsoft.com/office/drawing/2014/main" id="{4C1CEAD7-4BBC-4E5E-A5C2-DFF2954990E9}"/>
              </a:ext>
            </a:extLst>
          </p:cNvPr>
          <p:cNvSpPr txBox="1"/>
          <p:nvPr/>
        </p:nvSpPr>
        <p:spPr>
          <a:xfrm>
            <a:off x="369276" y="5904485"/>
            <a:ext cx="3657601" cy="338554"/>
          </a:xfrm>
          <a:prstGeom prst="rect">
            <a:avLst/>
          </a:prstGeom>
          <a:noFill/>
        </p:spPr>
        <p:txBody>
          <a:bodyPr wrap="square" rtlCol="0">
            <a:spAutoFit/>
          </a:bodyPr>
          <a:lstStyle/>
          <a:p>
            <a:pPr algn="ctr"/>
            <a:r>
              <a:rPr lang="en-US" sz="1600" dirty="0">
                <a:solidFill>
                  <a:srgbClr val="FF0000"/>
                </a:solidFill>
                <a:sym typeface="Wingdings 2" panose="05020102010507070707" pitchFamily="18" charset="2"/>
              </a:rPr>
              <a:t></a:t>
            </a:r>
            <a:endParaRPr lang="en-US" sz="1600" dirty="0">
              <a:solidFill>
                <a:srgbClr val="FF0000"/>
              </a:solidFill>
            </a:endParaRPr>
          </a:p>
        </p:txBody>
      </p:sp>
    </p:spTree>
    <p:extLst>
      <p:ext uri="{BB962C8B-B14F-4D97-AF65-F5344CB8AC3E}">
        <p14:creationId xmlns:p14="http://schemas.microsoft.com/office/powerpoint/2010/main" val="198481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F52103C-7689-4F8A-980A-DC7AFAB93C90}"/>
              </a:ext>
            </a:extLst>
          </p:cNvPr>
          <p:cNvSpPr/>
          <p:nvPr/>
        </p:nvSpPr>
        <p:spPr>
          <a:xfrm>
            <a:off x="496974" y="1230675"/>
            <a:ext cx="4928616" cy="4770537"/>
          </a:xfrm>
          <a:prstGeom prst="rect">
            <a:avLst/>
          </a:prstGeom>
        </p:spPr>
        <p:txBody>
          <a:bodyPr wrap="square">
            <a:spAutoFit/>
          </a:bodyPr>
          <a:lstStyle/>
          <a:p>
            <a:pPr algn="ctr"/>
            <a:r>
              <a:rPr lang="en-US" sz="1400" b="1" dirty="0">
                <a:solidFill>
                  <a:srgbClr val="000000"/>
                </a:solidFill>
                <a:highlight>
                  <a:srgbClr val="00FFFF"/>
                </a:highlight>
                <a:latin typeface="Times New Roman" panose="02020603050405020304" pitchFamily="18" charset="0"/>
                <a:ea typeface="Calibri" panose="020F0502020204030204" pitchFamily="34" charset="0"/>
              </a:rPr>
              <a:t>2019 PAIN CONTROL PROTOCOL</a:t>
            </a:r>
            <a:endParaRPr lang="en-US" sz="1400" dirty="0">
              <a:highlight>
                <a:srgbClr val="00FFFF"/>
              </a:highlight>
              <a:latin typeface="Times New Roman" panose="02020603050405020304" pitchFamily="18" charset="0"/>
              <a:ea typeface="Times New Roman" panose="02020603050405020304" pitchFamily="18" charset="0"/>
            </a:endParaRPr>
          </a:p>
          <a:p>
            <a:pPr algn="ctr"/>
            <a:r>
              <a:rPr lang="en-US" sz="1400" b="1" dirty="0">
                <a:solidFill>
                  <a:srgbClr val="000000"/>
                </a:solidFill>
                <a:latin typeface="Times New Roman" panose="02020603050405020304" pitchFamily="18" charset="0"/>
                <a:ea typeface="Calibri" panose="020F0502020204030204" pitchFamily="34" charset="0"/>
              </a:rPr>
              <a:t> </a:t>
            </a:r>
            <a:endParaRPr lang="en-US" sz="1400" dirty="0">
              <a:latin typeface="Times New Roman" panose="02020603050405020304" pitchFamily="18" charset="0"/>
              <a:ea typeface="Times New Roman" panose="02020603050405020304" pitchFamily="18" charset="0"/>
            </a:endParaRPr>
          </a:p>
          <a:p>
            <a:pPr algn="just"/>
            <a:r>
              <a:rPr lang="en-US" sz="1400" b="1" dirty="0">
                <a:solidFill>
                  <a:srgbClr val="000000"/>
                </a:solidFill>
                <a:latin typeface="Times New Roman" panose="02020603050405020304" pitchFamily="18" charset="0"/>
                <a:ea typeface="Calibri" panose="020F0502020204030204" pitchFamily="34" charset="0"/>
              </a:rPr>
              <a:t>General Considerations</a:t>
            </a:r>
            <a:endParaRPr lang="en-US" sz="1400" dirty="0">
              <a:latin typeface="Times New Roman" panose="02020603050405020304" pitchFamily="18" charset="0"/>
              <a:ea typeface="Times New Roman" panose="02020603050405020304" pitchFamily="18" charset="0"/>
            </a:endParaRPr>
          </a:p>
          <a:p>
            <a:pPr>
              <a:spcAft>
                <a:spcPts val="1200"/>
              </a:spcAft>
            </a:pPr>
            <a:r>
              <a:rPr lang="en-US" sz="1400" dirty="0">
                <a:solidFill>
                  <a:srgbClr val="000000"/>
                </a:solidFill>
                <a:highlight>
                  <a:srgbClr val="00FFFF"/>
                </a:highlight>
                <a:ea typeface="Calibri" panose="020F0502020204030204" pitchFamily="34" charset="0"/>
              </a:rPr>
              <a:t>This protocol is for management of </a:t>
            </a:r>
            <a:r>
              <a:rPr lang="en-US" sz="1400" dirty="0">
                <a:solidFill>
                  <a:srgbClr val="000000"/>
                </a:solidFill>
                <a:highlight>
                  <a:srgbClr val="FFFF00"/>
                </a:highlight>
                <a:ea typeface="Calibri" panose="020F0502020204030204" pitchFamily="34" charset="0"/>
              </a:rPr>
              <a:t>acute moderate to severe pain, </a:t>
            </a:r>
            <a:r>
              <a:rPr lang="en-US" sz="1400" dirty="0">
                <a:solidFill>
                  <a:srgbClr val="000000"/>
                </a:solidFill>
                <a:ea typeface="Calibri" panose="020F0502020204030204" pitchFamily="34" charset="0"/>
              </a:rPr>
              <a:t>including pain from suspected cardiac events, trauma, including thermal and chemical burns, crush syndrome, frostbite, fractures, dislocations, sprains, and abdominal pain including unilateral flank pain. </a:t>
            </a:r>
            <a:r>
              <a:rPr lang="en-US" sz="1400" dirty="0">
                <a:solidFill>
                  <a:srgbClr val="000000"/>
                </a:solidFill>
                <a:highlight>
                  <a:srgbClr val="00FF00"/>
                </a:highlight>
                <a:ea typeface="Calibri" panose="020F0502020204030204" pitchFamily="34" charset="0"/>
              </a:rPr>
              <a:t>It is not for the treatment of exacerbations of chronic pain. </a:t>
            </a:r>
            <a:r>
              <a:rPr lang="en-US" sz="1400" dirty="0">
                <a:solidFill>
                  <a:srgbClr val="000000"/>
                </a:solidFill>
                <a:ea typeface="Calibri" panose="020F0502020204030204" pitchFamily="34" charset="0"/>
              </a:rPr>
              <a:t>Prehospital pain management reduces time to pain relief, avoids exacerbation of pain during movement, is compassionate, and is good medical care. Document patient’s reported pain during initial patient contact, during treatment, and after any intervention. </a:t>
            </a:r>
            <a:r>
              <a:rPr lang="en-US" sz="1400" dirty="0">
                <a:solidFill>
                  <a:srgbClr val="000000"/>
                </a:solidFill>
                <a:highlight>
                  <a:srgbClr val="00FFFF"/>
                </a:highlight>
                <a:ea typeface="Calibri" panose="020F0502020204030204" pitchFamily="34" charset="0"/>
              </a:rPr>
              <a:t>Use ice packs, position of comfort, and splinting to reduce pain as indicated. </a:t>
            </a:r>
            <a:r>
              <a:rPr lang="en-US" sz="1400" dirty="0">
                <a:solidFill>
                  <a:srgbClr val="000000"/>
                </a:solidFill>
                <a:highlight>
                  <a:srgbClr val="FFFF00"/>
                </a:highlight>
                <a:ea typeface="Calibri" panose="020F0502020204030204" pitchFamily="34" charset="0"/>
              </a:rPr>
              <a:t>Always consider the weight of your patient when dosing pain meds, especially for the elderly.</a:t>
            </a:r>
            <a:endParaRPr lang="en-US" sz="1400" dirty="0">
              <a:highlight>
                <a:srgbClr val="FFFF00"/>
              </a:highlight>
            </a:endParaRPr>
          </a:p>
          <a:p>
            <a:pPr marL="342900" lvl="0" indent="-342900">
              <a:buFont typeface="Symbol" panose="05050102010706020507" pitchFamily="18" charset="2"/>
              <a:buChar char=""/>
            </a:pPr>
            <a:r>
              <a:rPr lang="en-US" sz="1400" dirty="0">
                <a:solidFill>
                  <a:srgbClr val="000000"/>
                </a:solidFill>
                <a:ea typeface="Calibri" panose="020F0502020204030204" pitchFamily="34" charset="0"/>
              </a:rPr>
              <a:t>For moderate to severe pain relief when the patient is alert give </a:t>
            </a:r>
            <a:r>
              <a:rPr lang="en-US" sz="1400" b="1" dirty="0">
                <a:solidFill>
                  <a:srgbClr val="000000"/>
                </a:solidFill>
                <a:highlight>
                  <a:srgbClr val="FFFF00"/>
                </a:highlight>
                <a:ea typeface="Calibri" panose="020F0502020204030204" pitchFamily="34" charset="0"/>
              </a:rPr>
              <a:t>Fentanyl</a:t>
            </a:r>
            <a:r>
              <a:rPr lang="en-US" sz="1400" dirty="0">
                <a:solidFill>
                  <a:srgbClr val="000000"/>
                </a:solidFill>
                <a:ea typeface="Calibri" panose="020F0502020204030204" pitchFamily="34" charset="0"/>
              </a:rPr>
              <a:t> </a:t>
            </a:r>
            <a:r>
              <a:rPr lang="en-US" sz="1400" dirty="0">
                <a:solidFill>
                  <a:srgbClr val="000000"/>
                </a:solidFill>
                <a:highlight>
                  <a:srgbClr val="00FFFF"/>
                </a:highlight>
                <a:ea typeface="Calibri" panose="020F0502020204030204" pitchFamily="34" charset="0"/>
              </a:rPr>
              <a:t>and/or </a:t>
            </a:r>
            <a:r>
              <a:rPr lang="en-US" sz="1400" b="1" dirty="0">
                <a:solidFill>
                  <a:srgbClr val="000000"/>
                </a:solidFill>
                <a:highlight>
                  <a:srgbClr val="FFFF00"/>
                </a:highlight>
                <a:ea typeface="Calibri" panose="020F0502020204030204" pitchFamily="34" charset="0"/>
              </a:rPr>
              <a:t>Ketamine</a:t>
            </a:r>
            <a:r>
              <a:rPr lang="en-US" sz="1400" dirty="0">
                <a:solidFill>
                  <a:srgbClr val="000000"/>
                </a:solidFill>
                <a:ea typeface="Calibri" panose="020F0502020204030204" pitchFamily="34" charset="0"/>
              </a:rPr>
              <a:t>. </a:t>
            </a:r>
            <a:r>
              <a:rPr lang="en-US" sz="1400" dirty="0">
                <a:solidFill>
                  <a:srgbClr val="000000"/>
                </a:solidFill>
                <a:highlight>
                  <a:srgbClr val="00FFFF"/>
                </a:highlight>
                <a:ea typeface="Calibri" panose="020F0502020204030204" pitchFamily="34" charset="0"/>
              </a:rPr>
              <a:t>Both meds may be given to the patient at the same time using the standard dosages.</a:t>
            </a:r>
            <a:endParaRPr lang="en-US" sz="1400" dirty="0">
              <a:highlight>
                <a:srgbClr val="00FFFF"/>
              </a:highlight>
            </a:endParaRPr>
          </a:p>
          <a:p>
            <a:pPr marL="342900" lvl="0" indent="-342900">
              <a:buFont typeface="Symbol" panose="05050102010706020507" pitchFamily="18" charset="2"/>
              <a:buChar char=""/>
            </a:pPr>
            <a:r>
              <a:rPr lang="en-US" sz="1400" dirty="0">
                <a:highlight>
                  <a:srgbClr val="00FF00"/>
                </a:highlight>
                <a:latin typeface="Times New Roman" panose="02020603050405020304" pitchFamily="18" charset="0"/>
                <a:sym typeface="Symbol" panose="05050102010706020507" pitchFamily="18" charset="2"/>
              </a:rPr>
              <a:t></a:t>
            </a:r>
            <a:r>
              <a:rPr lang="en-US" sz="1400" dirty="0">
                <a:highlight>
                  <a:srgbClr val="00FF00"/>
                </a:highlight>
              </a:rPr>
              <a:t> Call for </a:t>
            </a:r>
            <a:r>
              <a:rPr lang="en-US" sz="1400" dirty="0">
                <a:solidFill>
                  <a:srgbClr val="000000"/>
                </a:solidFill>
                <a:highlight>
                  <a:srgbClr val="00FF00"/>
                </a:highlight>
                <a:ea typeface="Calibri" panose="020F0502020204030204" pitchFamily="34" charset="0"/>
              </a:rPr>
              <a:t>orders if you feel narcotics are needed for pain from a chronic condition.</a:t>
            </a:r>
            <a:endParaRPr lang="en-US" sz="1400" dirty="0">
              <a:highlight>
                <a:srgbClr val="00FF00"/>
              </a:highlight>
            </a:endParaRPr>
          </a:p>
        </p:txBody>
      </p:sp>
      <p:sp>
        <p:nvSpPr>
          <p:cNvPr id="9" name="Rectangle 8">
            <a:extLst>
              <a:ext uri="{FF2B5EF4-FFF2-40B4-BE49-F238E27FC236}">
                <a16:creationId xmlns:a16="http://schemas.microsoft.com/office/drawing/2014/main" id="{B4BF688C-5521-4A04-8233-DEB23D6C9144}"/>
              </a:ext>
            </a:extLst>
          </p:cNvPr>
          <p:cNvSpPr/>
          <p:nvPr/>
        </p:nvSpPr>
        <p:spPr>
          <a:xfrm>
            <a:off x="0" y="675479"/>
            <a:ext cx="6096001" cy="461665"/>
          </a:xfrm>
          <a:prstGeom prst="rect">
            <a:avLst/>
          </a:prstGeom>
        </p:spPr>
        <p:txBody>
          <a:bodyPr wrap="square">
            <a:spAutoFit/>
          </a:bodyPr>
          <a:lstStyle/>
          <a:p>
            <a:pPr marR="0" lvl="1" algn="ctr">
              <a:spcBef>
                <a:spcPts val="0"/>
              </a:spcBef>
              <a:spcAft>
                <a:spcPts val="0"/>
              </a:spcAft>
            </a:pPr>
            <a:r>
              <a:rPr lang="en-US" sz="2400" b="1" u="sng" kern="1400" dirty="0">
                <a:latin typeface="Times New Roman" panose="02020603050405020304" pitchFamily="18" charset="0"/>
                <a:ea typeface="Times New Roman" panose="02020603050405020304" pitchFamily="18" charset="0"/>
                <a:cs typeface="Times New Roman" panose="02020603050405020304" pitchFamily="18" charset="0"/>
              </a:rPr>
              <a:t>2019 – Page 9 Changed to: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 Box 28">
            <a:extLst>
              <a:ext uri="{FF2B5EF4-FFF2-40B4-BE49-F238E27FC236}">
                <a16:creationId xmlns:a16="http://schemas.microsoft.com/office/drawing/2014/main" id="{D5CAFB74-64C5-4AA6-8D5C-07E9BDBC6733}"/>
              </a:ext>
            </a:extLst>
          </p:cNvPr>
          <p:cNvSpPr txBox="1">
            <a:spLocks noChangeArrowheads="1"/>
          </p:cNvSpPr>
          <p:nvPr/>
        </p:nvSpPr>
        <p:spPr bwMode="auto">
          <a:xfrm>
            <a:off x="6359702" y="578322"/>
            <a:ext cx="2710339" cy="17481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a:effectLst/>
                <a:highlight>
                  <a:srgbClr val="FFFF00"/>
                </a:highlight>
                <a:latin typeface="Times New Roman" panose="02020603050405020304" pitchFamily="18" charset="0"/>
                <a:ea typeface="Times New Roman" panose="02020603050405020304" pitchFamily="18" charset="0"/>
              </a:rPr>
              <a:t>KETAMINE</a:t>
            </a:r>
            <a:endParaRPr lang="en-US" sz="1200" dirty="0">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Ketamine 25 mg IV</a:t>
            </a:r>
            <a:endParaRPr lang="en-US" sz="1200" dirty="0">
              <a:effectLst/>
              <a:latin typeface="Times New Roman" panose="02020603050405020304" pitchFamily="18" charset="0"/>
              <a:ea typeface="Times New Roman" panose="02020603050405020304" pitchFamily="18" charset="0"/>
            </a:endParaRPr>
          </a:p>
          <a:p>
            <a:pPr marR="0" indent="-228600" algn="l">
              <a:lnSpc>
                <a:spcPct val="107000"/>
              </a:lnSpc>
              <a:spcBef>
                <a:spcPts val="0"/>
              </a:spcBef>
            </a:pPr>
            <a:r>
              <a:rPr lang="en-US" sz="1200" dirty="0">
                <a:effectLst/>
                <a:latin typeface="Times New Roman" panose="02020603050405020304" pitchFamily="18" charset="0"/>
                <a:ea typeface="Times New Roman" panose="02020603050405020304" pitchFamily="18" charset="0"/>
              </a:rPr>
              <a:t>May repeat 25 mg IV after 15 minutes</a:t>
            </a:r>
          </a:p>
          <a:p>
            <a:pPr marL="0" marR="0" algn="just">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R="0" algn="just">
              <a:spcBef>
                <a:spcPts val="0"/>
              </a:spcBef>
              <a:spcAft>
                <a:spcPts val="0"/>
              </a:spcAft>
            </a:pPr>
            <a:r>
              <a:rPr lang="en-US" sz="1200" dirty="0">
                <a:effectLst/>
                <a:highlight>
                  <a:srgbClr val="FFFF00"/>
                </a:highlight>
                <a:latin typeface="Times New Roman" panose="02020603050405020304" pitchFamily="18" charset="0"/>
                <a:ea typeface="Times New Roman" panose="02020603050405020304" pitchFamily="18" charset="0"/>
              </a:rPr>
              <a:t>Unable to obtain IV:</a:t>
            </a:r>
          </a:p>
          <a:p>
            <a:pPr marR="0" indent="-228600" algn="l">
              <a:lnSpc>
                <a:spcPct val="107000"/>
              </a:lnSpc>
              <a:spcBef>
                <a:spcPts val="0"/>
              </a:spcBef>
            </a:pPr>
            <a:r>
              <a:rPr lang="en-US" sz="1200" b="1" dirty="0">
                <a:effectLst/>
                <a:latin typeface="Times New Roman" panose="02020603050405020304" pitchFamily="18" charset="0"/>
                <a:ea typeface="Times New Roman" panose="02020603050405020304" pitchFamily="18" charset="0"/>
              </a:rPr>
              <a:t>Ketamine 25 mg IN or 50 mg IM</a:t>
            </a:r>
            <a:endParaRPr lang="en-US" sz="1200" dirty="0">
              <a:effectLst/>
              <a:latin typeface="Times New Roman" panose="02020603050405020304" pitchFamily="18" charset="0"/>
              <a:ea typeface="Times New Roman" panose="02020603050405020304" pitchFamily="18" charset="0"/>
            </a:endParaRPr>
          </a:p>
          <a:p>
            <a:pPr marR="0" indent="-228600" algn="l">
              <a:lnSpc>
                <a:spcPct val="107000"/>
              </a:lnSpc>
              <a:spcBef>
                <a:spcPts val="0"/>
              </a:spcBef>
            </a:pPr>
            <a:r>
              <a:rPr lang="en-US" sz="1200" dirty="0">
                <a:effectLst/>
                <a:latin typeface="Times New Roman" panose="02020603050405020304" pitchFamily="18" charset="0"/>
                <a:ea typeface="Times New Roman" panose="02020603050405020304" pitchFamily="18" charset="0"/>
              </a:rPr>
              <a:t>May repeat 25 mg IN or 50 mg IM after 15 minutes</a:t>
            </a:r>
          </a:p>
          <a:p>
            <a:pPr marL="45720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indent="22860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11" name="Text Box 2">
            <a:extLst>
              <a:ext uri="{FF2B5EF4-FFF2-40B4-BE49-F238E27FC236}">
                <a16:creationId xmlns:a16="http://schemas.microsoft.com/office/drawing/2014/main" id="{90DDA115-8CC4-4431-A2D6-774447F40B20}"/>
              </a:ext>
            </a:extLst>
          </p:cNvPr>
          <p:cNvSpPr txBox="1">
            <a:spLocks noChangeArrowheads="1"/>
          </p:cNvSpPr>
          <p:nvPr/>
        </p:nvSpPr>
        <p:spPr bwMode="auto">
          <a:xfrm>
            <a:off x="9197154" y="579234"/>
            <a:ext cx="2699908" cy="17481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dirty="0">
                <a:effectLst/>
                <a:highlight>
                  <a:srgbClr val="FFFF00"/>
                </a:highlight>
                <a:latin typeface="Times New Roman" panose="02020603050405020304" pitchFamily="18" charset="0"/>
                <a:ea typeface="Times New Roman" panose="02020603050405020304" pitchFamily="18" charset="0"/>
              </a:rPr>
              <a:t>FENTANYL</a:t>
            </a:r>
            <a:endParaRPr lang="en-US" sz="1200" dirty="0">
              <a:effectLst/>
              <a:highlight>
                <a:srgbClr val="FFFF00"/>
              </a:highlight>
              <a:latin typeface="Times New Roman" panose="02020603050405020304" pitchFamily="18" charset="0"/>
              <a:ea typeface="Times New Roman" panose="02020603050405020304" pitchFamily="18" charset="0"/>
            </a:endParaRPr>
          </a:p>
          <a:p>
            <a:pPr indent="-228600">
              <a:lnSpc>
                <a:spcPct val="107000"/>
              </a:lnSpc>
            </a:pPr>
            <a:r>
              <a:rPr lang="en-US" sz="1200" dirty="0">
                <a:latin typeface="Times New Roman" panose="02020603050405020304" pitchFamily="18" charset="0"/>
                <a:ea typeface="Times New Roman" panose="02020603050405020304" pitchFamily="18" charset="0"/>
              </a:rPr>
              <a:t>SBP Must be  &gt; 100</a:t>
            </a:r>
          </a:p>
          <a:p>
            <a:pPr marR="0" indent="-228600" algn="l">
              <a:lnSpc>
                <a:spcPct val="107000"/>
              </a:lnSpc>
              <a:spcBef>
                <a:spcPts val="0"/>
              </a:spcBef>
            </a:pPr>
            <a:r>
              <a:rPr lang="en-US" sz="1200" b="1" dirty="0">
                <a:effectLst/>
                <a:latin typeface="Times New Roman" panose="02020603050405020304" pitchFamily="18" charset="0"/>
                <a:ea typeface="Times New Roman" panose="02020603050405020304" pitchFamily="18" charset="0"/>
              </a:rPr>
              <a:t>Fentanyl 50-100 mcg IV</a:t>
            </a:r>
            <a:endParaRPr lang="en-US" sz="1200" dirty="0">
              <a:effectLst/>
              <a:latin typeface="Times New Roman" panose="02020603050405020304" pitchFamily="18" charset="0"/>
              <a:ea typeface="Times New Roman" panose="02020603050405020304" pitchFamily="18" charset="0"/>
            </a:endParaRPr>
          </a:p>
          <a:p>
            <a:pPr marR="0" indent="-228600" algn="l">
              <a:lnSpc>
                <a:spcPct val="107000"/>
              </a:lnSpc>
              <a:spcBef>
                <a:spcPts val="0"/>
              </a:spcBef>
            </a:pPr>
            <a:r>
              <a:rPr lang="en-US" sz="1200" dirty="0">
                <a:effectLst/>
                <a:latin typeface="Times New Roman" panose="02020603050405020304" pitchFamily="18" charset="0"/>
                <a:ea typeface="Times New Roman" panose="02020603050405020304" pitchFamily="18" charset="0"/>
              </a:rPr>
              <a:t>May repeat 50-100 mcg after 15 minutes</a:t>
            </a:r>
          </a:p>
          <a:p>
            <a:pPr marR="0" indent="-228600" algn="l">
              <a:lnSpc>
                <a:spcPct val="107000"/>
              </a:lnSpc>
              <a:spcBef>
                <a:spcPts val="0"/>
              </a:spcBef>
            </a:pPr>
            <a:endParaRPr lang="en-US" sz="800" dirty="0">
              <a:effectLst/>
              <a:latin typeface="Times New Roman" panose="02020603050405020304" pitchFamily="18" charset="0"/>
              <a:ea typeface="Times New Roman" panose="02020603050405020304" pitchFamily="18" charset="0"/>
            </a:endParaRPr>
          </a:p>
          <a:p>
            <a:pPr marR="0" algn="just">
              <a:spcBef>
                <a:spcPts val="0"/>
              </a:spcBef>
              <a:spcAft>
                <a:spcPts val="0"/>
              </a:spcAft>
            </a:pPr>
            <a:r>
              <a:rPr lang="en-US" sz="1200" dirty="0">
                <a:effectLst/>
                <a:highlight>
                  <a:srgbClr val="FFFF00"/>
                </a:highlight>
                <a:latin typeface="Times New Roman" panose="02020603050405020304" pitchFamily="18" charset="0"/>
                <a:ea typeface="Times New Roman" panose="02020603050405020304" pitchFamily="18" charset="0"/>
              </a:rPr>
              <a:t>Unable to obtain IV:</a:t>
            </a:r>
          </a:p>
          <a:p>
            <a:pPr marR="0" indent="-228600" algn="l">
              <a:lnSpc>
                <a:spcPct val="107000"/>
              </a:lnSpc>
              <a:spcBef>
                <a:spcPts val="0"/>
              </a:spcBef>
            </a:pPr>
            <a:r>
              <a:rPr lang="en-US" sz="1200" b="1" dirty="0">
                <a:effectLst/>
                <a:latin typeface="Times New Roman" panose="02020603050405020304" pitchFamily="18" charset="0"/>
                <a:ea typeface="Times New Roman" panose="02020603050405020304" pitchFamily="18" charset="0"/>
              </a:rPr>
              <a:t>Fentanyl 50-100 mcg IN or IM</a:t>
            </a:r>
            <a:endParaRPr lang="en-US" sz="1200" dirty="0">
              <a:effectLst/>
              <a:latin typeface="Times New Roman" panose="02020603050405020304" pitchFamily="18" charset="0"/>
              <a:ea typeface="Times New Roman" panose="02020603050405020304" pitchFamily="18" charset="0"/>
            </a:endParaRPr>
          </a:p>
          <a:p>
            <a:pPr marR="0" indent="-228600" algn="l">
              <a:lnSpc>
                <a:spcPct val="107000"/>
              </a:lnSpc>
              <a:spcBef>
                <a:spcPts val="0"/>
              </a:spcBef>
            </a:pPr>
            <a:r>
              <a:rPr lang="en-US" sz="1200" dirty="0">
                <a:effectLst/>
                <a:latin typeface="Times New Roman" panose="02020603050405020304" pitchFamily="18" charset="0"/>
                <a:ea typeface="Times New Roman" panose="02020603050405020304" pitchFamily="18" charset="0"/>
              </a:rPr>
              <a:t>May repeat 50-100 mcg IN or IM after 15 minutes</a:t>
            </a:r>
          </a:p>
        </p:txBody>
      </p:sp>
      <p:sp>
        <p:nvSpPr>
          <p:cNvPr id="12" name="Text Box 2">
            <a:extLst>
              <a:ext uri="{FF2B5EF4-FFF2-40B4-BE49-F238E27FC236}">
                <a16:creationId xmlns:a16="http://schemas.microsoft.com/office/drawing/2014/main" id="{98111252-B5F2-4B3D-B107-AB8E42C1EAC6}"/>
              </a:ext>
            </a:extLst>
          </p:cNvPr>
          <p:cNvSpPr txBox="1">
            <a:spLocks noChangeArrowheads="1"/>
          </p:cNvSpPr>
          <p:nvPr/>
        </p:nvSpPr>
        <p:spPr bwMode="auto">
          <a:xfrm>
            <a:off x="6359703" y="2408035"/>
            <a:ext cx="2710339" cy="652891"/>
          </a:xfrm>
          <a:prstGeom prst="rect">
            <a:avLst/>
          </a:prstGeom>
          <a:solidFill>
            <a:srgbClr val="FFFFFF"/>
          </a:solidFill>
          <a:ln w="9525">
            <a:solidFill>
              <a:srgbClr val="FF00FF"/>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dirty="0">
                <a:solidFill>
                  <a:srgbClr val="FF00FF"/>
                </a:solidFill>
                <a:effectLst/>
                <a:latin typeface="Times New Roman" panose="02020603050405020304" pitchFamily="18" charset="0"/>
                <a:ea typeface="Times New Roman" panose="02020603050405020304" pitchFamily="18" charset="0"/>
              </a:rPr>
              <a:t>KETAMINE NOT TO BE ADMINISTERED TO ANYONE &lt; 16 YEARS OF AGE FOR PAIN</a:t>
            </a:r>
            <a:endParaRPr lang="en-US" sz="1200" dirty="0">
              <a:effectLst/>
              <a:latin typeface="Times New Roman" panose="02020603050405020304" pitchFamily="18" charset="0"/>
              <a:ea typeface="Times New Roman" panose="02020603050405020304" pitchFamily="18" charset="0"/>
            </a:endParaRPr>
          </a:p>
        </p:txBody>
      </p:sp>
      <p:sp>
        <p:nvSpPr>
          <p:cNvPr id="13" name="Text Box 2">
            <a:extLst>
              <a:ext uri="{FF2B5EF4-FFF2-40B4-BE49-F238E27FC236}">
                <a16:creationId xmlns:a16="http://schemas.microsoft.com/office/drawing/2014/main" id="{B1E3F34C-3E01-4C07-91A8-A6E415098804}"/>
              </a:ext>
            </a:extLst>
          </p:cNvPr>
          <p:cNvSpPr txBox="1">
            <a:spLocks noChangeArrowheads="1"/>
          </p:cNvSpPr>
          <p:nvPr/>
        </p:nvSpPr>
        <p:spPr bwMode="auto">
          <a:xfrm>
            <a:off x="9197154" y="2408035"/>
            <a:ext cx="2710339" cy="4389120"/>
          </a:xfrm>
          <a:prstGeom prst="rect">
            <a:avLst/>
          </a:prstGeom>
          <a:solidFill>
            <a:srgbClr val="FFFFFF"/>
          </a:solidFill>
          <a:ln w="9525">
            <a:solidFill>
              <a:srgbClr val="FF00FF"/>
            </a:solidFill>
            <a:miter lim="800000"/>
            <a:headEnd/>
            <a:tailEnd/>
          </a:ln>
        </p:spPr>
        <p:txBody>
          <a:bodyPr rot="0" vert="horz" wrap="square" lIns="91440" tIns="45720" rIns="91440" bIns="45720" anchor="t" anchorCtr="0">
            <a:noAutofit/>
          </a:bodyPr>
          <a:lstStyle/>
          <a:p>
            <a:pPr marR="0" indent="-228600" algn="ctr">
              <a:spcBef>
                <a:spcPts val="0"/>
              </a:spcBef>
              <a:tabLst>
                <a:tab pos="228600" algn="l"/>
              </a:tabLst>
            </a:pPr>
            <a:r>
              <a:rPr lang="en-US" sz="1100" b="1" dirty="0">
                <a:solidFill>
                  <a:srgbClr val="FF00FF"/>
                </a:solidFill>
                <a:effectLst/>
                <a:latin typeface="Times New Roman" panose="02020603050405020304" pitchFamily="18" charset="0"/>
                <a:ea typeface="Times New Roman" panose="02020603050405020304" pitchFamily="18" charset="0"/>
              </a:rPr>
              <a:t>FENTANYL IS NOT TO BE ADMINISTERED TO ANYONE &lt; 2 YEARS OF AGE.</a:t>
            </a:r>
            <a:endParaRPr lang="en-US" sz="1100" dirty="0">
              <a:effectLst/>
              <a:latin typeface="Times New Roman" panose="02020603050405020304" pitchFamily="18" charset="0"/>
              <a:ea typeface="Times New Roman" panose="02020603050405020304" pitchFamily="18" charset="0"/>
            </a:endParaRPr>
          </a:p>
          <a:p>
            <a:pPr marL="228600" marR="0" algn="l">
              <a:spcBef>
                <a:spcPts val="0"/>
              </a:spcBef>
              <a:spcAft>
                <a:spcPts val="0"/>
              </a:spcAft>
              <a:tabLst>
                <a:tab pos="228600" algn="l"/>
              </a:tabLst>
            </a:pPr>
            <a:r>
              <a:rPr lang="en-US" sz="1100" dirty="0">
                <a:solidFill>
                  <a:srgbClr val="FF00FF"/>
                </a:solidFill>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indent="-228600" algn="ctr">
              <a:spcAft>
                <a:spcPts val="0"/>
              </a:spcAft>
              <a:tabLst>
                <a:tab pos="228600" algn="l"/>
              </a:tabLst>
            </a:pPr>
            <a:r>
              <a:rPr lang="en-US" sz="1100" b="1" dirty="0">
                <a:solidFill>
                  <a:srgbClr val="FF00FF"/>
                </a:solidFill>
                <a:latin typeface="Times New Roman" panose="02020603050405020304" pitchFamily="18" charset="0"/>
              </a:rPr>
              <a:t>ADD AN ADDITIONAL 0.1 ML FENTANYL FOR PAIN FOR PEDS.</a:t>
            </a:r>
          </a:p>
          <a:p>
            <a:pPr indent="-228600" algn="ctr">
              <a:spcAft>
                <a:spcPts val="0"/>
              </a:spcAft>
              <a:tabLst>
                <a:tab pos="228600" algn="l"/>
              </a:tabLst>
            </a:pPr>
            <a:endParaRPr lang="en-US" sz="1100" b="1" dirty="0">
              <a:solidFill>
                <a:srgbClr val="FF00FF"/>
              </a:solidFill>
              <a:latin typeface="Times New Roman" panose="02020603050405020304" pitchFamily="18" charset="0"/>
            </a:endParaRPr>
          </a:p>
          <a:p>
            <a:pPr marL="0" marR="0" algn="ctr">
              <a:spcBef>
                <a:spcPts val="0"/>
              </a:spcBef>
              <a:spcAft>
                <a:spcPts val="0"/>
              </a:spcAft>
              <a:tabLst>
                <a:tab pos="228600" algn="l"/>
              </a:tabLst>
            </a:pPr>
            <a:r>
              <a:rPr lang="en-US" sz="1100" dirty="0">
                <a:solidFill>
                  <a:srgbClr val="FF00FF"/>
                </a:solidFill>
                <a:effectLst/>
                <a:latin typeface="Times New Roman" panose="02020603050405020304" pitchFamily="18" charset="0"/>
                <a:ea typeface="Times New Roman" panose="02020603050405020304" pitchFamily="18" charset="0"/>
              </a:rPr>
              <a:t> </a:t>
            </a:r>
            <a:r>
              <a:rPr lang="en-US" sz="1100" dirty="0">
                <a:solidFill>
                  <a:srgbClr val="FF00FF"/>
                </a:solidFill>
                <a:effectLst/>
                <a:latin typeface="Arial" panose="020B0604020202020204" pitchFamily="34" charset="0"/>
                <a:ea typeface="Times New Roman" panose="02020603050405020304" pitchFamily="18" charset="0"/>
              </a:rPr>
              <a:t>♦</a:t>
            </a:r>
            <a:r>
              <a:rPr lang="en-US" sz="1100" b="1" dirty="0">
                <a:solidFill>
                  <a:srgbClr val="FF00FF"/>
                </a:solidFill>
                <a:effectLst/>
                <a:latin typeface="Times New Roman" panose="02020603050405020304" pitchFamily="18" charset="0"/>
                <a:ea typeface="Calibri" panose="020F0502020204030204" pitchFamily="34" charset="0"/>
              </a:rPr>
              <a:t> MCP CONTACT REQUIRED BEFORE ADMINISTRATION OF FENTANYL FOR PEDIATRIC PATIENTS WITH ABDOMINAL PAIN.</a:t>
            </a:r>
            <a:endParaRPr lang="en-US" sz="1100" b="1" dirty="0">
              <a:solidFill>
                <a:srgbClr val="FF00FF"/>
              </a:solidFill>
              <a:latin typeface="Times New Roman" panose="02020603050405020304" pitchFamily="18" charset="0"/>
              <a:ea typeface="Calibri" panose="020F0502020204030204" pitchFamily="34" charset="0"/>
            </a:endParaRPr>
          </a:p>
          <a:p>
            <a:pPr marL="0" marR="0" algn="l">
              <a:spcBef>
                <a:spcPts val="0"/>
              </a:spcBef>
              <a:spcAft>
                <a:spcPts val="0"/>
              </a:spcAft>
              <a:tabLst>
                <a:tab pos="228600" algn="l"/>
              </a:tabLst>
            </a:pPr>
            <a:endParaRPr lang="en-US" sz="1100" dirty="0">
              <a:effectLst/>
              <a:latin typeface="Times New Roman" panose="02020603050405020304" pitchFamily="18" charset="0"/>
              <a:ea typeface="Times New Roman" panose="02020603050405020304" pitchFamily="18" charset="0"/>
            </a:endParaRPr>
          </a:p>
          <a:p>
            <a:pPr marR="0" algn="l">
              <a:spcBef>
                <a:spcPts val="0"/>
              </a:spcBef>
            </a:pPr>
            <a:r>
              <a:rPr lang="en-US" sz="1100" b="1" dirty="0">
                <a:solidFill>
                  <a:srgbClr val="FF00FF"/>
                </a:solidFill>
                <a:effectLst/>
                <a:latin typeface="Times New Roman" panose="02020603050405020304" pitchFamily="18" charset="0"/>
                <a:ea typeface="Times New Roman" panose="02020603050405020304" pitchFamily="18" charset="0"/>
              </a:rPr>
              <a:t>Fentanyl IN, </a:t>
            </a:r>
            <a:r>
              <a:rPr lang="en-US" sz="1100" dirty="0">
                <a:solidFill>
                  <a:srgbClr val="FF00FF"/>
                </a:solidFill>
                <a:effectLst/>
                <a:latin typeface="Times New Roman" panose="02020603050405020304" pitchFamily="18" charset="0"/>
                <a:ea typeface="Times New Roman" panose="02020603050405020304" pitchFamily="18" charset="0"/>
              </a:rPr>
              <a:t>first choice</a:t>
            </a:r>
            <a:endParaRPr lang="en-US" sz="1100" dirty="0">
              <a:effectLst/>
              <a:latin typeface="Times New Roman" panose="02020603050405020304" pitchFamily="18" charset="0"/>
              <a:ea typeface="Times New Roman" panose="02020603050405020304" pitchFamily="18" charset="0"/>
            </a:endParaRPr>
          </a:p>
          <a:p>
            <a:pPr marR="0" algn="l">
              <a:spcBef>
                <a:spcPts val="0"/>
              </a:spcBef>
            </a:pPr>
            <a:r>
              <a:rPr lang="en-US" sz="1100" b="1" dirty="0">
                <a:solidFill>
                  <a:srgbClr val="FF00FF"/>
                </a:solidFill>
                <a:effectLst/>
                <a:latin typeface="Times New Roman" panose="02020603050405020304" pitchFamily="18" charset="0"/>
                <a:ea typeface="Times New Roman" panose="02020603050405020304" pitchFamily="18" charset="0"/>
              </a:rPr>
              <a:t>Fentanyl 1 mcg/kg IN, </a:t>
            </a:r>
            <a:r>
              <a:rPr lang="en-US" sz="1100" dirty="0">
                <a:solidFill>
                  <a:srgbClr val="FF00FF"/>
                </a:solidFill>
                <a:effectLst/>
                <a:latin typeface="Times New Roman" panose="02020603050405020304" pitchFamily="18" charset="0"/>
                <a:ea typeface="Times New Roman" panose="02020603050405020304" pitchFamily="18" charset="0"/>
              </a:rPr>
              <a:t>max 100 mcg</a:t>
            </a:r>
            <a:endParaRPr lang="en-US" sz="1100" dirty="0">
              <a:effectLst/>
              <a:latin typeface="Times New Roman" panose="02020603050405020304" pitchFamily="18" charset="0"/>
              <a:ea typeface="Times New Roman" panose="02020603050405020304" pitchFamily="18" charset="0"/>
            </a:endParaRPr>
          </a:p>
          <a:p>
            <a:pPr marR="0" algn="l">
              <a:spcBef>
                <a:spcPts val="0"/>
              </a:spcBef>
              <a:spcAft>
                <a:spcPts val="800"/>
              </a:spcAft>
            </a:pPr>
            <a:r>
              <a:rPr lang="en-US" sz="1100" dirty="0">
                <a:solidFill>
                  <a:srgbClr val="FF00FF"/>
                </a:solidFill>
                <a:effectLst/>
                <a:latin typeface="Times New Roman" panose="02020603050405020304" pitchFamily="18" charset="0"/>
                <a:ea typeface="Times New Roman" panose="02020603050405020304" pitchFamily="18" charset="0"/>
              </a:rPr>
              <a:t>May repeat initial dose after 15 minutes </a:t>
            </a:r>
            <a:endParaRPr lang="en-US" sz="1100" dirty="0">
              <a:effectLst/>
              <a:latin typeface="Times New Roman" panose="02020603050405020304" pitchFamily="18" charset="0"/>
              <a:ea typeface="Times New Roman" panose="02020603050405020304" pitchFamily="18" charset="0"/>
            </a:endParaRPr>
          </a:p>
          <a:p>
            <a:pPr marR="0" algn="l">
              <a:spcBef>
                <a:spcPts val="0"/>
              </a:spcBef>
            </a:pPr>
            <a:r>
              <a:rPr lang="en-US" sz="1100" b="1" dirty="0">
                <a:solidFill>
                  <a:srgbClr val="FF00FF"/>
                </a:solidFill>
                <a:effectLst/>
                <a:latin typeface="Times New Roman" panose="02020603050405020304" pitchFamily="18" charset="0"/>
                <a:ea typeface="Times New Roman" panose="02020603050405020304" pitchFamily="18" charset="0"/>
              </a:rPr>
              <a:t>Fentanyl IV</a:t>
            </a:r>
            <a:endParaRPr lang="en-US" sz="1100" dirty="0">
              <a:effectLst/>
              <a:latin typeface="Times New Roman" panose="02020603050405020304" pitchFamily="18" charset="0"/>
              <a:ea typeface="Times New Roman" panose="02020603050405020304" pitchFamily="18" charset="0"/>
            </a:endParaRPr>
          </a:p>
          <a:p>
            <a:pPr marR="0" algn="l">
              <a:spcBef>
                <a:spcPts val="0"/>
              </a:spcBef>
            </a:pPr>
            <a:r>
              <a:rPr lang="en-US" sz="1100" dirty="0">
                <a:solidFill>
                  <a:srgbClr val="FF00FF"/>
                </a:solidFill>
                <a:effectLst/>
                <a:latin typeface="Times New Roman" panose="02020603050405020304" pitchFamily="18" charset="0"/>
                <a:ea typeface="Times New Roman" panose="02020603050405020304" pitchFamily="18" charset="0"/>
              </a:rPr>
              <a:t>SBP must be normal for age: (80 + 2 x age)</a:t>
            </a:r>
            <a:endParaRPr lang="en-US" sz="1100" dirty="0">
              <a:effectLst/>
              <a:latin typeface="Times New Roman" panose="02020603050405020304" pitchFamily="18" charset="0"/>
              <a:ea typeface="Times New Roman" panose="02020603050405020304" pitchFamily="18" charset="0"/>
            </a:endParaRPr>
          </a:p>
          <a:p>
            <a:pPr marR="0" algn="l">
              <a:spcBef>
                <a:spcPts val="0"/>
              </a:spcBef>
            </a:pPr>
            <a:r>
              <a:rPr lang="en-US" sz="1100" b="1" dirty="0">
                <a:solidFill>
                  <a:srgbClr val="FF00FF"/>
                </a:solidFill>
                <a:effectLst/>
                <a:latin typeface="Times New Roman" panose="02020603050405020304" pitchFamily="18" charset="0"/>
                <a:ea typeface="Times New Roman" panose="02020603050405020304" pitchFamily="18" charset="0"/>
              </a:rPr>
              <a:t>Fentanyl 1 mcg/kg IV, </a:t>
            </a:r>
            <a:r>
              <a:rPr lang="en-US" sz="1100" dirty="0">
                <a:solidFill>
                  <a:srgbClr val="FF00FF"/>
                </a:solidFill>
                <a:effectLst/>
                <a:latin typeface="Times New Roman" panose="02020603050405020304" pitchFamily="18" charset="0"/>
                <a:ea typeface="Times New Roman" panose="02020603050405020304" pitchFamily="18" charset="0"/>
              </a:rPr>
              <a:t>max 100 mcg</a:t>
            </a:r>
            <a:endParaRPr lang="en-US" sz="1100" dirty="0">
              <a:effectLst/>
              <a:latin typeface="Times New Roman" panose="02020603050405020304" pitchFamily="18" charset="0"/>
              <a:ea typeface="Times New Roman" panose="02020603050405020304" pitchFamily="18" charset="0"/>
            </a:endParaRPr>
          </a:p>
          <a:p>
            <a:pPr marR="0" algn="l">
              <a:spcBef>
                <a:spcPts val="0"/>
              </a:spcBef>
              <a:spcAft>
                <a:spcPts val="800"/>
              </a:spcAft>
            </a:pPr>
            <a:r>
              <a:rPr lang="en-US" sz="1100" dirty="0">
                <a:solidFill>
                  <a:srgbClr val="FF00FF"/>
                </a:solidFill>
                <a:effectLst/>
                <a:latin typeface="Times New Roman" panose="02020603050405020304" pitchFamily="18" charset="0"/>
                <a:ea typeface="Times New Roman" panose="02020603050405020304" pitchFamily="18" charset="0"/>
              </a:rPr>
              <a:t>May repeat initial dose after 15 minutes</a:t>
            </a:r>
            <a:endParaRPr lang="en-US" sz="1100" dirty="0">
              <a:effectLst/>
              <a:latin typeface="Times New Roman" panose="02020603050405020304" pitchFamily="18" charset="0"/>
              <a:ea typeface="Times New Roman" panose="02020603050405020304" pitchFamily="18" charset="0"/>
            </a:endParaRPr>
          </a:p>
          <a:p>
            <a:pPr marR="0" algn="l">
              <a:spcBef>
                <a:spcPts val="0"/>
              </a:spcBef>
            </a:pPr>
            <a:r>
              <a:rPr lang="en-US" sz="1100" b="1" dirty="0">
                <a:solidFill>
                  <a:srgbClr val="FF00FF"/>
                </a:solidFill>
                <a:effectLst/>
                <a:latin typeface="Times New Roman" panose="02020603050405020304" pitchFamily="18" charset="0"/>
                <a:ea typeface="Times New Roman" panose="02020603050405020304" pitchFamily="18" charset="0"/>
              </a:rPr>
              <a:t>Fentanyl IM, </a:t>
            </a:r>
            <a:r>
              <a:rPr lang="en-US" sz="1100" b="1" dirty="0">
                <a:solidFill>
                  <a:srgbClr val="FF00FF"/>
                </a:solidFill>
                <a:effectLst/>
                <a:highlight>
                  <a:srgbClr val="FFFF00"/>
                </a:highlight>
                <a:latin typeface="Times New Roman" panose="02020603050405020304" pitchFamily="18" charset="0"/>
                <a:ea typeface="Times New Roman" panose="02020603050405020304" pitchFamily="18" charset="0"/>
              </a:rPr>
              <a:t>LAST RESORT</a:t>
            </a:r>
            <a:endParaRPr lang="en-US" sz="1100" dirty="0">
              <a:effectLst/>
              <a:highlight>
                <a:srgbClr val="FFFF00"/>
              </a:highlight>
              <a:latin typeface="Times New Roman" panose="02020603050405020304" pitchFamily="18" charset="0"/>
              <a:ea typeface="Times New Roman" panose="02020603050405020304" pitchFamily="18" charset="0"/>
            </a:endParaRPr>
          </a:p>
          <a:p>
            <a:pPr marR="0" algn="l">
              <a:spcBef>
                <a:spcPts val="0"/>
              </a:spcBef>
            </a:pPr>
            <a:r>
              <a:rPr lang="en-US" sz="1100" b="1" dirty="0">
                <a:solidFill>
                  <a:srgbClr val="FF00FF"/>
                </a:solidFill>
                <a:effectLst/>
                <a:latin typeface="Times New Roman" panose="02020603050405020304" pitchFamily="18" charset="0"/>
                <a:ea typeface="Times New Roman" panose="02020603050405020304" pitchFamily="18" charset="0"/>
              </a:rPr>
              <a:t>Fentanyl 1 mcg/kg IM, </a:t>
            </a:r>
            <a:r>
              <a:rPr lang="en-US" sz="1100" dirty="0">
                <a:solidFill>
                  <a:srgbClr val="FF00FF"/>
                </a:solidFill>
                <a:effectLst/>
                <a:latin typeface="Times New Roman" panose="02020603050405020304" pitchFamily="18" charset="0"/>
                <a:ea typeface="Times New Roman" panose="02020603050405020304" pitchFamily="18" charset="0"/>
              </a:rPr>
              <a:t>max 100 mcg</a:t>
            </a:r>
            <a:endParaRPr lang="en-US" sz="1100" dirty="0">
              <a:effectLst/>
              <a:latin typeface="Times New Roman" panose="02020603050405020304" pitchFamily="18" charset="0"/>
              <a:ea typeface="Times New Roman" panose="02020603050405020304" pitchFamily="18" charset="0"/>
            </a:endParaRPr>
          </a:p>
          <a:p>
            <a:pPr marR="0" algn="l">
              <a:spcBef>
                <a:spcPts val="0"/>
              </a:spcBef>
              <a:spcAft>
                <a:spcPts val="600"/>
              </a:spcAft>
            </a:pPr>
            <a:r>
              <a:rPr lang="en-US" sz="1100" dirty="0">
                <a:solidFill>
                  <a:srgbClr val="FF00FF"/>
                </a:solidFill>
                <a:effectLst/>
                <a:latin typeface="Times New Roman" panose="02020603050405020304" pitchFamily="18" charset="0"/>
                <a:ea typeface="Times New Roman" panose="02020603050405020304" pitchFamily="18" charset="0"/>
              </a:rPr>
              <a:t>May repeat initial dose after 15 minutes</a:t>
            </a:r>
            <a:endParaRPr lang="en-US" sz="1100" dirty="0">
              <a:effectLst/>
              <a:latin typeface="Times New Roman" panose="02020603050405020304" pitchFamily="18" charset="0"/>
              <a:ea typeface="Times New Roman" panose="02020603050405020304" pitchFamily="18" charset="0"/>
            </a:endParaRPr>
          </a:p>
        </p:txBody>
      </p:sp>
      <p:sp>
        <p:nvSpPr>
          <p:cNvPr id="14" name="Oval 13">
            <a:extLst>
              <a:ext uri="{FF2B5EF4-FFF2-40B4-BE49-F238E27FC236}">
                <a16:creationId xmlns:a16="http://schemas.microsoft.com/office/drawing/2014/main" id="{538990B3-859E-4383-A895-7734B3308A37}"/>
              </a:ext>
            </a:extLst>
          </p:cNvPr>
          <p:cNvSpPr/>
          <p:nvPr/>
        </p:nvSpPr>
        <p:spPr>
          <a:xfrm>
            <a:off x="1818894" y="4939552"/>
            <a:ext cx="741426" cy="471378"/>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F818E8F4-4B98-417C-B31F-12FD98208058}"/>
              </a:ext>
            </a:extLst>
          </p:cNvPr>
          <p:cNvSpPr/>
          <p:nvPr/>
        </p:nvSpPr>
        <p:spPr>
          <a:xfrm>
            <a:off x="9243233" y="2987648"/>
            <a:ext cx="2607750" cy="628650"/>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218" name="Picture 2" descr="Image result for Why?">
            <a:extLst>
              <a:ext uri="{FF2B5EF4-FFF2-40B4-BE49-F238E27FC236}">
                <a16:creationId xmlns:a16="http://schemas.microsoft.com/office/drawing/2014/main" id="{CD656422-FB3D-4816-9016-DFDBEEEB8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331439"/>
            <a:ext cx="1870789" cy="27529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192C62A-04E1-489B-9313-77E79EBFAD49}"/>
              </a:ext>
            </a:extLst>
          </p:cNvPr>
          <p:cNvSpPr txBox="1"/>
          <p:nvPr/>
        </p:nvSpPr>
        <p:spPr>
          <a:xfrm>
            <a:off x="6096000" y="6084341"/>
            <a:ext cx="1859280" cy="461665"/>
          </a:xfrm>
          <a:prstGeom prst="rect">
            <a:avLst/>
          </a:prstGeom>
          <a:noFill/>
        </p:spPr>
        <p:txBody>
          <a:bodyPr wrap="square" rtlCol="0">
            <a:spAutoFit/>
          </a:bodyPr>
          <a:lstStyle/>
          <a:p>
            <a:pPr algn="ctr"/>
            <a:r>
              <a:rPr lang="en-US" sz="2400" b="1" dirty="0"/>
              <a:t>Why?</a:t>
            </a:r>
          </a:p>
        </p:txBody>
      </p:sp>
      <p:cxnSp>
        <p:nvCxnSpPr>
          <p:cNvPr id="18" name="Straight Arrow Connector 17">
            <a:extLst>
              <a:ext uri="{FF2B5EF4-FFF2-40B4-BE49-F238E27FC236}">
                <a16:creationId xmlns:a16="http://schemas.microsoft.com/office/drawing/2014/main" id="{3A3652BC-4D4F-4169-BC73-4D80B6C6FDD5}"/>
              </a:ext>
            </a:extLst>
          </p:cNvPr>
          <p:cNvCxnSpPr>
            <a:cxnSpLocks/>
          </p:cNvCxnSpPr>
          <p:nvPr/>
        </p:nvCxnSpPr>
        <p:spPr>
          <a:xfrm flipV="1">
            <a:off x="7372444" y="3301973"/>
            <a:ext cx="1870789" cy="1714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222" name="Picture 6" descr="Image result for and or">
            <a:extLst>
              <a:ext uri="{FF2B5EF4-FFF2-40B4-BE49-F238E27FC236}">
                <a16:creationId xmlns:a16="http://schemas.microsoft.com/office/drawing/2014/main" id="{C50304D3-1004-4F22-B3E3-E69E8F8BE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2824" y="165056"/>
            <a:ext cx="1661931" cy="537773"/>
          </a:xfrm>
          <a:prstGeom prst="rect">
            <a:avLst/>
          </a:prstGeom>
          <a:noFill/>
          <a:extLst>
            <a:ext uri="{909E8E84-426E-40DD-AFC4-6F175D3DCCD1}">
              <a14:hiddenFill xmlns:a14="http://schemas.microsoft.com/office/drawing/2010/main">
                <a:solidFill>
                  <a:srgbClr val="FFFFFF"/>
                </a:solidFill>
              </a14:hiddenFill>
            </a:ext>
          </a:extLst>
        </p:spPr>
      </p:pic>
      <p:sp>
        <p:nvSpPr>
          <p:cNvPr id="20" name="Thought Bubble: Cloud 19">
            <a:extLst>
              <a:ext uri="{FF2B5EF4-FFF2-40B4-BE49-F238E27FC236}">
                <a16:creationId xmlns:a16="http://schemas.microsoft.com/office/drawing/2014/main" id="{1A4AA1ED-0D6C-4956-9A37-932B469F98DA}"/>
              </a:ext>
            </a:extLst>
          </p:cNvPr>
          <p:cNvSpPr/>
          <p:nvPr/>
        </p:nvSpPr>
        <p:spPr>
          <a:xfrm>
            <a:off x="5425591" y="653524"/>
            <a:ext cx="3183288" cy="2044795"/>
          </a:xfrm>
          <a:prstGeom prst="cloudCallout">
            <a:avLst>
              <a:gd name="adj1" fmla="val -4988"/>
              <a:gd name="adj2" fmla="val 98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Answer:</a:t>
            </a:r>
          </a:p>
          <a:p>
            <a:pPr algn="ctr"/>
            <a:r>
              <a:rPr lang="en-US" sz="1600" dirty="0"/>
              <a:t>It compensates for what’s left behind in the syringe after injecting. This applies to all drawn up PEDS meds.</a:t>
            </a:r>
          </a:p>
        </p:txBody>
      </p:sp>
      <p:sp>
        <p:nvSpPr>
          <p:cNvPr id="21" name="Rectangle 20">
            <a:extLst>
              <a:ext uri="{FF2B5EF4-FFF2-40B4-BE49-F238E27FC236}">
                <a16:creationId xmlns:a16="http://schemas.microsoft.com/office/drawing/2014/main" id="{7FE43441-8D12-497E-A9C6-0851FF19100B}"/>
              </a:ext>
            </a:extLst>
          </p:cNvPr>
          <p:cNvSpPr/>
          <p:nvPr/>
        </p:nvSpPr>
        <p:spPr>
          <a:xfrm>
            <a:off x="28575" y="6211116"/>
            <a:ext cx="6096000" cy="392159"/>
          </a:xfrm>
          <a:prstGeom prst="rect">
            <a:avLst/>
          </a:prstGeom>
        </p:spPr>
        <p:txBody>
          <a:bodyPr>
            <a:spAutoFit/>
          </a:bodyPr>
          <a:lstStyle/>
          <a:p>
            <a:pPr lvl="0">
              <a:lnSpc>
                <a:spcPct val="115000"/>
              </a:lnSpc>
              <a:spcBef>
                <a:spcPts val="0"/>
              </a:spcBef>
              <a:spcAft>
                <a:spcPts val="0"/>
              </a:spcAft>
            </a:pPr>
            <a:r>
              <a:rPr lang="en-US" b="1" dirty="0"/>
              <a:t>DO NOT GIVE KETAMINE TO SUSPECTED CARDIAC CHEST PAIN</a:t>
            </a:r>
            <a:endParaRPr lang="en-US" dirty="0">
              <a:effectLst/>
            </a:endParaRPr>
          </a:p>
        </p:txBody>
      </p:sp>
      <p:sp>
        <p:nvSpPr>
          <p:cNvPr id="2" name="Wave 1">
            <a:extLst>
              <a:ext uri="{FF2B5EF4-FFF2-40B4-BE49-F238E27FC236}">
                <a16:creationId xmlns:a16="http://schemas.microsoft.com/office/drawing/2014/main" id="{39B35A10-514B-448C-963E-E34E94C655DF}"/>
              </a:ext>
            </a:extLst>
          </p:cNvPr>
          <p:cNvSpPr/>
          <p:nvPr/>
        </p:nvSpPr>
        <p:spPr>
          <a:xfrm>
            <a:off x="8282824" y="4021394"/>
            <a:ext cx="3112763" cy="160265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What is another name for Fentanyl?</a:t>
            </a:r>
          </a:p>
          <a:p>
            <a:pPr algn="ctr"/>
            <a:r>
              <a:rPr lang="en-US" b="1" dirty="0"/>
              <a:t>SUBLIMAZE</a:t>
            </a:r>
          </a:p>
        </p:txBody>
      </p:sp>
    </p:spTree>
    <p:extLst>
      <p:ext uri="{BB962C8B-B14F-4D97-AF65-F5344CB8AC3E}">
        <p14:creationId xmlns:p14="http://schemas.microsoft.com/office/powerpoint/2010/main" val="88919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31" presetClass="entr" presetSubtype="0" fill="hold" nodeType="withEffect">
                                  <p:stCondLst>
                                    <p:cond delay="0"/>
                                  </p:stCondLst>
                                  <p:childTnLst>
                                    <p:set>
                                      <p:cBhvr>
                                        <p:cTn id="22" dur="1" fill="hold">
                                          <p:stCondLst>
                                            <p:cond delay="0"/>
                                          </p:stCondLst>
                                        </p:cTn>
                                        <p:tgtEl>
                                          <p:spTgt spid="9222"/>
                                        </p:tgtEl>
                                        <p:attrNameLst>
                                          <p:attrName>style.visibility</p:attrName>
                                        </p:attrNameLst>
                                      </p:cBhvr>
                                      <p:to>
                                        <p:strVal val="visible"/>
                                      </p:to>
                                    </p:set>
                                    <p:anim calcmode="lin" valueType="num">
                                      <p:cBhvr>
                                        <p:cTn id="23" dur="1000" fill="hold"/>
                                        <p:tgtEl>
                                          <p:spTgt spid="9222"/>
                                        </p:tgtEl>
                                        <p:attrNameLst>
                                          <p:attrName>ppt_w</p:attrName>
                                        </p:attrNameLst>
                                      </p:cBhvr>
                                      <p:tavLst>
                                        <p:tav tm="0">
                                          <p:val>
                                            <p:fltVal val="0"/>
                                          </p:val>
                                        </p:tav>
                                        <p:tav tm="100000">
                                          <p:val>
                                            <p:strVal val="#ppt_w"/>
                                          </p:val>
                                        </p:tav>
                                      </p:tavLst>
                                    </p:anim>
                                    <p:anim calcmode="lin" valueType="num">
                                      <p:cBhvr>
                                        <p:cTn id="24" dur="1000" fill="hold"/>
                                        <p:tgtEl>
                                          <p:spTgt spid="9222"/>
                                        </p:tgtEl>
                                        <p:attrNameLst>
                                          <p:attrName>ppt_h</p:attrName>
                                        </p:attrNameLst>
                                      </p:cBhvr>
                                      <p:tavLst>
                                        <p:tav tm="0">
                                          <p:val>
                                            <p:fltVal val="0"/>
                                          </p:val>
                                        </p:tav>
                                        <p:tav tm="100000">
                                          <p:val>
                                            <p:strVal val="#ppt_h"/>
                                          </p:val>
                                        </p:tav>
                                      </p:tavLst>
                                    </p:anim>
                                    <p:anim calcmode="lin" valueType="num">
                                      <p:cBhvr>
                                        <p:cTn id="25" dur="1000" fill="hold"/>
                                        <p:tgtEl>
                                          <p:spTgt spid="9222"/>
                                        </p:tgtEl>
                                        <p:attrNameLst>
                                          <p:attrName>style.rotation</p:attrName>
                                        </p:attrNameLst>
                                      </p:cBhvr>
                                      <p:tavLst>
                                        <p:tav tm="0">
                                          <p:val>
                                            <p:fltVal val="90"/>
                                          </p:val>
                                        </p:tav>
                                        <p:tav tm="100000">
                                          <p:val>
                                            <p:fltVal val="0"/>
                                          </p:val>
                                        </p:tav>
                                      </p:tavLst>
                                    </p:anim>
                                    <p:animEffect transition="in" filter="fade">
                                      <p:cBhvr>
                                        <p:cTn id="26" dur="1000"/>
                                        <p:tgtEl>
                                          <p:spTgt spid="92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9218"/>
                                        </p:tgtEl>
                                        <p:attrNameLst>
                                          <p:attrName>style.visibility</p:attrName>
                                        </p:attrNameLst>
                                      </p:cBhvr>
                                      <p:to>
                                        <p:strVal val="visible"/>
                                      </p:to>
                                    </p:set>
                                    <p:anim calcmode="lin" valueType="num">
                                      <p:cBhvr>
                                        <p:cTn id="41" dur="500" fill="hold"/>
                                        <p:tgtEl>
                                          <p:spTgt spid="9218"/>
                                        </p:tgtEl>
                                        <p:attrNameLst>
                                          <p:attrName>ppt_w</p:attrName>
                                        </p:attrNameLst>
                                      </p:cBhvr>
                                      <p:tavLst>
                                        <p:tav tm="0">
                                          <p:val>
                                            <p:fltVal val="0"/>
                                          </p:val>
                                        </p:tav>
                                        <p:tav tm="100000">
                                          <p:val>
                                            <p:strVal val="#ppt_w"/>
                                          </p:val>
                                        </p:tav>
                                      </p:tavLst>
                                    </p:anim>
                                    <p:anim calcmode="lin" valueType="num">
                                      <p:cBhvr>
                                        <p:cTn id="42" dur="500" fill="hold"/>
                                        <p:tgtEl>
                                          <p:spTgt spid="9218"/>
                                        </p:tgtEl>
                                        <p:attrNameLst>
                                          <p:attrName>ppt_h</p:attrName>
                                        </p:attrNameLst>
                                      </p:cBhvr>
                                      <p:tavLst>
                                        <p:tav tm="0">
                                          <p:val>
                                            <p:fltVal val="0"/>
                                          </p:val>
                                        </p:tav>
                                        <p:tav tm="100000">
                                          <p:val>
                                            <p:strVal val="#ppt_h"/>
                                          </p:val>
                                        </p:tav>
                                      </p:tavLst>
                                    </p:anim>
                                    <p:animEffect transition="in" filter="fade">
                                      <p:cBhvr>
                                        <p:cTn id="43" dur="500"/>
                                        <p:tgtEl>
                                          <p:spTgt spid="9218"/>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2000" fill="hold"/>
                                        <p:tgtEl>
                                          <p:spTgt spid="20"/>
                                        </p:tgtEl>
                                        <p:attrNameLst>
                                          <p:attrName>ppt_w</p:attrName>
                                        </p:attrNameLst>
                                      </p:cBhvr>
                                      <p:tavLst>
                                        <p:tav tm="0">
                                          <p:val>
                                            <p:fltVal val="0"/>
                                          </p:val>
                                        </p:tav>
                                        <p:tav tm="100000">
                                          <p:val>
                                            <p:strVal val="#ppt_w"/>
                                          </p:val>
                                        </p:tav>
                                      </p:tavLst>
                                    </p:anim>
                                    <p:anim calcmode="lin" valueType="num">
                                      <p:cBhvr>
                                        <p:cTn id="53" dur="2000" fill="hold"/>
                                        <p:tgtEl>
                                          <p:spTgt spid="20"/>
                                        </p:tgtEl>
                                        <p:attrNameLst>
                                          <p:attrName>ppt_h</p:attrName>
                                        </p:attrNameLst>
                                      </p:cBhvr>
                                      <p:tavLst>
                                        <p:tav tm="0">
                                          <p:val>
                                            <p:fltVal val="0"/>
                                          </p:val>
                                        </p:tav>
                                        <p:tav tm="100000">
                                          <p:val>
                                            <p:strVal val="#ppt_h"/>
                                          </p:val>
                                        </p:tav>
                                      </p:tavLst>
                                    </p:anim>
                                    <p:animEffect transition="in" filter="fade">
                                      <p:cBhvr>
                                        <p:cTn id="54"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2">
                                            <p:txEl>
                                              <p:pRg st="1" end="1"/>
                                            </p:txEl>
                                          </p:spTgt>
                                        </p:tgtEl>
                                        <p:attrNameLst>
                                          <p:attrName>style.visibility</p:attrName>
                                        </p:attrNameLst>
                                      </p:cBhvr>
                                      <p:to>
                                        <p:strVal val="visible"/>
                                      </p:to>
                                    </p:set>
                                    <p:anim calcmode="lin" valueType="num">
                                      <p:cBhvr>
                                        <p:cTn id="7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7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7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20" grpId="0" animBg="1"/>
      <p:bldP spid="21"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644BBB9-CC6B-4194-84BB-5C558D95CF33}"/>
              </a:ext>
            </a:extLst>
          </p:cNvPr>
          <p:cNvSpPr txBox="1"/>
          <p:nvPr/>
        </p:nvSpPr>
        <p:spPr>
          <a:xfrm>
            <a:off x="609600" y="1085850"/>
            <a:ext cx="11010900" cy="4647426"/>
          </a:xfrm>
          <a:prstGeom prst="rect">
            <a:avLst/>
          </a:prstGeom>
          <a:noFill/>
        </p:spPr>
        <p:txBody>
          <a:bodyPr wrap="square" rtlCol="0">
            <a:spAutoFit/>
          </a:bodyPr>
          <a:lstStyle/>
          <a:p>
            <a:pPr algn="ctr"/>
            <a:r>
              <a:rPr lang="en-US" sz="3200" b="1" dirty="0"/>
              <a:t>Frequently MISSED EMT Questions from last years CBT…</a:t>
            </a:r>
          </a:p>
          <a:p>
            <a:pPr marL="342900" indent="-342900">
              <a:buFont typeface="Wingdings 2" panose="05020102010507070707" pitchFamily="18" charset="2"/>
              <a:buChar char="ß"/>
            </a:pPr>
            <a:r>
              <a:rPr lang="en-US" sz="2400" i="1" dirty="0"/>
              <a:t>Areas where the questions came from:</a:t>
            </a:r>
          </a:p>
          <a:p>
            <a:pPr marL="800100" lvl="1" indent="-342900">
              <a:buFont typeface="Arial" panose="020B0604020202020204" pitchFamily="34" charset="0"/>
              <a:buChar char="•"/>
            </a:pPr>
            <a:r>
              <a:rPr lang="en-US" sz="2400" dirty="0"/>
              <a:t>Pediatric airway (pg. 9)</a:t>
            </a:r>
          </a:p>
          <a:p>
            <a:pPr marL="800100" lvl="1" indent="-342900">
              <a:buFont typeface="Arial" panose="020B0604020202020204" pitchFamily="34" charset="0"/>
              <a:buChar char="•"/>
            </a:pPr>
            <a:r>
              <a:rPr lang="en-US" sz="2400" dirty="0"/>
              <a:t>Nitroglycerine administration (pg. 12)</a:t>
            </a:r>
          </a:p>
          <a:p>
            <a:pPr marL="800100" lvl="1" indent="-342900">
              <a:buFont typeface="Arial" panose="020B0604020202020204" pitchFamily="34" charset="0"/>
              <a:buChar char="•"/>
            </a:pPr>
            <a:r>
              <a:rPr lang="en-US" sz="2400" dirty="0"/>
              <a:t>EpiPen dosing (pg. 27)</a:t>
            </a:r>
          </a:p>
          <a:p>
            <a:pPr marL="800100" lvl="1" indent="-342900">
              <a:buFont typeface="Arial" panose="020B0604020202020204" pitchFamily="34" charset="0"/>
              <a:buChar char="•"/>
            </a:pPr>
            <a:r>
              <a:rPr lang="en-US" sz="2400" dirty="0"/>
              <a:t>Frostbite care (pg. 24)</a:t>
            </a:r>
          </a:p>
          <a:p>
            <a:pPr marL="800100" lvl="1" indent="-342900">
              <a:buFont typeface="Arial" panose="020B0604020202020204" pitchFamily="34" charset="0"/>
              <a:buChar char="•"/>
            </a:pPr>
            <a:r>
              <a:rPr lang="en-US" sz="2400" dirty="0"/>
              <a:t>Pregnancy transports (pg. 30)</a:t>
            </a:r>
          </a:p>
          <a:p>
            <a:pPr marL="800100" lvl="1" indent="-342900">
              <a:buFont typeface="Arial" panose="020B0604020202020204" pitchFamily="34" charset="0"/>
              <a:buChar char="•"/>
            </a:pPr>
            <a:r>
              <a:rPr lang="en-US" sz="2400" dirty="0"/>
              <a:t>Extremity fractures (pg. 23)</a:t>
            </a:r>
          </a:p>
          <a:p>
            <a:pPr marL="800100" lvl="1" indent="-342900">
              <a:buFont typeface="Arial" panose="020B0604020202020204" pitchFamily="34" charset="0"/>
              <a:buChar char="•"/>
            </a:pPr>
            <a:r>
              <a:rPr lang="en-US" sz="2400" dirty="0"/>
              <a:t>Spinal Motion Restriction (pg. 7)</a:t>
            </a:r>
          </a:p>
          <a:p>
            <a:pPr marL="800100" lvl="1" indent="-342900">
              <a:buFont typeface="Arial" panose="020B0604020202020204" pitchFamily="34" charset="0"/>
              <a:buChar char="•"/>
            </a:pPr>
            <a:r>
              <a:rPr lang="en-US" sz="2400" dirty="0"/>
              <a:t>CPAP is used (pg. 27)</a:t>
            </a:r>
          </a:p>
          <a:p>
            <a:pPr marL="800100" lvl="1" indent="-342900">
              <a:buFont typeface="Arial" panose="020B0604020202020204" pitchFamily="34" charset="0"/>
              <a:buChar char="•"/>
            </a:pPr>
            <a:r>
              <a:rPr lang="en-US" sz="2400" dirty="0"/>
              <a:t>Narcan dosing (pg. 56)</a:t>
            </a:r>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505464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7997284" y="-281097"/>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378D4C67-985B-47C3-81E4-9F1B7479AB31}"/>
              </a:ext>
            </a:extLst>
          </p:cNvPr>
          <p:cNvSpPr/>
          <p:nvPr/>
        </p:nvSpPr>
        <p:spPr>
          <a:xfrm>
            <a:off x="0" y="653524"/>
            <a:ext cx="6096000" cy="6155531"/>
          </a:xfrm>
          <a:prstGeom prst="rect">
            <a:avLst/>
          </a:prstGeom>
        </p:spPr>
        <p:txBody>
          <a:bodyPr>
            <a:spAutoFit/>
          </a:bodyPr>
          <a:lstStyle/>
          <a:p>
            <a:pPr marL="228600" marR="0" algn="ctr" hangingPunct="0">
              <a:spcBef>
                <a:spcPts val="0"/>
              </a:spcBef>
              <a:spcAft>
                <a:spcPts val="0"/>
              </a:spcAft>
              <a:tabLst>
                <a:tab pos="685800" algn="l"/>
              </a:tabLst>
            </a:pPr>
            <a:r>
              <a:rPr lang="en-US" sz="1000" b="1" kern="1400" dirty="0">
                <a:highlight>
                  <a:srgbClr val="00FFFF"/>
                </a:highlight>
                <a:latin typeface="Times New Roman" panose="02020603050405020304" pitchFamily="18" charset="0"/>
                <a:ea typeface="Times New Roman" panose="02020603050405020304" pitchFamily="18" charset="0"/>
              </a:rPr>
              <a:t>2018 AIRWAY MAINTENANCE</a:t>
            </a:r>
            <a:endParaRPr lang="en-US" sz="1050" dirty="0">
              <a:highlight>
                <a:srgbClr val="00FFFF"/>
              </a:highligh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b="1" kern="1400" dirty="0">
                <a:latin typeface="Times New Roman" panose="02020603050405020304" pitchFamily="18" charset="0"/>
                <a:ea typeface="Times New Roman" panose="02020603050405020304" pitchFamily="18" charset="0"/>
                <a:cs typeface="Symbol" panose="05050102010706020507" pitchFamily="18" charset="2"/>
              </a:rPr>
              <a:t>O</a:t>
            </a:r>
            <a:r>
              <a:rPr lang="en-US" sz="1000" b="1"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as needed. Use the following rates as guidelines:</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2 LPM by nasal cannula (NC) for patient with COPD, or as prescribed.</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4-6 LPM by NC for other patients</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8-10 LPM for nebulized medications</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12-15 LPM by non-rebreather mask (NRM) for severe trauma patients, distressed cardiac patients, patients with respiratory distress, and other patients who need high flow O2.</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Ventilate patients who are symptomatic with an insufficient respiratory rate or depth.</a:t>
            </a:r>
          </a:p>
          <a:p>
            <a:pPr marR="0" lvl="0" algn="ctr" hangingPunct="0">
              <a:spcBef>
                <a:spcPts val="0"/>
              </a:spcBef>
              <a:spcAft>
                <a:spcPts val="0"/>
              </a:spcAft>
              <a:tabLst>
                <a:tab pos="457200" algn="l"/>
              </a:tabLst>
            </a:pP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endParaRPr lang="en-US" sz="1000" kern="14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endParaRPr lang="en-US" sz="1000" kern="14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endParaRPr lang="en-US" sz="1000" kern="14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Consider patient airway anatomy for the appropriate selection of the airway adjunct.</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kern="1400" dirty="0">
                <a:latin typeface="Times New Roman" panose="02020603050405020304" pitchFamily="18" charset="0"/>
                <a:ea typeface="Times New Roman" panose="02020603050405020304" pitchFamily="18" charset="0"/>
              </a:rPr>
              <a:t>If two attempts with an ETT are not successful, move to an adjunct device.</a:t>
            </a:r>
            <a:endParaRPr lang="en-US" sz="1050" dirty="0">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If approved, adjuncts considered “rescue airways” such as the </a:t>
            </a:r>
            <a:r>
              <a:rPr lang="en-US" sz="1000" kern="1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LMA</a:t>
            </a:r>
            <a:r>
              <a:rPr lang="en-US" sz="1000" kern="140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 or Dual Lumen Airways may be appropriate primary airway devices.</a:t>
            </a:r>
            <a:endParaRPr lang="en-US" sz="105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Supraglottic airway is recommended as the primary airway except in extreme cases such as airway edema.</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 pos="54864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When deciding whether to intubate, consider the following:</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685800" algn="l"/>
              </a:tabLst>
            </a:pPr>
            <a:r>
              <a:rPr lang="en-US" sz="1000" kern="1400" dirty="0">
                <a:latin typeface="Times New Roman" panose="02020603050405020304" pitchFamily="18" charset="0"/>
                <a:ea typeface="Times New Roman" panose="02020603050405020304" pitchFamily="18" charset="0"/>
              </a:rPr>
              <a:t>Insufficient respiratory rates, &lt; 10 or &gt; 29, that are not rapidly controlled by other measures</a:t>
            </a:r>
            <a:endParaRPr lang="en-US" sz="1050" dirty="0">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Irregular respiratory rhythm</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Abnormal breath sounds</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Inadequate chest expansion and respiratory depth</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Excessive effort to breathe</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Use of accessory muscles </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Nasal flaring</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Pallor or cyanosis</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000" kern="1400" dirty="0">
                <a:latin typeface="Times New Roman" panose="02020603050405020304" pitchFamily="18" charset="0"/>
                <a:ea typeface="Times New Roman" panose="02020603050405020304" pitchFamily="18" charset="0"/>
                <a:cs typeface="Times New Roman" panose="02020603050405020304" pitchFamily="18" charset="0"/>
              </a:rPr>
              <a:t>Cardiac dysrhythmias</a:t>
            </a: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Confirm correct placement of advanced airways by at least </a:t>
            </a:r>
            <a:r>
              <a:rPr lang="en-US" sz="1000" b="1" kern="1400" dirty="0">
                <a:latin typeface="Times New Roman" panose="02020603050405020304" pitchFamily="18" charset="0"/>
                <a:ea typeface="Times New Roman" panose="02020603050405020304" pitchFamily="18" charset="0"/>
                <a:cs typeface="Symbol" panose="05050102010706020507" pitchFamily="18" charset="2"/>
              </a:rPr>
              <a:t>five methods.</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228600" indent="-228600" algn="just">
              <a:buClr>
                <a:srgbClr val="FF00FF"/>
              </a:buClr>
              <a:buFont typeface="Symbol" panose="05050102010706020507" pitchFamily="18" charset="2"/>
              <a:buChar char=""/>
              <a:tabLst>
                <a:tab pos="457200" algn="l"/>
                <a:tab pos="2057400" algn="l"/>
              </a:tabLst>
            </a:pPr>
            <a:r>
              <a:rPr lang="en-US" sz="1000" dirty="0">
                <a:solidFill>
                  <a:srgbClr val="FF00FF"/>
                </a:solidFill>
                <a:latin typeface="Times New Roman" panose="02020603050405020304" pitchFamily="18" charset="0"/>
              </a:rPr>
              <a:t> For patient &lt; 2 years old showing respiratory distress with nasal congestion, cough, rales, rhonchi or wheezing - without previous history of wheezing, reactive airway disease, breathing treatments:   Nasal suction both nares (3-5 seconds) with an appropriate device and apply oxygen as required. If distress continues, repeat nasopharyngeal suction with an appropriately sized and lubricated suction catheter x 1, for 3-5 seconds.</a:t>
            </a:r>
            <a:r>
              <a:rPr lang="en-US" sz="1000" dirty="0">
                <a:solidFill>
                  <a:srgbClr val="FF00FF"/>
                </a:solidFill>
                <a:latin typeface="Times New Roman" panose="02020603050405020304" pitchFamily="18" charset="0"/>
                <a:ea typeface="Times New Roman" panose="02020603050405020304" pitchFamily="18" charset="0"/>
              </a:rPr>
              <a:t> </a:t>
            </a:r>
            <a:endParaRPr lang="en-US" sz="1050" dirty="0">
              <a:latin typeface="Times New Roman" panose="02020603050405020304" pitchFamily="18" charset="0"/>
              <a:ea typeface="Times New Roman" panose="02020603050405020304" pitchFamily="18" charset="0"/>
            </a:endParaRPr>
          </a:p>
          <a:p>
            <a:pPr algn="just"/>
            <a:r>
              <a:rPr lang="en-US" sz="1000" b="1" dirty="0">
                <a:solidFill>
                  <a:srgbClr val="FF00FF"/>
                </a:solidFill>
                <a:latin typeface="Times New Roman" panose="02020603050405020304" pitchFamily="18" charset="0"/>
                <a:ea typeface="Times New Roman" panose="02020603050405020304" pitchFamily="18" charset="0"/>
              </a:rPr>
              <a:t>NOTE</a:t>
            </a:r>
            <a:r>
              <a:rPr lang="en-US" sz="1000" dirty="0">
                <a:solidFill>
                  <a:srgbClr val="FF00FF"/>
                </a:solidFill>
                <a:latin typeface="Times New Roman" panose="02020603050405020304" pitchFamily="18" charset="0"/>
                <a:ea typeface="Times New Roman" panose="02020603050405020304" pitchFamily="18" charset="0"/>
              </a:rPr>
              <a:t>: </a:t>
            </a:r>
            <a:r>
              <a:rPr lang="en-US" sz="1000" b="1" dirty="0">
                <a:solidFill>
                  <a:srgbClr val="FF00FF"/>
                </a:solidFill>
                <a:latin typeface="Times New Roman" panose="02020603050405020304" pitchFamily="18" charset="0"/>
                <a:ea typeface="Times New Roman" panose="02020603050405020304" pitchFamily="18" charset="0"/>
              </a:rPr>
              <a:t>Repeated and prolonged suctioning could cause hypoxia and bradycardia.</a:t>
            </a:r>
            <a:endParaRPr lang="en-US" sz="1050" dirty="0">
              <a:latin typeface="Times New Roman" panose="02020603050405020304" pitchFamily="18" charset="0"/>
              <a:ea typeface="Times New Roman" panose="02020603050405020304" pitchFamily="18" charset="0"/>
            </a:endParaRPr>
          </a:p>
          <a:p>
            <a:pPr marL="228600" indent="-228600" algn="just">
              <a:buClr>
                <a:srgbClr val="FF00FF"/>
              </a:buClr>
              <a:buFont typeface="Symbol" panose="05050102010706020507" pitchFamily="18" charset="2"/>
              <a:buChar char=""/>
              <a:tabLst>
                <a:tab pos="457200" algn="l"/>
                <a:tab pos="2057400" algn="l"/>
              </a:tabLst>
            </a:pPr>
            <a:r>
              <a:rPr lang="en-US" sz="1000" dirty="0">
                <a:solidFill>
                  <a:srgbClr val="FF00FF"/>
                </a:solidFill>
                <a:latin typeface="Times New Roman" panose="02020603050405020304" pitchFamily="18" charset="0"/>
              </a:rPr>
              <a:t> If patient does have history of reactive airway disease with prescribed breathing treatments treat with asthma protocol. </a:t>
            </a:r>
          </a:p>
          <a:p>
            <a:pPr marL="228600" indent="-228600" algn="just">
              <a:buClr>
                <a:srgbClr val="FF00FF"/>
              </a:buClr>
              <a:buFont typeface="Symbol" panose="05050102010706020507" pitchFamily="18" charset="2"/>
              <a:buChar char=""/>
              <a:tabLst>
                <a:tab pos="457200" algn="l"/>
                <a:tab pos="2057400" algn="l"/>
              </a:tabLst>
            </a:pPr>
            <a:r>
              <a:rPr lang="en-US" sz="10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For patients &lt; 6 years old without a foreign body showing respiratory distress with agitation, upper airway noise, stridor, and/or “barky cough,” lower temperature of ambulance as much as possible. Use oxygen as the patient tolerates. Oftentimes symptoms resolve with less intervention. Consider keeping distance from the patient.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p:txBody>
      </p:sp>
      <p:graphicFrame>
        <p:nvGraphicFramePr>
          <p:cNvPr id="15" name="Table 14">
            <a:extLst>
              <a:ext uri="{FF2B5EF4-FFF2-40B4-BE49-F238E27FC236}">
                <a16:creationId xmlns:a16="http://schemas.microsoft.com/office/drawing/2014/main" id="{B3E20782-58BD-46A2-87C8-E3589630B6E8}"/>
              </a:ext>
            </a:extLst>
          </p:cNvPr>
          <p:cNvGraphicFramePr>
            <a:graphicFrameLocks noGrp="1"/>
          </p:cNvGraphicFramePr>
          <p:nvPr>
            <p:extLst>
              <p:ext uri="{D42A27DB-BD31-4B8C-83A1-F6EECF244321}">
                <p14:modId xmlns:p14="http://schemas.microsoft.com/office/powerpoint/2010/main" val="3364238380"/>
              </p:ext>
            </p:extLst>
          </p:nvPr>
        </p:nvGraphicFramePr>
        <p:xfrm>
          <a:off x="478333" y="1916367"/>
          <a:ext cx="4647583" cy="609600"/>
        </p:xfrm>
        <a:graphic>
          <a:graphicData uri="http://schemas.openxmlformats.org/drawingml/2006/table">
            <a:tbl>
              <a:tblPr firstRow="1" firstCol="1" bandRow="1">
                <a:tableStyleId>{5C22544A-7EE6-4342-B048-85BDC9FD1C3A}</a:tableStyleId>
              </a:tblPr>
              <a:tblGrid>
                <a:gridCol w="893766">
                  <a:extLst>
                    <a:ext uri="{9D8B030D-6E8A-4147-A177-3AD203B41FA5}">
                      <a16:colId xmlns:a16="http://schemas.microsoft.com/office/drawing/2014/main" val="2698867426"/>
                    </a:ext>
                  </a:extLst>
                </a:gridCol>
                <a:gridCol w="1340649">
                  <a:extLst>
                    <a:ext uri="{9D8B030D-6E8A-4147-A177-3AD203B41FA5}">
                      <a16:colId xmlns:a16="http://schemas.microsoft.com/office/drawing/2014/main" val="3595202663"/>
                    </a:ext>
                  </a:extLst>
                </a:gridCol>
                <a:gridCol w="893766">
                  <a:extLst>
                    <a:ext uri="{9D8B030D-6E8A-4147-A177-3AD203B41FA5}">
                      <a16:colId xmlns:a16="http://schemas.microsoft.com/office/drawing/2014/main" val="3625646484"/>
                    </a:ext>
                  </a:extLst>
                </a:gridCol>
                <a:gridCol w="1519402">
                  <a:extLst>
                    <a:ext uri="{9D8B030D-6E8A-4147-A177-3AD203B41FA5}">
                      <a16:colId xmlns:a16="http://schemas.microsoft.com/office/drawing/2014/main" val="2302382132"/>
                    </a:ext>
                  </a:extLst>
                </a:gridCol>
              </a:tblGrid>
              <a:tr h="125291">
                <a:tc gridSpan="4">
                  <a:txBody>
                    <a:bodyPr/>
                    <a:lstStyle/>
                    <a:p>
                      <a:pPr marL="0" marR="845820" algn="ctr">
                        <a:spcBef>
                          <a:spcPts val="0"/>
                        </a:spcBef>
                        <a:spcAft>
                          <a:spcPts val="0"/>
                        </a:spcAft>
                      </a:pPr>
                      <a:r>
                        <a:rPr lang="en-US" sz="1000" u="none" strike="noStrike" kern="1400" dirty="0">
                          <a:effectLst/>
                        </a:rPr>
                        <a:t>RESPIRATORY RATES BY AGE</a:t>
                      </a:r>
                      <a:endParaRPr lang="en-US" sz="1000" b="1" u="sng" dirty="0">
                        <a:effectLst/>
                        <a:latin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4538404"/>
                  </a:ext>
                </a:extLst>
              </a:tr>
              <a:tr h="125291">
                <a:tc>
                  <a:txBody>
                    <a:bodyPr/>
                    <a:lstStyle/>
                    <a:p>
                      <a:pPr marL="0" marR="0" algn="just">
                        <a:spcBef>
                          <a:spcPts val="0"/>
                        </a:spcBef>
                        <a:spcAft>
                          <a:spcPts val="0"/>
                        </a:spcAft>
                      </a:pPr>
                      <a:r>
                        <a:rPr lang="en-US" sz="1000" u="none" strike="noStrike" kern="1400">
                          <a:effectLst/>
                        </a:rPr>
                        <a:t>Up to 1 year</a:t>
                      </a:r>
                      <a:endParaRPr lang="en-US" sz="1000" b="1" u="sng">
                        <a:effectLst/>
                        <a:latin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u="none" strike="noStrike" kern="1400">
                          <a:effectLst/>
                        </a:rPr>
                        <a:t>30-60</a:t>
                      </a:r>
                      <a:endParaRPr lang="en-US" sz="1000" b="1" u="sng">
                        <a:effectLst/>
                        <a:latin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u="none" strike="noStrike" kern="1400" dirty="0">
                          <a:effectLst/>
                        </a:rPr>
                        <a:t>7-9 years</a:t>
                      </a:r>
                      <a:endParaRPr lang="en-US" sz="1000" b="1" u="sng" dirty="0">
                        <a:effectLst/>
                        <a:latin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u="none" strike="noStrike" kern="1400">
                          <a:effectLst/>
                        </a:rPr>
                        <a:t>16-24</a:t>
                      </a:r>
                      <a:endParaRPr lang="en-US" sz="1000" b="1" u="sng">
                        <a:effectLst/>
                        <a:latin typeface="Times New Roman" panose="02020603050405020304" pitchFamily="18" charset="0"/>
                      </a:endParaRPr>
                    </a:p>
                  </a:txBody>
                  <a:tcPr marL="68580" marR="68580" marT="0" marB="0"/>
                </a:tc>
                <a:extLst>
                  <a:ext uri="{0D108BD9-81ED-4DB2-BD59-A6C34878D82A}">
                    <a16:rowId xmlns:a16="http://schemas.microsoft.com/office/drawing/2014/main" val="3110503596"/>
                  </a:ext>
                </a:extLst>
              </a:tr>
              <a:tr h="125291">
                <a:tc>
                  <a:txBody>
                    <a:bodyPr/>
                    <a:lstStyle/>
                    <a:p>
                      <a:pPr marL="0" marR="0" algn="just">
                        <a:spcBef>
                          <a:spcPts val="0"/>
                        </a:spcBef>
                        <a:spcAft>
                          <a:spcPts val="0"/>
                        </a:spcAft>
                      </a:pPr>
                      <a:r>
                        <a:rPr lang="en-US" sz="1000" u="none" strike="noStrike" kern="1400">
                          <a:effectLst/>
                        </a:rPr>
                        <a:t>1-3 years</a:t>
                      </a:r>
                      <a:endParaRPr lang="en-US" sz="1000" b="1" u="sng">
                        <a:effectLst/>
                        <a:latin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u="none" strike="noStrike" kern="1400">
                          <a:effectLst/>
                        </a:rPr>
                        <a:t>20-40</a:t>
                      </a:r>
                      <a:endParaRPr lang="en-US" sz="1000" b="1" u="sng">
                        <a:effectLst/>
                        <a:latin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u="none" strike="noStrike" kern="1400">
                          <a:effectLst/>
                        </a:rPr>
                        <a:t>10-14 years</a:t>
                      </a:r>
                      <a:endParaRPr lang="en-US" sz="1000" b="1" u="sng">
                        <a:effectLst/>
                        <a:latin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u="none" strike="noStrike" kern="1400">
                          <a:effectLst/>
                        </a:rPr>
                        <a:t>16-20</a:t>
                      </a:r>
                      <a:endParaRPr lang="en-US" sz="1000" b="1" u="sng">
                        <a:effectLst/>
                        <a:latin typeface="Times New Roman" panose="02020603050405020304" pitchFamily="18" charset="0"/>
                      </a:endParaRPr>
                    </a:p>
                  </a:txBody>
                  <a:tcPr marL="68580" marR="68580" marT="0" marB="0"/>
                </a:tc>
                <a:extLst>
                  <a:ext uri="{0D108BD9-81ED-4DB2-BD59-A6C34878D82A}">
                    <a16:rowId xmlns:a16="http://schemas.microsoft.com/office/drawing/2014/main" val="463488532"/>
                  </a:ext>
                </a:extLst>
              </a:tr>
              <a:tr h="125291">
                <a:tc>
                  <a:txBody>
                    <a:bodyPr/>
                    <a:lstStyle/>
                    <a:p>
                      <a:pPr marL="0" marR="0" algn="just">
                        <a:spcBef>
                          <a:spcPts val="0"/>
                        </a:spcBef>
                        <a:spcAft>
                          <a:spcPts val="0"/>
                        </a:spcAft>
                      </a:pPr>
                      <a:r>
                        <a:rPr lang="en-US" sz="1000" u="none" strike="noStrike" kern="1400">
                          <a:effectLst/>
                        </a:rPr>
                        <a:t>4-6 years</a:t>
                      </a:r>
                      <a:endParaRPr lang="en-US" sz="1000" b="1" u="sng">
                        <a:effectLst/>
                        <a:latin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u="none" strike="noStrike" kern="1400">
                          <a:effectLst/>
                        </a:rPr>
                        <a:t>20-30</a:t>
                      </a:r>
                      <a:endParaRPr lang="en-US" sz="1000" b="1" u="sng">
                        <a:effectLst/>
                        <a:latin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u="none" strike="noStrike" kern="1400">
                          <a:effectLst/>
                        </a:rPr>
                        <a:t>15+ years</a:t>
                      </a:r>
                      <a:endParaRPr lang="en-US" sz="1000" b="1" u="sng">
                        <a:effectLst/>
                        <a:latin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u="none" strike="noStrike" kern="1400" dirty="0">
                          <a:effectLst/>
                        </a:rPr>
                        <a:t>12 -20</a:t>
                      </a:r>
                      <a:endParaRPr lang="en-US" sz="1000" b="1" u="sng" dirty="0">
                        <a:effectLst/>
                        <a:latin typeface="Times New Roman" panose="02020603050405020304" pitchFamily="18" charset="0"/>
                      </a:endParaRPr>
                    </a:p>
                  </a:txBody>
                  <a:tcPr marL="68580" marR="68580" marT="0" marB="0"/>
                </a:tc>
                <a:extLst>
                  <a:ext uri="{0D108BD9-81ED-4DB2-BD59-A6C34878D82A}">
                    <a16:rowId xmlns:a16="http://schemas.microsoft.com/office/drawing/2014/main" val="1214780544"/>
                  </a:ext>
                </a:extLst>
              </a:tr>
            </a:tbl>
          </a:graphicData>
        </a:graphic>
      </p:graphicFrame>
      <p:sp>
        <p:nvSpPr>
          <p:cNvPr id="16" name="Rectangle 15">
            <a:extLst>
              <a:ext uri="{FF2B5EF4-FFF2-40B4-BE49-F238E27FC236}">
                <a16:creationId xmlns:a16="http://schemas.microsoft.com/office/drawing/2014/main" id="{796B8493-DE3E-4DD1-BD16-D2816CC6B32D}"/>
              </a:ext>
            </a:extLst>
          </p:cNvPr>
          <p:cNvSpPr/>
          <p:nvPr/>
        </p:nvSpPr>
        <p:spPr>
          <a:xfrm>
            <a:off x="6096000" y="1081397"/>
            <a:ext cx="6096001" cy="1661993"/>
          </a:xfrm>
          <a:prstGeom prst="rect">
            <a:avLst/>
          </a:prstGeom>
        </p:spPr>
        <p:txBody>
          <a:bodyPr wrap="square">
            <a:spAutoFit/>
          </a:bodyPr>
          <a:lstStyle/>
          <a:p>
            <a:pPr marR="0" lvl="1" algn="ctr">
              <a:spcBef>
                <a:spcPts val="0"/>
              </a:spcBef>
              <a:spcAft>
                <a:spcPts val="0"/>
              </a:spcAft>
            </a:pPr>
            <a:r>
              <a:rPr lang="en-US" sz="2400" b="1" u="sng" kern="1400" dirty="0">
                <a:latin typeface="Times New Roman" panose="02020603050405020304" pitchFamily="18" charset="0"/>
                <a:ea typeface="Times New Roman" panose="02020603050405020304" pitchFamily="18" charset="0"/>
                <a:cs typeface="Times New Roman" panose="02020603050405020304" pitchFamily="18" charset="0"/>
              </a:rPr>
              <a:t>2019 - Changed to:</a:t>
            </a:r>
          </a:p>
          <a:p>
            <a:pPr marR="0" lvl="1" algn="ctr">
              <a:spcBef>
                <a:spcPts val="0"/>
              </a:spcBef>
              <a:spcAft>
                <a:spcPts val="0"/>
              </a:spcAft>
            </a:pPr>
            <a:endParaRPr lang="en-US" sz="2400" b="1" u="sng" kern="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kern="1400" dirty="0">
                <a:latin typeface="Times New Roman" panose="02020603050405020304" pitchFamily="18" charset="0"/>
                <a:ea typeface="Times New Roman" panose="02020603050405020304" pitchFamily="18" charset="0"/>
                <a:cs typeface="Times New Roman" panose="02020603050405020304" pitchFamily="18" charset="0"/>
              </a:rPr>
              <a:t>If approved, adjuncts considered “rescue airways” such as the </a:t>
            </a:r>
            <a:r>
              <a:rPr lang="en-US" kern="1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SUPRAGLOTTIC AIRWAY</a:t>
            </a:r>
            <a:r>
              <a:rPr lang="en-US" kern="1400" dirty="0">
                <a:latin typeface="Times New Roman" panose="02020603050405020304" pitchFamily="18" charset="0"/>
                <a:ea typeface="Times New Roman" panose="02020603050405020304" pitchFamily="18" charset="0"/>
                <a:cs typeface="Times New Roman" panose="02020603050405020304" pitchFamily="18" charset="0"/>
              </a:rPr>
              <a:t> or Dual Lumen Airways may be appropriate primary airway devices.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02023D8E-3346-4FD7-A3D1-62DC3AA87B19}"/>
              </a:ext>
            </a:extLst>
          </p:cNvPr>
          <p:cNvCxnSpPr>
            <a:cxnSpLocks/>
          </p:cNvCxnSpPr>
          <p:nvPr/>
        </p:nvCxnSpPr>
        <p:spPr>
          <a:xfrm flipV="1">
            <a:off x="4317023" y="2324100"/>
            <a:ext cx="1778977" cy="4982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8595DB3B-DE36-4A0E-A1F7-293F7FB90045}"/>
              </a:ext>
            </a:extLst>
          </p:cNvPr>
          <p:cNvSpPr txBox="1"/>
          <p:nvPr/>
        </p:nvSpPr>
        <p:spPr>
          <a:xfrm>
            <a:off x="6175432" y="651793"/>
            <a:ext cx="5922564" cy="461665"/>
          </a:xfrm>
          <a:prstGeom prst="rect">
            <a:avLst/>
          </a:prstGeom>
          <a:noFill/>
        </p:spPr>
        <p:txBody>
          <a:bodyPr wrap="square" rtlCol="0">
            <a:spAutoFit/>
          </a:bodyPr>
          <a:lstStyle/>
          <a:p>
            <a:pPr algn="ctr"/>
            <a:r>
              <a:rPr lang="en-US" sz="2400" dirty="0"/>
              <a:t>PAGE 10</a:t>
            </a:r>
          </a:p>
        </p:txBody>
      </p:sp>
      <p:pic>
        <p:nvPicPr>
          <p:cNvPr id="9" name="Picture 8" descr="Image result for air-q">
            <a:extLst>
              <a:ext uri="{FF2B5EF4-FFF2-40B4-BE49-F238E27FC236}">
                <a16:creationId xmlns:a16="http://schemas.microsoft.com/office/drawing/2014/main" id="{88132DD0-A5D3-4642-AC77-B13BF6475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4945606"/>
            <a:ext cx="2250203" cy="1863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lated image">
            <a:extLst>
              <a:ext uri="{FF2B5EF4-FFF2-40B4-BE49-F238E27FC236}">
                <a16:creationId xmlns:a16="http://schemas.microsoft.com/office/drawing/2014/main" id="{66612DE3-9F2B-4C57-BA92-F34547487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4828" y="4953193"/>
            <a:ext cx="3323168" cy="18558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IGel">
            <a:extLst>
              <a:ext uri="{FF2B5EF4-FFF2-40B4-BE49-F238E27FC236}">
                <a16:creationId xmlns:a16="http://schemas.microsoft.com/office/drawing/2014/main" id="{57DBD5B3-C183-4663-B856-0C842F0079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4828" y="3094077"/>
            <a:ext cx="3323167" cy="18558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combitube">
            <a:extLst>
              <a:ext uri="{FF2B5EF4-FFF2-40B4-BE49-F238E27FC236}">
                <a16:creationId xmlns:a16="http://schemas.microsoft.com/office/drawing/2014/main" id="{0FB83BBD-CE01-4CBA-91DA-232639D40B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3419" y="3752850"/>
            <a:ext cx="2241408" cy="121036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650E1908-FC96-4B2B-BB98-80AA1625FC50}"/>
              </a:ext>
            </a:extLst>
          </p:cNvPr>
          <p:cNvSpPr/>
          <p:nvPr/>
        </p:nvSpPr>
        <p:spPr>
          <a:xfrm>
            <a:off x="6205721" y="976869"/>
            <a:ext cx="3854245" cy="227125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SUPRAGLOTTIC AIRWAYS are NOT OPTIONAL.</a:t>
            </a:r>
          </a:p>
          <a:p>
            <a:pPr algn="ctr"/>
            <a:r>
              <a:rPr lang="en-US" dirty="0"/>
              <a:t>The TYPE of SGA used is.</a:t>
            </a:r>
          </a:p>
          <a:p>
            <a:pPr algn="ctr"/>
            <a:r>
              <a:rPr lang="en-US" dirty="0"/>
              <a:t>It is approved by your agency medical director and must be skill tested at least annually.</a:t>
            </a:r>
          </a:p>
        </p:txBody>
      </p:sp>
    </p:spTree>
    <p:extLst>
      <p:ext uri="{BB962C8B-B14F-4D97-AF65-F5344CB8AC3E}">
        <p14:creationId xmlns:p14="http://schemas.microsoft.com/office/powerpoint/2010/main" val="7876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out)">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3DC208B-3406-4016-BCCC-E72DBFCE3409}"/>
              </a:ext>
            </a:extLst>
          </p:cNvPr>
          <p:cNvSpPr txBox="1"/>
          <p:nvPr/>
        </p:nvSpPr>
        <p:spPr>
          <a:xfrm>
            <a:off x="6045917" y="4437445"/>
            <a:ext cx="3086099" cy="2554545"/>
          </a:xfrm>
          <a:prstGeom prst="rect">
            <a:avLst/>
          </a:prstGeom>
          <a:noFill/>
        </p:spPr>
        <p:txBody>
          <a:bodyPr wrap="square" rtlCol="0">
            <a:spAutoFit/>
          </a:bodyPr>
          <a:lstStyle/>
          <a:p>
            <a:pPr algn="ctr"/>
            <a:r>
              <a:rPr lang="en-US" sz="8000" dirty="0">
                <a:solidFill>
                  <a:srgbClr val="FF0000"/>
                </a:solidFill>
              </a:rPr>
              <a:t>21-23 cm</a:t>
            </a:r>
          </a:p>
        </p:txBody>
      </p:sp>
      <p:pic>
        <p:nvPicPr>
          <p:cNvPr id="27650" name="Picture 2" descr="Related image">
            <a:extLst>
              <a:ext uri="{FF2B5EF4-FFF2-40B4-BE49-F238E27FC236}">
                <a16:creationId xmlns:a16="http://schemas.microsoft.com/office/drawing/2014/main" id="{66F49F00-401B-4716-940F-874C9CCD7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897" y="4437445"/>
            <a:ext cx="3086099" cy="23145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16BE803C-CB3C-4914-B551-054BCA493135}"/>
              </a:ext>
            </a:extLst>
          </p:cNvPr>
          <p:cNvSpPr/>
          <p:nvPr/>
        </p:nvSpPr>
        <p:spPr>
          <a:xfrm>
            <a:off x="0" y="653524"/>
            <a:ext cx="6096000" cy="6355586"/>
          </a:xfrm>
          <a:prstGeom prst="rect">
            <a:avLst/>
          </a:prstGeom>
        </p:spPr>
        <p:txBody>
          <a:bodyPr>
            <a:spAutoFit/>
          </a:bodyPr>
          <a:lstStyle/>
          <a:p>
            <a:pPr algn="ctr" hangingPunct="0"/>
            <a:r>
              <a:rPr lang="en-US" sz="1100" b="1" kern="1400" dirty="0">
                <a:highlight>
                  <a:srgbClr val="00FFFF"/>
                </a:highlight>
                <a:latin typeface="Times New Roman" panose="02020603050405020304" pitchFamily="18" charset="0"/>
                <a:ea typeface="Times New Roman" panose="02020603050405020304" pitchFamily="18" charset="0"/>
              </a:rPr>
              <a:t>2018 INTUBATION </a:t>
            </a:r>
            <a:endParaRPr lang="en-US" sz="1200" dirty="0">
              <a:highlight>
                <a:srgbClr val="00FFFF"/>
              </a:highligh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latin typeface="Times New Roman" panose="02020603050405020304" pitchFamily="18" charset="0"/>
                <a:ea typeface="Times New Roman" panose="02020603050405020304" pitchFamily="18" charset="0"/>
                <a:cs typeface="Symbol" panose="05050102010706020507" pitchFamily="18" charset="2"/>
              </a:rPr>
              <a:t>Always secure the ET tube in place, preferably with a commercial tube-securing device.</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latin typeface="Times New Roman" panose="02020603050405020304" pitchFamily="18" charset="0"/>
                <a:ea typeface="Times New Roman" panose="02020603050405020304" pitchFamily="18" charset="0"/>
                <a:cs typeface="Symbol" panose="05050102010706020507" pitchFamily="18" charset="2"/>
              </a:rPr>
              <a:t>A cervical collar is effective in maintaining patient’s head in a neutral position.</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latin typeface="Times New Roman" panose="02020603050405020304" pitchFamily="18" charset="0"/>
                <a:ea typeface="Times New Roman" panose="02020603050405020304" pitchFamily="18" charset="0"/>
                <a:cs typeface="Symbol" panose="05050102010706020507" pitchFamily="18" charset="2"/>
              </a:rPr>
              <a:t>Reassess ET tube placement every time the patient is moved.</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latin typeface="Times New Roman" panose="02020603050405020304" pitchFamily="18" charset="0"/>
                <a:ea typeface="Times New Roman" panose="02020603050405020304" pitchFamily="18" charset="0"/>
                <a:cs typeface="Symbol" panose="05050102010706020507" pitchFamily="18" charset="2"/>
              </a:rPr>
              <a:t>{Digital Intubation} or {Lighted Stylet Intubation} or {Camera Assisted} may be utilized.</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latin typeface="Times New Roman" panose="02020603050405020304" pitchFamily="18" charset="0"/>
                <a:ea typeface="Times New Roman" panose="02020603050405020304" pitchFamily="18" charset="0"/>
                <a:cs typeface="Symbol" panose="05050102010706020507" pitchFamily="18" charset="2"/>
              </a:rPr>
              <a:t>{Dual Lumen Airways, (e.g., </a:t>
            </a:r>
            <a:r>
              <a:rPr lang="en-US" sz="1050" kern="1400" dirty="0" err="1">
                <a:latin typeface="Times New Roman" panose="02020603050405020304" pitchFamily="18" charset="0"/>
                <a:ea typeface="Times New Roman" panose="02020603050405020304" pitchFamily="18" charset="0"/>
                <a:cs typeface="Symbol" panose="05050102010706020507" pitchFamily="18" charset="2"/>
              </a:rPr>
              <a:t>Combitube</a:t>
            </a:r>
            <a:r>
              <a:rPr lang="en-US" sz="1050" kern="1400" dirty="0">
                <a:latin typeface="Times New Roman" panose="02020603050405020304" pitchFamily="18" charset="0"/>
                <a:ea typeface="Times New Roman" panose="02020603050405020304" pitchFamily="18" charset="0"/>
                <a:cs typeface="Symbol" panose="05050102010706020507" pitchFamily="18" charset="2"/>
              </a:rPr>
              <a:t>, </a:t>
            </a:r>
            <a:r>
              <a:rPr lang="en-US" sz="1050" kern="1400" dirty="0" err="1">
                <a:latin typeface="Times New Roman" panose="02020603050405020304" pitchFamily="18" charset="0"/>
                <a:ea typeface="Times New Roman" panose="02020603050405020304" pitchFamily="18" charset="0"/>
                <a:cs typeface="Symbol" panose="05050102010706020507" pitchFamily="18" charset="2"/>
              </a:rPr>
              <a:t>Pharyngotracheal</a:t>
            </a:r>
            <a:r>
              <a:rPr lang="en-US" sz="1050" kern="1400" dirty="0">
                <a:latin typeface="Times New Roman" panose="02020603050405020304" pitchFamily="18" charset="0"/>
                <a:ea typeface="Times New Roman" panose="02020603050405020304" pitchFamily="18" charset="0"/>
                <a:cs typeface="Symbol" panose="05050102010706020507" pitchFamily="18" charset="2"/>
              </a:rPr>
              <a:t> Lumen Airway (</a:t>
            </a:r>
            <a:r>
              <a:rPr lang="en-US" sz="1050" kern="1400" dirty="0" err="1">
                <a:latin typeface="Times New Roman" panose="02020603050405020304" pitchFamily="18" charset="0"/>
                <a:ea typeface="Times New Roman" panose="02020603050405020304" pitchFamily="18" charset="0"/>
                <a:cs typeface="Symbol" panose="05050102010706020507" pitchFamily="18" charset="2"/>
              </a:rPr>
              <a:t>PtL</a:t>
            </a:r>
            <a:r>
              <a:rPr lang="en-US" sz="1050" kern="1400" dirty="0">
                <a:latin typeface="Times New Roman" panose="02020603050405020304" pitchFamily="18" charset="0"/>
                <a:ea typeface="Times New Roman" panose="02020603050405020304" pitchFamily="18" charset="0"/>
                <a:cs typeface="Symbol" panose="05050102010706020507" pitchFamily="18" charset="2"/>
              </a:rPr>
              <a:t>)), King Airway, or Laryngeal Mask Airways (LMA)}, are acceptable airway devices and satisfy the “rescue airway” component for {</a:t>
            </a:r>
            <a:r>
              <a:rPr lang="en-US" sz="1050" kern="1400" dirty="0" err="1">
                <a:latin typeface="Times New Roman" panose="02020603050405020304" pitchFamily="18" charset="0"/>
                <a:ea typeface="Times New Roman" panose="02020603050405020304" pitchFamily="18" charset="0"/>
                <a:cs typeface="Symbol" panose="05050102010706020507" pitchFamily="18" charset="2"/>
              </a:rPr>
              <a:t>StI</a:t>
            </a:r>
            <a:r>
              <a:rPr lang="en-US" sz="1050" kern="1400" dirty="0">
                <a:latin typeface="Times New Roman" panose="02020603050405020304" pitchFamily="18" charset="0"/>
                <a:ea typeface="Times New Roman" panose="02020603050405020304" pitchFamily="18" charset="0"/>
                <a:cs typeface="Symbol" panose="05050102010706020507" pitchFamily="18" charset="2"/>
              </a:rPr>
              <a:t>}. Use of these devices is limited to patients who need an artificial airway, and who are able to tolerate the device.</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latin typeface="Times New Roman" panose="02020603050405020304" pitchFamily="18" charset="0"/>
                <a:ea typeface="Times New Roman" panose="02020603050405020304" pitchFamily="18" charset="0"/>
                <a:cs typeface="Symbol" panose="05050102010706020507" pitchFamily="18" charset="2"/>
              </a:rPr>
              <a:t>If routine ventilation procedures are unsuccessful, try to visualize obstruction with laryngoscope. If a foreign body is seen, attempt to remove it using suction or Magill forceps.</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dirty="0">
                <a:latin typeface="Times New Roman" panose="02020603050405020304" pitchFamily="18" charset="0"/>
                <a:ea typeface="Times New Roman" panose="02020603050405020304" pitchFamily="18" charset="0"/>
                <a:cs typeface="Symbol" panose="05050102010706020507" pitchFamily="18" charset="2"/>
              </a:rPr>
              <a:t>If a conscious patient requires intubation, consider the following:</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742950" marR="0" lvl="1" indent="-285750" algn="just" hangingPunct="0">
              <a:spcBef>
                <a:spcPts val="0"/>
              </a:spcBef>
              <a:spcAft>
                <a:spcPts val="0"/>
              </a:spcAft>
              <a:buFont typeface="Symbol" panose="05050102010706020507" pitchFamily="18" charset="2"/>
              <a:buChar char=""/>
              <a:tabLst>
                <a:tab pos="914400" algn="l"/>
              </a:tabLst>
            </a:pPr>
            <a:r>
              <a:rPr lang="en-US" sz="1050" dirty="0">
                <a:latin typeface="Times New Roman" panose="02020603050405020304" pitchFamily="18" charset="0"/>
                <a:ea typeface="Times New Roman" panose="02020603050405020304" pitchFamily="18" charset="0"/>
                <a:cs typeface="Symbol" panose="05050102010706020507" pitchFamily="18" charset="2"/>
              </a:rPr>
              <a:t>Apply </a:t>
            </a:r>
            <a:r>
              <a:rPr lang="en-US" sz="1050" b="1" dirty="0">
                <a:latin typeface="Times New Roman" panose="02020603050405020304" pitchFamily="18" charset="0"/>
                <a:ea typeface="Times New Roman" panose="02020603050405020304" pitchFamily="18" charset="0"/>
                <a:cs typeface="Symbol" panose="05050102010706020507" pitchFamily="18" charset="2"/>
              </a:rPr>
              <a:t>Lidocaine Jelly </a:t>
            </a:r>
            <a:r>
              <a:rPr lang="en-US" sz="1050" dirty="0">
                <a:latin typeface="Times New Roman" panose="02020603050405020304" pitchFamily="18" charset="0"/>
                <a:ea typeface="Times New Roman" panose="02020603050405020304" pitchFamily="18" charset="0"/>
                <a:cs typeface="Symbol" panose="05050102010706020507" pitchFamily="18" charset="2"/>
              </a:rPr>
              <a:t>to the ET tube. </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685800" algn="l"/>
              </a:tabLst>
            </a:pPr>
            <a:r>
              <a:rPr lang="en-US" sz="1050" b="1" dirty="0">
                <a:latin typeface="Times New Roman" panose="02020603050405020304" pitchFamily="18" charset="0"/>
                <a:ea typeface="Times New Roman" panose="02020603050405020304" pitchFamily="18" charset="0"/>
              </a:rPr>
              <a:t>Lidocaine 100 mg</a:t>
            </a:r>
            <a:r>
              <a:rPr lang="en-US" sz="1050" dirty="0">
                <a:latin typeface="Times New Roman" panose="02020603050405020304" pitchFamily="18" charset="0"/>
                <a:ea typeface="Times New Roman" panose="02020603050405020304" pitchFamily="18" charset="0"/>
              </a:rPr>
              <a:t> </a:t>
            </a:r>
            <a:r>
              <a:rPr lang="en-US" sz="1050" b="1" dirty="0">
                <a:latin typeface="Times New Roman" panose="02020603050405020304" pitchFamily="18" charset="0"/>
                <a:ea typeface="Times New Roman" panose="02020603050405020304" pitchFamily="18" charset="0"/>
              </a:rPr>
              <a:t>IN</a:t>
            </a:r>
            <a:r>
              <a:rPr lang="en-US" sz="1050" dirty="0">
                <a:latin typeface="Times New Roman" panose="02020603050405020304" pitchFamily="18" charset="0"/>
                <a:ea typeface="Times New Roman" panose="02020603050405020304" pitchFamily="18" charset="0"/>
              </a:rPr>
              <a:t> (half dose per nostril) or </a:t>
            </a:r>
            <a:r>
              <a:rPr lang="en-US" sz="1050" b="1" dirty="0">
                <a:latin typeface="Times New Roman" panose="02020603050405020304" pitchFamily="18" charset="0"/>
                <a:ea typeface="Times New Roman" panose="02020603050405020304" pitchFamily="18" charset="0"/>
              </a:rPr>
              <a:t>nebulized </a:t>
            </a:r>
            <a:r>
              <a:rPr lang="en-US" sz="1050" dirty="0">
                <a:latin typeface="Times New Roman" panose="02020603050405020304" pitchFamily="18" charset="0"/>
                <a:ea typeface="Times New Roman" panose="02020603050405020304" pitchFamily="18" charset="0"/>
              </a:rPr>
              <a:t>with 8-10 LPM </a:t>
            </a:r>
            <a:r>
              <a:rPr lang="en-US" sz="1050" b="1" dirty="0">
                <a:latin typeface="Times New Roman" panose="02020603050405020304" pitchFamily="18" charset="0"/>
                <a:ea typeface="Times New Roman" panose="02020603050405020304" pitchFamily="18" charset="0"/>
              </a:rPr>
              <a:t>O</a:t>
            </a:r>
            <a:r>
              <a:rPr lang="en-US" sz="1050" b="1" baseline="-25000" dirty="0">
                <a:latin typeface="Times New Roman" panose="02020603050405020304" pitchFamily="18" charset="0"/>
                <a:ea typeface="Times New Roman" panose="02020603050405020304" pitchFamily="18" charset="0"/>
              </a:rPr>
              <a:t>2</a:t>
            </a:r>
            <a:r>
              <a:rPr lang="en-US" sz="1050" b="1" dirty="0">
                <a:latin typeface="Times New Roman" panose="02020603050405020304" pitchFamily="18" charset="0"/>
                <a:ea typeface="Times New Roman" panose="02020603050405020304" pitchFamily="18" charset="0"/>
              </a:rPr>
              <a:t>.</a:t>
            </a:r>
            <a:endParaRPr lang="en-US" sz="11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Clr>
                <a:srgbClr val="FF00FF"/>
              </a:buClr>
              <a:buFont typeface="Symbol" panose="05050102010706020507" pitchFamily="18" charset="2"/>
              <a:buChar char=""/>
              <a:tabLst>
                <a:tab pos="914400" algn="l"/>
              </a:tabLst>
            </a:pPr>
            <a:r>
              <a:rPr lang="en-US" sz="1050" b="1" kern="1400" dirty="0">
                <a:solidFill>
                  <a:srgbClr val="FF00FF"/>
                </a:solidFill>
                <a:latin typeface="Times New Roman" panose="02020603050405020304" pitchFamily="18" charset="0"/>
                <a:ea typeface="Times New Roman" panose="02020603050405020304" pitchFamily="18" charset="0"/>
              </a:rPr>
              <a:t>Lidocaine 1.5 mg</a:t>
            </a:r>
            <a:r>
              <a:rPr lang="en-US" sz="1050" kern="1400" dirty="0">
                <a:solidFill>
                  <a:srgbClr val="FF00FF"/>
                </a:solidFill>
                <a:latin typeface="Times New Roman" panose="02020603050405020304" pitchFamily="18" charset="0"/>
                <a:ea typeface="Times New Roman" panose="02020603050405020304" pitchFamily="18" charset="0"/>
              </a:rPr>
              <a:t>/</a:t>
            </a:r>
            <a:r>
              <a:rPr lang="en-US" sz="1050" b="1" kern="1400" dirty="0">
                <a:solidFill>
                  <a:srgbClr val="FF00FF"/>
                </a:solidFill>
                <a:latin typeface="Times New Roman" panose="02020603050405020304" pitchFamily="18" charset="0"/>
                <a:ea typeface="Times New Roman" panose="02020603050405020304" pitchFamily="18" charset="0"/>
              </a:rPr>
              <a:t>kg</a:t>
            </a:r>
            <a:r>
              <a:rPr lang="en-US" sz="1050" kern="1400" dirty="0">
                <a:solidFill>
                  <a:srgbClr val="FF00FF"/>
                </a:solidFill>
                <a:latin typeface="Times New Roman" panose="02020603050405020304" pitchFamily="18" charset="0"/>
                <a:ea typeface="Times New Roman" panose="02020603050405020304" pitchFamily="18" charset="0"/>
              </a:rPr>
              <a:t> nebulized with 8-10 LPM O</a:t>
            </a:r>
            <a:r>
              <a:rPr lang="en-US" sz="1050" kern="1400" baseline="-25000" dirty="0">
                <a:solidFill>
                  <a:srgbClr val="FF00FF"/>
                </a:solidFill>
                <a:latin typeface="Times New Roman" panose="02020603050405020304" pitchFamily="18" charset="0"/>
                <a:ea typeface="Times New Roman" panose="02020603050405020304" pitchFamily="18" charset="0"/>
              </a:rPr>
              <a:t>2 </a:t>
            </a:r>
            <a:r>
              <a:rPr lang="en-US" sz="1050" b="1" kern="1400" dirty="0">
                <a:solidFill>
                  <a:srgbClr val="FF00FF"/>
                </a:solidFill>
                <a:latin typeface="Times New Roman" panose="02020603050405020304" pitchFamily="18" charset="0"/>
                <a:ea typeface="Times New Roman" panose="02020603050405020304" pitchFamily="18" charset="0"/>
              </a:rPr>
              <a:t>or IN. </a:t>
            </a:r>
            <a:r>
              <a:rPr lang="en-US" sz="1050" kern="1400" dirty="0">
                <a:solidFill>
                  <a:srgbClr val="FF00FF"/>
                </a:solidFill>
                <a:latin typeface="Times New Roman" panose="02020603050405020304" pitchFamily="18" charset="0"/>
                <a:ea typeface="Times New Roman" panose="02020603050405020304" pitchFamily="18" charset="0"/>
              </a:rPr>
              <a:t>Maximum dose is 100 mg.</a:t>
            </a:r>
            <a:endParaRPr lang="en-US" sz="110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50" dirty="0">
                <a:latin typeface="Times New Roman" panose="02020603050405020304" pitchFamily="18" charset="0"/>
                <a:ea typeface="Times New Roman" panose="02020603050405020304" pitchFamily="18" charset="0"/>
              </a:rPr>
              <a:t>If</a:t>
            </a:r>
            <a:r>
              <a:rPr lang="en-US" sz="1050" kern="1400" dirty="0">
                <a:latin typeface="Times New Roman" panose="02020603050405020304" pitchFamily="18" charset="0"/>
                <a:ea typeface="Times New Roman" panose="02020603050405020304" pitchFamily="18" charset="0"/>
              </a:rPr>
              <a:t> the patient is resisting the tube after confirmed intubation and SBP &gt; 100, consider </a:t>
            </a:r>
            <a:r>
              <a:rPr lang="en-US" sz="1050" b="1" kern="1400" dirty="0">
                <a:latin typeface="Times New Roman" panose="02020603050405020304" pitchFamily="18" charset="0"/>
                <a:ea typeface="Times New Roman" panose="02020603050405020304" pitchFamily="18" charset="0"/>
              </a:rPr>
              <a:t>Midazolam 2 mg slow IV.</a:t>
            </a:r>
            <a:endParaRPr lang="en-US" sz="1100" dirty="0">
              <a:latin typeface="Times New Roman" panose="02020603050405020304" pitchFamily="18" charset="0"/>
              <a:ea typeface="Times New Roman" panose="02020603050405020304" pitchFamily="18" charset="0"/>
            </a:endParaRPr>
          </a:p>
          <a:p>
            <a:pPr marL="342900" marR="0" lvl="0" indent="-342900" algn="just" fontAlgn="base" hangingPunct="0">
              <a:spcBef>
                <a:spcPts val="0"/>
              </a:spcBef>
              <a:spcAft>
                <a:spcPts val="0"/>
              </a:spcAft>
              <a:buClr>
                <a:srgbClr val="FF00FF"/>
              </a:buClr>
              <a:buSzPts val="1000"/>
              <a:buFont typeface="Symbol" panose="05050102010706020507" pitchFamily="18" charset="2"/>
              <a:buChar char=""/>
              <a:tabLst>
                <a:tab pos="457200" algn="l"/>
              </a:tabLst>
            </a:pPr>
            <a:r>
              <a:rPr lang="en-US" sz="1050" kern="14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If SBP is appropriate, and the patient is resisting consider</a:t>
            </a:r>
            <a:r>
              <a:rPr lang="en-US" sz="1050" b="1" kern="14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Midazolam 0.1 mg/kg (max dose 2 mg), slow IV.</a:t>
            </a:r>
            <a:endParaRPr lang="en-US" sz="1100" dirty="0">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50" kern="1400" dirty="0">
                <a:latin typeface="Times New Roman" panose="02020603050405020304" pitchFamily="18" charset="0"/>
                <a:ea typeface="Times New Roman" panose="02020603050405020304" pitchFamily="18" charset="0"/>
              </a:rPr>
              <a:t>If a patient would benefit from intubation but is combative, agitated, or has jaws clenched, use {Sedate to Intubate or RSI}</a:t>
            </a:r>
            <a:r>
              <a:rPr lang="en-US" sz="1050" b="1" kern="1400" dirty="0">
                <a:latin typeface="Times New Roman" panose="02020603050405020304" pitchFamily="18" charset="0"/>
                <a:ea typeface="Times New Roman" panose="02020603050405020304" pitchFamily="18" charset="0"/>
              </a:rPr>
              <a:t> </a:t>
            </a:r>
            <a:r>
              <a:rPr lang="en-US" sz="1050" kern="1400" dirty="0">
                <a:latin typeface="Times New Roman" panose="02020603050405020304" pitchFamily="18" charset="0"/>
                <a:ea typeface="Times New Roman" panose="02020603050405020304" pitchFamily="18" charset="0"/>
              </a:rPr>
              <a:t>procedures.</a:t>
            </a:r>
            <a:endParaRPr lang="en-US" sz="1100" dirty="0">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highlight>
                  <a:srgbClr val="00FFFF"/>
                </a:highlight>
                <a:latin typeface="Times New Roman" panose="02020603050405020304" pitchFamily="18" charset="0"/>
                <a:ea typeface="Times New Roman" panose="02020603050405020304" pitchFamily="18" charset="0"/>
                <a:cs typeface="Symbol" panose="05050102010706020507" pitchFamily="18" charset="2"/>
              </a:rPr>
              <a:t>Whenever all reasonable attempts to provide an adequate airway by less invasive means have failed, perform a cricothyrotomy or surgical airway</a:t>
            </a:r>
            <a:r>
              <a:rPr lang="en-US" sz="1050" kern="1400"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 </a:t>
            </a:r>
            <a:r>
              <a:rPr lang="en-US" sz="1050" kern="1400" dirty="0">
                <a:latin typeface="Times New Roman" panose="02020603050405020304" pitchFamily="18" charset="0"/>
                <a:ea typeface="Times New Roman" panose="02020603050405020304" pitchFamily="18" charset="0"/>
                <a:cs typeface="Symbol" panose="05050102010706020507" pitchFamily="18" charset="2"/>
              </a:rPr>
              <a:t>(</a:t>
            </a:r>
            <a:r>
              <a:rPr lang="en-US" sz="1050" kern="1400"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must be ≥ 12 y/o) </a:t>
            </a:r>
            <a:r>
              <a:rPr lang="en-US" sz="1050" kern="1400" dirty="0">
                <a:highlight>
                  <a:srgbClr val="00FFFF"/>
                </a:highlight>
                <a:latin typeface="Times New Roman" panose="02020603050405020304" pitchFamily="18" charset="0"/>
                <a:ea typeface="Times New Roman" panose="02020603050405020304" pitchFamily="18" charset="0"/>
                <a:cs typeface="Symbol" panose="05050102010706020507" pitchFamily="18" charset="2"/>
              </a:rPr>
              <a:t>utilizing an approved method. </a:t>
            </a:r>
            <a:endParaRPr lang="en-US" sz="1100" dirty="0">
              <a:highlight>
                <a:srgbClr val="00FFFF"/>
              </a:highlight>
              <a:latin typeface="Times New Roman" panose="02020603050405020304" pitchFamily="18" charset="0"/>
              <a:ea typeface="Times New Roman" panose="02020603050405020304" pitchFamily="18" charset="0"/>
              <a:cs typeface="Symbol" panose="05050102010706020507" pitchFamily="18" charset="2"/>
            </a:endParaRPr>
          </a:p>
          <a:p>
            <a:pPr marL="457200" marR="0" indent="-457200" algn="just" hangingPunct="0">
              <a:spcBef>
                <a:spcPts val="0"/>
              </a:spcBef>
              <a:spcAft>
                <a:spcPts val="0"/>
              </a:spcAft>
            </a:pPr>
            <a:r>
              <a:rPr lang="en-US" sz="1050" b="1" kern="1400" dirty="0">
                <a:latin typeface="Times New Roman" panose="02020603050405020304" pitchFamily="18" charset="0"/>
                <a:ea typeface="Times New Roman" panose="02020603050405020304" pitchFamily="18" charset="0"/>
              </a:rPr>
              <a:t>NOTE: </a:t>
            </a:r>
            <a:r>
              <a:rPr lang="en-US" sz="1050" kern="1400" dirty="0">
                <a:latin typeface="Times New Roman" panose="02020603050405020304" pitchFamily="18" charset="0"/>
                <a:ea typeface="Times New Roman" panose="02020603050405020304" pitchFamily="18" charset="0"/>
              </a:rPr>
              <a:t>Nebulized Lidocaine can be administered simultaneously with Albuterol and Ipratropium. If feasible, wait one to two minutes before intubating.</a:t>
            </a:r>
            <a:endParaRPr lang="en-US" sz="1050" b="1" kern="1400" dirty="0">
              <a:latin typeface="Times New Roman" panose="02020603050405020304" pitchFamily="18" charset="0"/>
              <a:ea typeface="Times New Roman" panose="02020603050405020304" pitchFamily="18" charset="0"/>
            </a:endParaRPr>
          </a:p>
          <a:p>
            <a:pPr algn="just"/>
            <a:r>
              <a:rPr lang="en-US" sz="1050" b="1" kern="1400" dirty="0">
                <a:latin typeface="Times New Roman" panose="02020603050405020304" pitchFamily="18" charset="0"/>
              </a:rPr>
              <a:t>CONFIRMATION METHODS:</a:t>
            </a:r>
            <a:endParaRPr lang="en-US" sz="1050" b="1" u="sng" dirty="0">
              <a:latin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latin typeface="Times New Roman" panose="02020603050405020304" pitchFamily="18" charset="0"/>
                <a:ea typeface="Times New Roman" panose="02020603050405020304" pitchFamily="18" charset="0"/>
                <a:cs typeface="Symbol" panose="05050102010706020507" pitchFamily="18" charset="2"/>
              </a:rPr>
              <a:t>CO</a:t>
            </a:r>
            <a:r>
              <a:rPr lang="en-US" sz="105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50" kern="1400" dirty="0">
                <a:latin typeface="Times New Roman" panose="02020603050405020304" pitchFamily="18" charset="0"/>
                <a:ea typeface="Times New Roman" panose="02020603050405020304" pitchFamily="18" charset="0"/>
                <a:cs typeface="Symbol" panose="05050102010706020507" pitchFamily="18" charset="2"/>
              </a:rPr>
              <a:t> detection methods are recommended and Capnography is the “gold standard.”</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latin typeface="Times New Roman" panose="02020603050405020304" pitchFamily="18" charset="0"/>
                <a:ea typeface="Times New Roman" panose="02020603050405020304" pitchFamily="18" charset="0"/>
                <a:cs typeface="Symbol" panose="05050102010706020507" pitchFamily="18" charset="2"/>
              </a:rPr>
              <a:t>Auscultation of the epigastrium, anterior chest, midaxillary areas, and then the epigastrium again</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latin typeface="Times New Roman" panose="02020603050405020304" pitchFamily="18" charset="0"/>
                <a:ea typeface="Times New Roman" panose="02020603050405020304" pitchFamily="18" charset="0"/>
                <a:cs typeface="Symbol" panose="05050102010706020507" pitchFamily="18" charset="2"/>
              </a:rPr>
              <a:t>Rise and fall of the chest</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latin typeface="Times New Roman" panose="02020603050405020304" pitchFamily="18" charset="0"/>
                <a:ea typeface="Times New Roman" panose="02020603050405020304" pitchFamily="18" charset="0"/>
                <a:cs typeface="Symbol" panose="05050102010706020507" pitchFamily="18" charset="2"/>
              </a:rPr>
              <a:t>Repeat visualization of the tube between the vocal cords</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latin typeface="Times New Roman" panose="02020603050405020304" pitchFamily="18" charset="0"/>
                <a:ea typeface="Times New Roman" panose="02020603050405020304" pitchFamily="18" charset="0"/>
                <a:cs typeface="Symbol" panose="05050102010706020507" pitchFamily="18" charset="2"/>
              </a:rPr>
              <a:t>Condensation in the tube</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50" kern="1400" dirty="0">
                <a:highlight>
                  <a:srgbClr val="00FFFF"/>
                </a:highlight>
                <a:latin typeface="Times New Roman" panose="02020603050405020304" pitchFamily="18" charset="0"/>
                <a:ea typeface="Times New Roman" panose="02020603050405020304" pitchFamily="18" charset="0"/>
                <a:cs typeface="Symbol" panose="05050102010706020507" pitchFamily="18" charset="2"/>
              </a:rPr>
              <a:t>Depth placement and measurements:</a:t>
            </a:r>
            <a:endParaRPr lang="en-US" sz="1100" dirty="0">
              <a:highlight>
                <a:srgbClr val="00FFFF"/>
              </a:highlight>
              <a:latin typeface="Times New Roman" panose="02020603050405020304" pitchFamily="18" charset="0"/>
              <a:ea typeface="Times New Roman" panose="02020603050405020304" pitchFamily="18" charset="0"/>
              <a:cs typeface="Symbol" panose="05050102010706020507" pitchFamily="18" charset="2"/>
            </a:endParaRPr>
          </a:p>
          <a:p>
            <a:pPr marL="742950" marR="0" lvl="1" indent="-285750" algn="just">
              <a:spcBef>
                <a:spcPts val="0"/>
              </a:spcBef>
              <a:spcAft>
                <a:spcPts val="0"/>
              </a:spcAft>
              <a:buFont typeface="Courier New" panose="02070309020205020404" pitchFamily="49" charset="0"/>
              <a:buChar char="o"/>
            </a:pPr>
            <a:r>
              <a:rPr lang="en-US" sz="1050" kern="140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Keeping an oral endotracheal tube at the </a:t>
            </a:r>
            <a:r>
              <a:rPr lang="en-US" sz="1050" kern="1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20-22</a:t>
            </a:r>
            <a:r>
              <a:rPr lang="en-US" sz="1050" kern="140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 cm mark at the teeth will prevent inserting the ETT too far and greatly reduces the chances of a right mainstem bronchus intubation. Don’t confuse right mainstem intubation for a pneumothorax.</a:t>
            </a:r>
            <a:endParaRPr lang="en-US" sz="110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685800" algn="l"/>
              </a:tabLst>
            </a:pPr>
            <a:r>
              <a:rPr lang="en-US" sz="105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Proper depth placement of tracheal tube in the pediatric patient can be calculated by the following formula: Depth of insertion (length of tube at teeth or gum line) = tube size x 3.</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742950" marR="0" lvl="1" indent="-285750" algn="just">
              <a:spcBef>
                <a:spcPts val="0"/>
              </a:spcBef>
              <a:spcAft>
                <a:spcPts val="0"/>
              </a:spcAft>
              <a:buFont typeface="Courier New" panose="02070309020205020404" pitchFamily="49" charset="0"/>
              <a:buChar char="o"/>
            </a:pPr>
            <a:r>
              <a:rPr lang="en-US" sz="1050" kern="1400" dirty="0">
                <a:latin typeface="Times New Roman" panose="02020603050405020304" pitchFamily="18" charset="0"/>
                <a:ea typeface="Times New Roman" panose="02020603050405020304" pitchFamily="18" charset="0"/>
                <a:cs typeface="Times New Roman" panose="02020603050405020304" pitchFamily="18" charset="0"/>
              </a:rPr>
              <a:t>A nasotracheal tube that is 22 cm at the nose is unlikely to reach the glottis.</a:t>
            </a:r>
            <a:endParaRPr lang="en-US" sz="1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18852CF-5DFD-445E-8DE1-0597D068D18F}"/>
              </a:ext>
            </a:extLst>
          </p:cNvPr>
          <p:cNvSpPr txBox="1"/>
          <p:nvPr/>
        </p:nvSpPr>
        <p:spPr>
          <a:xfrm>
            <a:off x="6175432" y="651793"/>
            <a:ext cx="5922564" cy="461665"/>
          </a:xfrm>
          <a:prstGeom prst="rect">
            <a:avLst/>
          </a:prstGeom>
          <a:noFill/>
        </p:spPr>
        <p:txBody>
          <a:bodyPr wrap="square" rtlCol="0">
            <a:spAutoFit/>
          </a:bodyPr>
          <a:lstStyle/>
          <a:p>
            <a:pPr algn="ctr"/>
            <a:r>
              <a:rPr lang="en-US" sz="2400" dirty="0"/>
              <a:t>PAGE 11</a:t>
            </a:r>
          </a:p>
        </p:txBody>
      </p:sp>
      <p:sp>
        <p:nvSpPr>
          <p:cNvPr id="5" name="Rectangle 4">
            <a:extLst>
              <a:ext uri="{FF2B5EF4-FFF2-40B4-BE49-F238E27FC236}">
                <a16:creationId xmlns:a16="http://schemas.microsoft.com/office/drawing/2014/main" id="{1447406C-28CA-403C-AC0C-9B0AEB648093}"/>
              </a:ext>
            </a:extLst>
          </p:cNvPr>
          <p:cNvSpPr/>
          <p:nvPr/>
        </p:nvSpPr>
        <p:spPr>
          <a:xfrm>
            <a:off x="6088714" y="1113458"/>
            <a:ext cx="6096000" cy="1846659"/>
          </a:xfrm>
          <a:prstGeom prst="rect">
            <a:avLst/>
          </a:prstGeom>
        </p:spPr>
        <p:txBody>
          <a:bodyPr>
            <a:spAutoFit/>
          </a:bodyPr>
          <a:lstStyle/>
          <a:p>
            <a:pPr marR="0" lvl="0" algn="ctr" hangingPunct="0">
              <a:spcBef>
                <a:spcPts val="0"/>
              </a:spcBef>
              <a:spcAft>
                <a:spcPts val="0"/>
              </a:spcAft>
              <a:tabLst>
                <a:tab pos="457200" algn="l"/>
              </a:tabLst>
            </a:pPr>
            <a:r>
              <a:rPr lang="en-US" sz="2400" b="1" u="sng" kern="1400" dirty="0">
                <a:latin typeface="Times New Roman" panose="02020603050405020304" pitchFamily="18" charset="0"/>
                <a:ea typeface="Times New Roman" panose="02020603050405020304" pitchFamily="18" charset="0"/>
                <a:cs typeface="Symbol" panose="05050102010706020507" pitchFamily="18" charset="2"/>
              </a:rPr>
              <a:t>2019 – AGE &amp; DEPTH CHANGES:</a:t>
            </a:r>
          </a:p>
          <a:p>
            <a:pPr marR="0" lvl="0" algn="just" hangingPunct="0">
              <a:spcBef>
                <a:spcPts val="0"/>
              </a:spcBef>
              <a:spcAft>
                <a:spcPts val="0"/>
              </a:spcAft>
              <a:tabLst>
                <a:tab pos="457200" algn="l"/>
              </a:tabLst>
            </a:pPr>
            <a:r>
              <a:rPr lang="en-US" kern="1400" dirty="0">
                <a:latin typeface="Times New Roman" panose="02020603050405020304" pitchFamily="18" charset="0"/>
                <a:ea typeface="Times New Roman" panose="02020603050405020304" pitchFamily="18" charset="0"/>
                <a:cs typeface="Symbol" panose="05050102010706020507" pitchFamily="18" charset="2"/>
              </a:rPr>
              <a:t>Whenever all reasonable attempts to provide an adequate airway by less invasive means have failed due to a total airway occlusion and you are unable to ventilate, perform a cricothyrotomy or surgical airway </a:t>
            </a:r>
            <a:r>
              <a:rPr lang="en-US" kern="1400"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(must be ≥ 8 y/o)</a:t>
            </a:r>
            <a:r>
              <a:rPr lang="en-US" kern="1400" dirty="0">
                <a:latin typeface="Times New Roman" panose="02020603050405020304" pitchFamily="18" charset="0"/>
                <a:ea typeface="Times New Roman" panose="02020603050405020304" pitchFamily="18" charset="0"/>
                <a:cs typeface="Symbol" panose="05050102010706020507" pitchFamily="18" charset="2"/>
              </a:rPr>
              <a:t> utilizing an approved method. </a:t>
            </a:r>
            <a:endParaRPr lang="en-US" sz="2000" dirty="0">
              <a:effectLst/>
              <a:latin typeface="Times New Roman" panose="02020603050405020304" pitchFamily="18" charset="0"/>
              <a:ea typeface="Times New Roman" panose="02020603050405020304" pitchFamily="18" charset="0"/>
              <a:cs typeface="Symbol" panose="05050102010706020507" pitchFamily="18" charset="2"/>
            </a:endParaRPr>
          </a:p>
        </p:txBody>
      </p:sp>
      <p:sp>
        <p:nvSpPr>
          <p:cNvPr id="7" name="Rectangle 6">
            <a:extLst>
              <a:ext uri="{FF2B5EF4-FFF2-40B4-BE49-F238E27FC236}">
                <a16:creationId xmlns:a16="http://schemas.microsoft.com/office/drawing/2014/main" id="{99BA1CD3-48F1-414B-B97A-151F8C30B543}"/>
              </a:ext>
            </a:extLst>
          </p:cNvPr>
          <p:cNvSpPr/>
          <p:nvPr/>
        </p:nvSpPr>
        <p:spPr>
          <a:xfrm>
            <a:off x="6088714" y="2960117"/>
            <a:ext cx="6096000" cy="1477328"/>
          </a:xfrm>
          <a:prstGeom prst="rect">
            <a:avLst/>
          </a:prstGeom>
        </p:spPr>
        <p:txBody>
          <a:bodyPr>
            <a:spAutoFit/>
          </a:bodyPr>
          <a:lstStyle/>
          <a:p>
            <a:pPr marR="0" lvl="0" algn="just" hangingPunct="0">
              <a:spcBef>
                <a:spcPts val="0"/>
              </a:spcBef>
              <a:spcAft>
                <a:spcPts val="0"/>
              </a:spcAft>
              <a:tabLst>
                <a:tab pos="457200" algn="l"/>
              </a:tabLst>
            </a:pPr>
            <a:r>
              <a:rPr lang="en-US" b="1" kern="1400" dirty="0">
                <a:latin typeface="Times New Roman" panose="02020603050405020304" pitchFamily="18" charset="0"/>
                <a:ea typeface="Times New Roman" panose="02020603050405020304" pitchFamily="18" charset="0"/>
                <a:cs typeface="Symbol" panose="05050102010706020507" pitchFamily="18" charset="2"/>
              </a:rPr>
              <a:t>Depth placement and measurements:</a:t>
            </a:r>
            <a:endParaRPr lang="en-US" sz="2000" b="1" dirty="0">
              <a:latin typeface="Times New Roman" panose="02020603050405020304" pitchFamily="18" charset="0"/>
              <a:ea typeface="Times New Roman" panose="02020603050405020304" pitchFamily="18" charset="0"/>
              <a:cs typeface="Symbol" panose="05050102010706020507" pitchFamily="18" charset="2"/>
            </a:endParaRPr>
          </a:p>
          <a:p>
            <a:pPr algn="just"/>
            <a:r>
              <a:rPr lang="en-US" kern="1400" dirty="0">
                <a:latin typeface="Times New Roman" panose="02020603050405020304" pitchFamily="18" charset="0"/>
                <a:ea typeface="Times New Roman" panose="02020603050405020304" pitchFamily="18" charset="0"/>
                <a:cs typeface="Times New Roman" panose="02020603050405020304" pitchFamily="18" charset="0"/>
              </a:rPr>
              <a:t>Keeping an oral endotracheal tube at the </a:t>
            </a:r>
            <a:r>
              <a:rPr lang="en-US" kern="1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21-23</a:t>
            </a:r>
            <a:r>
              <a:rPr lang="en-US" kern="1400" dirty="0">
                <a:latin typeface="Times New Roman" panose="02020603050405020304" pitchFamily="18" charset="0"/>
                <a:ea typeface="Times New Roman" panose="02020603050405020304" pitchFamily="18" charset="0"/>
                <a:cs typeface="Times New Roman" panose="02020603050405020304" pitchFamily="18" charset="0"/>
              </a:rPr>
              <a:t> cm mark at the teeth will prevent inserting the ETT too far and greatly reduces the chances of a right mainstem bronchus intubation. Don’t confuse right mainstem intubation for a pneumothorax.</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id="{FFF099A9-42CA-4D76-B5E5-B275B8F7A8BF}"/>
              </a:ext>
            </a:extLst>
          </p:cNvPr>
          <p:cNvSpPr/>
          <p:nvPr/>
        </p:nvSpPr>
        <p:spPr>
          <a:xfrm>
            <a:off x="7177549" y="4197474"/>
            <a:ext cx="3584236" cy="2502265"/>
          </a:xfrm>
          <a:prstGeom prst="wedgeRoundRectCallout">
            <a:avLst>
              <a:gd name="adj1" fmla="val -34498"/>
              <a:gd name="adj2" fmla="val -1156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Please Note!</a:t>
            </a:r>
          </a:p>
          <a:p>
            <a:pPr algn="ctr"/>
            <a:r>
              <a:rPr lang="en-US" sz="2000" dirty="0"/>
              <a:t>Needle Cricothyrotomy</a:t>
            </a:r>
          </a:p>
          <a:p>
            <a:pPr algn="ctr"/>
            <a:r>
              <a:rPr lang="en-US" sz="2000" i="1" dirty="0"/>
              <a:t>and</a:t>
            </a:r>
          </a:p>
          <a:p>
            <a:pPr algn="ctr"/>
            <a:r>
              <a:rPr lang="en-US" sz="2000" dirty="0"/>
              <a:t>Surgical Cricothyrotomy</a:t>
            </a:r>
          </a:p>
          <a:p>
            <a:pPr algn="ctr"/>
            <a:r>
              <a:rPr lang="en-US" sz="2000" dirty="0"/>
              <a:t>ARE </a:t>
            </a:r>
            <a:r>
              <a:rPr lang="en-US" sz="2000" u="sng" dirty="0"/>
              <a:t>NOT</a:t>
            </a:r>
            <a:endParaRPr lang="en-US" sz="2000" dirty="0"/>
          </a:p>
          <a:p>
            <a:pPr algn="ctr"/>
            <a:r>
              <a:rPr lang="en-US" sz="2000" dirty="0"/>
              <a:t>OPTIONAL SKILLS for Paramedics!</a:t>
            </a:r>
          </a:p>
        </p:txBody>
      </p:sp>
      <p:sp>
        <p:nvSpPr>
          <p:cNvPr id="9" name="TextBox 8">
            <a:extLst>
              <a:ext uri="{FF2B5EF4-FFF2-40B4-BE49-F238E27FC236}">
                <a16:creationId xmlns:a16="http://schemas.microsoft.com/office/drawing/2014/main" id="{6D7B7B4E-4BFF-45D6-B6FB-116D2345452D}"/>
              </a:ext>
            </a:extLst>
          </p:cNvPr>
          <p:cNvSpPr txBox="1"/>
          <p:nvPr/>
        </p:nvSpPr>
        <p:spPr>
          <a:xfrm>
            <a:off x="10478746" y="-139287"/>
            <a:ext cx="1619250" cy="1569660"/>
          </a:xfrm>
          <a:prstGeom prst="rect">
            <a:avLst/>
          </a:prstGeom>
          <a:noFill/>
        </p:spPr>
        <p:txBody>
          <a:bodyPr wrap="square" rtlCol="0">
            <a:spAutoFit/>
          </a:bodyPr>
          <a:lstStyle/>
          <a:p>
            <a:r>
              <a:rPr lang="en-US" sz="9600" dirty="0">
                <a:solidFill>
                  <a:srgbClr val="FF0000"/>
                </a:solidFill>
              </a:rPr>
              <a:t>≥8</a:t>
            </a:r>
          </a:p>
        </p:txBody>
      </p:sp>
    </p:spTree>
    <p:extLst>
      <p:ext uri="{BB962C8B-B14F-4D97-AF65-F5344CB8AC3E}">
        <p14:creationId xmlns:p14="http://schemas.microsoft.com/office/powerpoint/2010/main" val="66358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Effect transition="in" filter="fade">
                                      <p:cBhvr>
                                        <p:cTn id="9" dur="3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27650"/>
                                        </p:tgtEl>
                                        <p:attrNameLst>
                                          <p:attrName>style.visibility</p:attrName>
                                        </p:attrNameLst>
                                      </p:cBhvr>
                                      <p:to>
                                        <p:strVal val="visible"/>
                                      </p:to>
                                    </p:set>
                                    <p:anim calcmode="lin" valueType="num">
                                      <p:cBhvr>
                                        <p:cTn id="24" dur="500" fill="hold"/>
                                        <p:tgtEl>
                                          <p:spTgt spid="27650"/>
                                        </p:tgtEl>
                                        <p:attrNameLst>
                                          <p:attrName>ppt_w</p:attrName>
                                        </p:attrNameLst>
                                      </p:cBhvr>
                                      <p:tavLst>
                                        <p:tav tm="0">
                                          <p:val>
                                            <p:fltVal val="0"/>
                                          </p:val>
                                        </p:tav>
                                        <p:tav tm="100000">
                                          <p:val>
                                            <p:strVal val="#ppt_w"/>
                                          </p:val>
                                        </p:tav>
                                      </p:tavLst>
                                    </p:anim>
                                    <p:anim calcmode="lin" valueType="num">
                                      <p:cBhvr>
                                        <p:cTn id="25" dur="500" fill="hold"/>
                                        <p:tgtEl>
                                          <p:spTgt spid="27650"/>
                                        </p:tgtEl>
                                        <p:attrNameLst>
                                          <p:attrName>ppt_h</p:attrName>
                                        </p:attrNameLst>
                                      </p:cBhvr>
                                      <p:tavLst>
                                        <p:tav tm="0">
                                          <p:val>
                                            <p:fltVal val="0"/>
                                          </p:val>
                                        </p:tav>
                                        <p:tav tm="100000">
                                          <p:val>
                                            <p:strVal val="#ppt_h"/>
                                          </p:val>
                                        </p:tav>
                                      </p:tavLst>
                                    </p:anim>
                                    <p:animEffect transition="in" filter="fade">
                                      <p:cBhvr>
                                        <p:cTn id="26" dur="500"/>
                                        <p:tgtEl>
                                          <p:spTgt spid="2765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sp>
        <p:nvSpPr>
          <p:cNvPr id="5" name="Explosion: 8 Points 4">
            <a:extLst>
              <a:ext uri="{FF2B5EF4-FFF2-40B4-BE49-F238E27FC236}">
                <a16:creationId xmlns:a16="http://schemas.microsoft.com/office/drawing/2014/main" id="{7C309BD0-8890-4C5A-979C-FC261A8447A2}"/>
              </a:ext>
            </a:extLst>
          </p:cNvPr>
          <p:cNvSpPr/>
          <p:nvPr/>
        </p:nvSpPr>
        <p:spPr>
          <a:xfrm>
            <a:off x="7488848" y="1966546"/>
            <a:ext cx="2347546" cy="119575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CF68394-4690-4706-B6B9-AE9148737E54}"/>
              </a:ext>
            </a:extLst>
          </p:cNvPr>
          <p:cNvSpPr/>
          <p:nvPr/>
        </p:nvSpPr>
        <p:spPr>
          <a:xfrm>
            <a:off x="6096000" y="510227"/>
            <a:ext cx="6096000" cy="4431983"/>
          </a:xfrm>
          <a:prstGeom prst="rect">
            <a:avLst/>
          </a:prstGeom>
        </p:spPr>
        <p:txBody>
          <a:bodyPr>
            <a:spAutoFit/>
          </a:bodyPr>
          <a:lstStyle/>
          <a:p>
            <a:pPr algn="ctr"/>
            <a:r>
              <a:rPr lang="en-US" sz="2400" b="1" u="sng" kern="1400" dirty="0">
                <a:highlight>
                  <a:srgbClr val="FFFF00"/>
                </a:highlight>
                <a:latin typeface="Times New Roman" panose="02020603050405020304" pitchFamily="18" charset="0"/>
                <a:ea typeface="Times New Roman" panose="02020603050405020304" pitchFamily="18" charset="0"/>
              </a:rPr>
              <a:t>2019 - ADDED:</a:t>
            </a:r>
          </a:p>
          <a:p>
            <a:pPr algn="ctr"/>
            <a:endParaRPr lang="en-US" sz="2400" b="1" u="sng" kern="1400" dirty="0">
              <a:highlight>
                <a:srgbClr val="FFFF00"/>
              </a:highlight>
              <a:latin typeface="Times New Roman" panose="02020603050405020304" pitchFamily="18" charset="0"/>
              <a:ea typeface="Times New Roman" panose="02020603050405020304" pitchFamily="18" charset="0"/>
            </a:endParaRPr>
          </a:p>
          <a:p>
            <a:pPr algn="just"/>
            <a:r>
              <a:rPr lang="en-US" b="1" kern="1400" dirty="0">
                <a:latin typeface="Times New Roman" panose="02020603050405020304" pitchFamily="18" charset="0"/>
                <a:ea typeface="Times New Roman" panose="02020603050405020304" pitchFamily="18" charset="0"/>
              </a:rPr>
              <a:t>TENSION PNEUMOTHORAX RELIEF</a:t>
            </a:r>
            <a:endParaRPr lang="en-US" sz="2000" dirty="0">
              <a:latin typeface="Times New Roman" panose="02020603050405020304" pitchFamily="18" charset="0"/>
              <a:ea typeface="Times New Roman" panose="02020603050405020304" pitchFamily="18" charset="0"/>
            </a:endParaRPr>
          </a:p>
          <a:p>
            <a:pPr algn="just"/>
            <a:r>
              <a:rPr lang="en-US" b="1" kern="1400" dirty="0">
                <a:highlight>
                  <a:srgbClr val="FFFF00"/>
                </a:highlight>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kern="1400" dirty="0">
                <a:latin typeface="Times New Roman" panose="02020603050405020304" pitchFamily="18" charset="0"/>
                <a:ea typeface="Times New Roman" panose="02020603050405020304" pitchFamily="18" charset="0"/>
                <a:cs typeface="Symbol" panose="05050102010706020507" pitchFamily="18" charset="2"/>
              </a:rPr>
              <a:t>If there are indications of tension pneumothorax and the patient is hemodynamically unstable, decompress the chest with a 14-gauge </a:t>
            </a:r>
            <a:r>
              <a:rPr lang="en-US" kern="1400"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or larger</a:t>
            </a:r>
            <a:r>
              <a:rPr lang="en-US" kern="1400" dirty="0">
                <a:latin typeface="Times New Roman" panose="02020603050405020304" pitchFamily="18" charset="0"/>
                <a:ea typeface="Times New Roman" panose="02020603050405020304" pitchFamily="18" charset="0"/>
                <a:cs typeface="Symbol" panose="05050102010706020507" pitchFamily="18" charset="2"/>
              </a:rPr>
              <a:t>, 3 ¼” angiocath placed in the second or third intercostal space in the mid-clavicular line (MCL). The MCL is parallel to the sternum, extending down from the midpoint of the clavicle. Placement of a needle too high, too low, too medial, or too lateral increases the risk of complications. Tracheal deviation is a very late sign and therefore an unreliable indicator.</a:t>
            </a:r>
            <a:endParaRPr lang="en-US" sz="20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kern="1400" dirty="0">
                <a:latin typeface="Times New Roman" panose="02020603050405020304" pitchFamily="18" charset="0"/>
                <a:ea typeface="Times New Roman" panose="02020603050405020304" pitchFamily="18" charset="0"/>
                <a:cs typeface="Symbol" panose="05050102010706020507" pitchFamily="18" charset="2"/>
              </a:rPr>
              <a:t>3 ¼” angiocaths may not be available from emergency departments. EMS agencies may need to purchase them.</a:t>
            </a:r>
            <a:endParaRPr lang="en-US" sz="2000" dirty="0">
              <a:effectLst/>
              <a:latin typeface="Times New Roman" panose="02020603050405020304" pitchFamily="18" charset="0"/>
              <a:ea typeface="Times New Roman" panose="02020603050405020304" pitchFamily="18" charset="0"/>
              <a:cs typeface="Symbol" panose="05050102010706020507" pitchFamily="18" charset="2"/>
            </a:endParaRPr>
          </a:p>
        </p:txBody>
      </p:sp>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27B86FA-4517-4CEB-A96B-71BE9661A30A}"/>
              </a:ext>
            </a:extLst>
          </p:cNvPr>
          <p:cNvSpPr/>
          <p:nvPr/>
        </p:nvSpPr>
        <p:spPr>
          <a:xfrm>
            <a:off x="0" y="1248891"/>
            <a:ext cx="6096000" cy="3693319"/>
          </a:xfrm>
          <a:prstGeom prst="rect">
            <a:avLst/>
          </a:prstGeom>
        </p:spPr>
        <p:txBody>
          <a:bodyPr wrap="square">
            <a:spAutoFit/>
          </a:bodyPr>
          <a:lstStyle/>
          <a:p>
            <a:pPr algn="just"/>
            <a:r>
              <a:rPr lang="en-US" b="1" kern="1400" dirty="0">
                <a:highlight>
                  <a:srgbClr val="FFFF00"/>
                </a:highlight>
                <a:latin typeface="Times New Roman" panose="02020603050405020304" pitchFamily="18" charset="0"/>
                <a:ea typeface="Times New Roman" panose="02020603050405020304" pitchFamily="18" charset="0"/>
              </a:rPr>
              <a:t>2018 TENSION PNEUMOTHORAX RELIEF</a:t>
            </a:r>
            <a:endParaRPr lang="en-US" sz="2000" dirty="0">
              <a:highlight>
                <a:srgbClr val="FFFF00"/>
              </a:highlight>
              <a:latin typeface="Times New Roman" panose="02020603050405020304" pitchFamily="18" charset="0"/>
              <a:ea typeface="Times New Roman" panose="02020603050405020304" pitchFamily="18" charset="0"/>
            </a:endParaRPr>
          </a:p>
          <a:p>
            <a:pPr algn="just"/>
            <a:r>
              <a:rPr lang="en-US" b="1" kern="1400"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kern="1400" dirty="0">
                <a:latin typeface="Times New Roman" panose="02020603050405020304" pitchFamily="18" charset="0"/>
                <a:ea typeface="Times New Roman" panose="02020603050405020304" pitchFamily="18" charset="0"/>
                <a:cs typeface="Symbol" panose="05050102010706020507" pitchFamily="18" charset="2"/>
              </a:rPr>
              <a:t>If there are indications of tension pneumothorax and the patient is hemodynamically unstable, decompress the chest with a 14-gauge, 3 ¼” angiocaths placed in the second or third intercostal space in the mid-clavicular line (MCL). The MCL is parallel to the sternum, extending down from the midpoint of the clavicle. Placement of a needle too high, too low, too medial, or too lateral increases the risk of complications. Tracheal deviation is a very late sign and therefore an unreliable indicator.</a:t>
            </a:r>
            <a:endParaRPr lang="en-US" sz="20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kern="1400" dirty="0">
                <a:latin typeface="Times New Roman" panose="02020603050405020304" pitchFamily="18" charset="0"/>
                <a:ea typeface="Times New Roman" panose="02020603050405020304" pitchFamily="18" charset="0"/>
                <a:cs typeface="Symbol" panose="05050102010706020507" pitchFamily="18" charset="2"/>
              </a:rPr>
              <a:t>3 ¼” angiocaths may not be available from emergency departments. EMS agencies may need to purchase them.</a:t>
            </a:r>
            <a:endParaRPr lang="en-US" sz="2000" dirty="0">
              <a:effectLst/>
              <a:latin typeface="Times New Roman" panose="02020603050405020304" pitchFamily="18" charset="0"/>
              <a:ea typeface="Times New Roman" panose="02020603050405020304" pitchFamily="18" charset="0"/>
              <a:cs typeface="Symbol" panose="05050102010706020507" pitchFamily="18" charset="2"/>
            </a:endParaRPr>
          </a:p>
        </p:txBody>
      </p:sp>
      <p:sp>
        <p:nvSpPr>
          <p:cNvPr id="7" name="TextBox 6">
            <a:extLst>
              <a:ext uri="{FF2B5EF4-FFF2-40B4-BE49-F238E27FC236}">
                <a16:creationId xmlns:a16="http://schemas.microsoft.com/office/drawing/2014/main" id="{D3B3BF95-A839-4BE1-B95A-48A99C5252B9}"/>
              </a:ext>
            </a:extLst>
          </p:cNvPr>
          <p:cNvSpPr txBox="1"/>
          <p:nvPr/>
        </p:nvSpPr>
        <p:spPr>
          <a:xfrm>
            <a:off x="6182718" y="191859"/>
            <a:ext cx="5922564" cy="461665"/>
          </a:xfrm>
          <a:prstGeom prst="rect">
            <a:avLst/>
          </a:prstGeom>
          <a:noFill/>
        </p:spPr>
        <p:txBody>
          <a:bodyPr wrap="square" rtlCol="0">
            <a:spAutoFit/>
          </a:bodyPr>
          <a:lstStyle/>
          <a:p>
            <a:pPr algn="ctr"/>
            <a:r>
              <a:rPr lang="en-US" sz="2400" dirty="0"/>
              <a:t>PAGE 13</a:t>
            </a:r>
          </a:p>
        </p:txBody>
      </p:sp>
      <p:pic>
        <p:nvPicPr>
          <p:cNvPr id="26626" name="Picture 2" descr="Image result for north american rescue spear">
            <a:extLst>
              <a:ext uri="{FF2B5EF4-FFF2-40B4-BE49-F238E27FC236}">
                <a16:creationId xmlns:a16="http://schemas.microsoft.com/office/drawing/2014/main" id="{26DC2895-D8C5-4582-A5D4-2C4B81DDD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688" y="494221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s://cdn2.bigcommerce.com/n-pktq5q/53r83b14/products/2127/images/5911/TK117_500_1__69438.1454358170.1280.1280.JPG?c=2">
            <a:extLst>
              <a:ext uri="{FF2B5EF4-FFF2-40B4-BE49-F238E27FC236}">
                <a16:creationId xmlns:a16="http://schemas.microsoft.com/office/drawing/2014/main" id="{3AA674D7-961D-4EB8-B36D-F0009CB190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3512" y="494221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16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621C18A-24F3-420A-8302-18CA2A2C6979}"/>
              </a:ext>
            </a:extLst>
          </p:cNvPr>
          <p:cNvSpPr/>
          <p:nvPr/>
        </p:nvSpPr>
        <p:spPr>
          <a:xfrm>
            <a:off x="0" y="1792183"/>
            <a:ext cx="6031523" cy="2631490"/>
          </a:xfrm>
          <a:prstGeom prst="rect">
            <a:avLst/>
          </a:prstGeom>
        </p:spPr>
        <p:txBody>
          <a:bodyPr wrap="square">
            <a:spAutoFit/>
          </a:bodyPr>
          <a:lstStyle/>
          <a:p>
            <a:pPr algn="ctr"/>
            <a:r>
              <a:rPr lang="en-US" sz="1100" b="1" dirty="0">
                <a:highlight>
                  <a:srgbClr val="00FFFF"/>
                </a:highlight>
                <a:latin typeface="Times New Roman" panose="02020603050405020304" pitchFamily="18" charset="0"/>
                <a:ea typeface="Times New Roman" panose="02020603050405020304" pitchFamily="18" charset="0"/>
              </a:rPr>
              <a:t>2018 IO INSERTION</a:t>
            </a:r>
            <a:endParaRPr lang="en-US" sz="1200" dirty="0">
              <a:highlight>
                <a:srgbClr val="00FFFF"/>
              </a:highlight>
              <a:latin typeface="Times New Roman" panose="02020603050405020304" pitchFamily="18" charset="0"/>
              <a:ea typeface="Times New Roman" panose="02020603050405020304" pitchFamily="18" charset="0"/>
            </a:endParaRPr>
          </a:p>
          <a:p>
            <a:pPr algn="ctr"/>
            <a:r>
              <a:rPr lang="en-US" sz="1100" b="1"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Use of IO devices is limited to patients who are unresponsive or hemodynamically unstable; and then, only when less invasive means are ineffective or not available (e.g., IM Glucagon, IN Narcan or Versed).</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742950" marR="0" lvl="1" indent="-285750" algn="just" hangingPunct="0">
              <a:spcBef>
                <a:spcPts val="0"/>
              </a:spcBef>
              <a:spcAft>
                <a:spcPts val="0"/>
              </a:spcAft>
              <a:buFont typeface="Times New Roman" panose="02020603050405020304" pitchFamily="18" charset="0"/>
              <a:buChar char="A"/>
              <a:tabLst>
                <a:tab pos="457200" algn="l"/>
              </a:tabLst>
            </a:pPr>
            <a:r>
              <a:rPr lang="en-US" sz="1100" kern="1400" dirty="0">
                <a:latin typeface="Times New Roman" panose="02020603050405020304" pitchFamily="18" charset="0"/>
                <a:ea typeface="Times New Roman" panose="02020603050405020304" pitchFamily="18" charset="0"/>
              </a:rPr>
              <a:t>For an adult in cardiac arrest, preferential order of vascular access is EJ, AC and proximal humeral IO.  An adult cardiac arrest patient’s circulation differs from a pediatric cardiac arrest patient’s, and also differs from an adult in deep shock. With the approval of the department’s Medical Director, it is recommended that the proximal </a:t>
            </a:r>
            <a:r>
              <a:rPr lang="en-US" sz="1100" kern="1400" dirty="0" err="1">
                <a:latin typeface="Times New Roman" panose="02020603050405020304" pitchFamily="18" charset="0"/>
                <a:ea typeface="Times New Roman" panose="02020603050405020304" pitchFamily="18" charset="0"/>
              </a:rPr>
              <a:t>humerus</a:t>
            </a:r>
            <a:r>
              <a:rPr lang="en-US" sz="1100" kern="1400" dirty="0">
                <a:latin typeface="Times New Roman" panose="02020603050405020304" pitchFamily="18" charset="0"/>
                <a:ea typeface="Times New Roman" panose="02020603050405020304" pitchFamily="18" charset="0"/>
              </a:rPr>
              <a:t> be the site for IO insertions for adults in cardiac arrest. IV or IO accesses below the diaphragm may be ineffective for patients greater than 8 years old who are receiving CPR. Flow rates are better in the proximal </a:t>
            </a:r>
            <a:r>
              <a:rPr lang="en-US" sz="1100" kern="1400" dirty="0" err="1">
                <a:latin typeface="Times New Roman" panose="02020603050405020304" pitchFamily="18" charset="0"/>
                <a:ea typeface="Times New Roman" panose="02020603050405020304" pitchFamily="18" charset="0"/>
              </a:rPr>
              <a:t>humerus</a:t>
            </a:r>
            <a:r>
              <a:rPr lang="en-US" sz="1100" kern="1400" dirty="0">
                <a:latin typeface="Times New Roman" panose="02020603050405020304" pitchFamily="18" charset="0"/>
                <a:ea typeface="Times New Roman" panose="02020603050405020304" pitchFamily="18" charset="0"/>
              </a:rPr>
              <a:t> due to decreased bone density. The longer yellow (45 mm) needle should be used for humeral IOs in adults.</a:t>
            </a:r>
            <a:endParaRPr lang="en-US" sz="1200" dirty="0">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100" kern="1400" dirty="0">
                <a:highlight>
                  <a:srgbClr val="00FFFF"/>
                </a:highlight>
                <a:latin typeface="Times New Roman" panose="02020603050405020304" pitchFamily="18" charset="0"/>
                <a:ea typeface="Times New Roman" panose="02020603050405020304" pitchFamily="18" charset="0"/>
                <a:cs typeface="Symbol" panose="05050102010706020507" pitchFamily="18" charset="2"/>
              </a:rPr>
              <a:t>In summary:</a:t>
            </a:r>
            <a:endParaRPr lang="en-US" sz="1200" dirty="0">
              <a:highlight>
                <a:srgbClr val="00FFFF"/>
              </a:highlight>
              <a:latin typeface="Times New Roman" panose="02020603050405020304" pitchFamily="18" charset="0"/>
              <a:ea typeface="Times New Roman" panose="02020603050405020304" pitchFamily="18" charset="0"/>
              <a:cs typeface="Symbol" panose="05050102010706020507" pitchFamily="18" charset="2"/>
            </a:endParaRPr>
          </a:p>
          <a:p>
            <a:pPr algn="just" hangingPunct="0"/>
            <a:r>
              <a:rPr lang="en-US" sz="1100" kern="14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8E17D449-91A8-4D6E-A043-C6EBE739FFFF}"/>
              </a:ext>
            </a:extLst>
          </p:cNvPr>
          <p:cNvGraphicFramePr>
            <a:graphicFrameLocks noGrp="1"/>
          </p:cNvGraphicFramePr>
          <p:nvPr>
            <p:extLst>
              <p:ext uri="{D42A27DB-BD31-4B8C-83A1-F6EECF244321}">
                <p14:modId xmlns:p14="http://schemas.microsoft.com/office/powerpoint/2010/main" val="1873309326"/>
              </p:ext>
            </p:extLst>
          </p:nvPr>
        </p:nvGraphicFramePr>
        <p:xfrm>
          <a:off x="462678" y="4242551"/>
          <a:ext cx="3200400" cy="502920"/>
        </p:xfrm>
        <a:graphic>
          <a:graphicData uri="http://schemas.openxmlformats.org/drawingml/2006/table">
            <a:tbl>
              <a:tblPr firstRow="1" firstCol="1" bandRow="1">
                <a:tableStyleId>{5C22544A-7EE6-4342-B048-85BDC9FD1C3A}</a:tableStyleId>
              </a:tblPr>
              <a:tblGrid>
                <a:gridCol w="1200150">
                  <a:extLst>
                    <a:ext uri="{9D8B030D-6E8A-4147-A177-3AD203B41FA5}">
                      <a16:colId xmlns:a16="http://schemas.microsoft.com/office/drawing/2014/main" val="1822401805"/>
                    </a:ext>
                  </a:extLst>
                </a:gridCol>
                <a:gridCol w="914400">
                  <a:extLst>
                    <a:ext uri="{9D8B030D-6E8A-4147-A177-3AD203B41FA5}">
                      <a16:colId xmlns:a16="http://schemas.microsoft.com/office/drawing/2014/main" val="2717868161"/>
                    </a:ext>
                  </a:extLst>
                </a:gridCol>
                <a:gridCol w="1085850">
                  <a:extLst>
                    <a:ext uri="{9D8B030D-6E8A-4147-A177-3AD203B41FA5}">
                      <a16:colId xmlns:a16="http://schemas.microsoft.com/office/drawing/2014/main" val="3591867866"/>
                    </a:ext>
                  </a:extLst>
                </a:gridCol>
              </a:tblGrid>
              <a:tr h="0">
                <a:tc>
                  <a:txBody>
                    <a:bodyPr/>
                    <a:lstStyle/>
                    <a:p>
                      <a:pPr marL="0" marR="0" algn="just">
                        <a:spcBef>
                          <a:spcPts val="0"/>
                        </a:spcBef>
                        <a:spcAft>
                          <a:spcPts val="0"/>
                        </a:spcAft>
                      </a:pPr>
                      <a:r>
                        <a:rPr lang="en-US" sz="1100" spc="12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u="sng" spc="120">
                          <a:effectLst/>
                        </a:rPr>
                        <a:t>Adults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u="sng" spc="120">
                          <a:effectLst/>
                        </a:rPr>
                        <a:t>Pediatric</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5961360"/>
                  </a:ext>
                </a:extLst>
              </a:tr>
              <a:tr h="0">
                <a:tc>
                  <a:txBody>
                    <a:bodyPr/>
                    <a:lstStyle/>
                    <a:p>
                      <a:pPr marL="0" marR="0" algn="just">
                        <a:spcBef>
                          <a:spcPts val="0"/>
                        </a:spcBef>
                        <a:spcAft>
                          <a:spcPts val="0"/>
                        </a:spcAft>
                      </a:pPr>
                      <a:r>
                        <a:rPr lang="en-US" sz="1100" spc="120" dirty="0">
                          <a:effectLst/>
                        </a:rPr>
                        <a:t>Arrest: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spc="120" dirty="0" err="1">
                          <a:effectLst/>
                        </a:rPr>
                        <a:t>Humerus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spc="120">
                          <a:effectLst/>
                        </a:rPr>
                        <a:t>Tibia</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51575169"/>
                  </a:ext>
                </a:extLst>
              </a:tr>
              <a:tr h="0">
                <a:tc>
                  <a:txBody>
                    <a:bodyPr/>
                    <a:lstStyle/>
                    <a:p>
                      <a:pPr marL="0" marR="0" algn="just">
                        <a:spcBef>
                          <a:spcPts val="0"/>
                        </a:spcBef>
                        <a:spcAft>
                          <a:spcPts val="0"/>
                        </a:spcAft>
                      </a:pPr>
                      <a:r>
                        <a:rPr lang="en-US" sz="1100" spc="120" dirty="0">
                          <a:effectLst/>
                        </a:rPr>
                        <a:t>Non-arrest:</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spc="120">
                          <a:effectLst/>
                        </a:rPr>
                        <a:t>Tibia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spc="120" dirty="0">
                          <a:effectLst/>
                        </a:rPr>
                        <a:t>Tibia</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89457162"/>
                  </a:ext>
                </a:extLst>
              </a:tr>
            </a:tbl>
          </a:graphicData>
        </a:graphic>
      </p:graphicFrame>
      <p:sp>
        <p:nvSpPr>
          <p:cNvPr id="5" name="Rectangle 4">
            <a:extLst>
              <a:ext uri="{FF2B5EF4-FFF2-40B4-BE49-F238E27FC236}">
                <a16:creationId xmlns:a16="http://schemas.microsoft.com/office/drawing/2014/main" id="{3F90F2D7-557B-4E34-B8A7-8C424CAB8713}"/>
              </a:ext>
            </a:extLst>
          </p:cNvPr>
          <p:cNvSpPr/>
          <p:nvPr/>
        </p:nvSpPr>
        <p:spPr>
          <a:xfrm>
            <a:off x="6088714" y="2993493"/>
            <a:ext cx="6096000" cy="1523494"/>
          </a:xfrm>
          <a:prstGeom prst="rect">
            <a:avLst/>
          </a:prstGeom>
        </p:spPr>
        <p:txBody>
          <a:bodyPr wrap="square">
            <a:spAutoFit/>
          </a:bodyPr>
          <a:lstStyle/>
          <a:p>
            <a:pPr algn="ctr"/>
            <a:endParaRPr lang="en-US" sz="1100" b="1" dirty="0">
              <a:latin typeface="Times New Roman" panose="02020603050405020304" pitchFamily="18" charset="0"/>
              <a:ea typeface="Times New Roman" panose="02020603050405020304" pitchFamily="18" charset="0"/>
            </a:endParaRPr>
          </a:p>
          <a:p>
            <a:pPr algn="ctr"/>
            <a:r>
              <a:rPr lang="en-US" sz="2400" b="1" u="sng" dirty="0">
                <a:latin typeface="Times New Roman" panose="02020603050405020304" pitchFamily="18" charset="0"/>
                <a:ea typeface="Times New Roman" panose="02020603050405020304" pitchFamily="18" charset="0"/>
              </a:rPr>
              <a:t>2019 – ADDED</a:t>
            </a:r>
          </a:p>
          <a:p>
            <a:pPr algn="ctr"/>
            <a:endParaRPr lang="en-US" sz="1100" b="1" dirty="0">
              <a:latin typeface="Times New Roman" panose="02020603050405020304" pitchFamily="18" charset="0"/>
              <a:ea typeface="Times New Roman" panose="02020603050405020304" pitchFamily="18" charset="0"/>
            </a:endParaRPr>
          </a:p>
          <a:p>
            <a:pPr marR="0" lvl="0" algn="just" hangingPunct="0">
              <a:spcBef>
                <a:spcPts val="0"/>
              </a:spcBef>
              <a:spcAft>
                <a:spcPts val="0"/>
              </a:spcAft>
              <a:tabLst>
                <a:tab pos="457200" algn="l"/>
              </a:tabLst>
            </a:pPr>
            <a:r>
              <a:rPr lang="en-US" kern="1400"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In summary: if all other routes have failed, along with bilateral proximal </a:t>
            </a:r>
            <a:r>
              <a:rPr lang="en-US" kern="1400" dirty="0" err="1">
                <a:highlight>
                  <a:srgbClr val="FFFF00"/>
                </a:highlight>
                <a:latin typeface="Times New Roman" panose="02020603050405020304" pitchFamily="18" charset="0"/>
                <a:ea typeface="Times New Roman" panose="02020603050405020304" pitchFamily="18" charset="0"/>
                <a:cs typeface="Symbol" panose="05050102010706020507" pitchFamily="18" charset="2"/>
              </a:rPr>
              <a:t>humerus</a:t>
            </a:r>
            <a:r>
              <a:rPr lang="en-US" kern="1400"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 failed attempts, then access proximal tibia.</a:t>
            </a:r>
            <a:endParaRPr lang="en-US" dirty="0">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algn="just" hangingPunct="0"/>
            <a:r>
              <a:rPr lang="en-US" sz="1100" kern="14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E201834-8D92-4F7A-80DD-C1C875E1B1D5}"/>
              </a:ext>
            </a:extLst>
          </p:cNvPr>
          <p:cNvSpPr txBox="1"/>
          <p:nvPr/>
        </p:nvSpPr>
        <p:spPr>
          <a:xfrm>
            <a:off x="6187201" y="422691"/>
            <a:ext cx="5922564" cy="461665"/>
          </a:xfrm>
          <a:prstGeom prst="rect">
            <a:avLst/>
          </a:prstGeom>
          <a:noFill/>
        </p:spPr>
        <p:txBody>
          <a:bodyPr wrap="square" rtlCol="0">
            <a:spAutoFit/>
          </a:bodyPr>
          <a:lstStyle/>
          <a:p>
            <a:pPr algn="ctr"/>
            <a:r>
              <a:rPr lang="en-US" sz="2400" dirty="0"/>
              <a:t>PAGE 13 (continued)</a:t>
            </a:r>
          </a:p>
        </p:txBody>
      </p:sp>
      <p:cxnSp>
        <p:nvCxnSpPr>
          <p:cNvPr id="10" name="Straight Arrow Connector 9">
            <a:extLst>
              <a:ext uri="{FF2B5EF4-FFF2-40B4-BE49-F238E27FC236}">
                <a16:creationId xmlns:a16="http://schemas.microsoft.com/office/drawing/2014/main" id="{C977765C-B8E2-4D31-9719-E1DC5D7058DF}"/>
              </a:ext>
            </a:extLst>
          </p:cNvPr>
          <p:cNvCxnSpPr>
            <a:cxnSpLocks/>
          </p:cNvCxnSpPr>
          <p:nvPr/>
        </p:nvCxnSpPr>
        <p:spPr>
          <a:xfrm flipV="1">
            <a:off x="1195754" y="3920753"/>
            <a:ext cx="4835769" cy="1764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218" name="Picture 2" descr="https://www.chinookmed.com/mas_assets/cache/image/1/7/4/2/5954.Jpg">
            <a:extLst>
              <a:ext uri="{FF2B5EF4-FFF2-40B4-BE49-F238E27FC236}">
                <a16:creationId xmlns:a16="http://schemas.microsoft.com/office/drawing/2014/main" id="{E4E46B87-EE28-45A3-B628-1072719EB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0440" y="884356"/>
            <a:ext cx="2296085" cy="229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609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D02CAC6F-71EB-4A8B-BB32-08B2AC63DD0A}"/>
              </a:ext>
            </a:extLst>
          </p:cNvPr>
          <p:cNvSpPr txBox="1"/>
          <p:nvPr/>
        </p:nvSpPr>
        <p:spPr>
          <a:xfrm>
            <a:off x="6183899" y="-2233"/>
            <a:ext cx="5922564" cy="461665"/>
          </a:xfrm>
          <a:prstGeom prst="rect">
            <a:avLst/>
          </a:prstGeom>
          <a:noFill/>
        </p:spPr>
        <p:txBody>
          <a:bodyPr wrap="square" rtlCol="0">
            <a:spAutoFit/>
          </a:bodyPr>
          <a:lstStyle/>
          <a:p>
            <a:pPr algn="ctr"/>
            <a:r>
              <a:rPr lang="en-US" sz="2400" dirty="0"/>
              <a:t>PAGE 14</a:t>
            </a:r>
          </a:p>
        </p:txBody>
      </p:sp>
      <p:sp>
        <p:nvSpPr>
          <p:cNvPr id="3" name="Rectangle 2">
            <a:extLst>
              <a:ext uri="{FF2B5EF4-FFF2-40B4-BE49-F238E27FC236}">
                <a16:creationId xmlns:a16="http://schemas.microsoft.com/office/drawing/2014/main" id="{84C8F1BC-D6EE-4708-9403-1A9B292F4C42}"/>
              </a:ext>
            </a:extLst>
          </p:cNvPr>
          <p:cNvSpPr/>
          <p:nvPr/>
        </p:nvSpPr>
        <p:spPr>
          <a:xfrm>
            <a:off x="-2991" y="691031"/>
            <a:ext cx="6096000" cy="6009337"/>
          </a:xfrm>
          <a:prstGeom prst="rect">
            <a:avLst/>
          </a:prstGeom>
        </p:spPr>
        <p:txBody>
          <a:bodyPr>
            <a:spAutoFit/>
          </a:bodyPr>
          <a:lstStyle/>
          <a:p>
            <a:pPr algn="just"/>
            <a:r>
              <a:rPr lang="en-US" sz="1000" b="1" dirty="0">
                <a:latin typeface="Times New Roman" panose="02020603050405020304" pitchFamily="18" charset="0"/>
              </a:rPr>
              <a:t>2018</a:t>
            </a:r>
          </a:p>
          <a:p>
            <a:pPr algn="just"/>
            <a:r>
              <a:rPr lang="en-US" sz="1000" b="1" dirty="0">
                <a:latin typeface="Times New Roman" panose="02020603050405020304" pitchFamily="18" charset="0"/>
              </a:rPr>
              <a:t>Proximal Tibia</a:t>
            </a:r>
            <a:r>
              <a:rPr lang="en-US" sz="1000" dirty="0">
                <a:latin typeface="Times New Roman" panose="02020603050405020304" pitchFamily="18" charset="0"/>
              </a:rPr>
              <a:t> </a:t>
            </a:r>
            <a:endParaRPr lang="en-US" sz="1000" b="1" u="sng" dirty="0">
              <a:latin typeface="Times New Roman" panose="02020603050405020304" pitchFamily="18" charset="0"/>
            </a:endParaRPr>
          </a:p>
          <a:p>
            <a:pPr algn="just"/>
            <a:r>
              <a:rPr lang="en-US" sz="1000" dirty="0">
                <a:latin typeface="Times New Roman" panose="02020603050405020304" pitchFamily="18" charset="0"/>
              </a:rPr>
              <a:t>Find the "flat spot" on the medial aspect of the tibial shaft two finger widths below (distal) the tibial tuberosity. Remember, "Big Toe IO" means to look on the big toe side of the leg for the tibial plateau (the flat spot). Use a similar technique as for the Pediatric tibial insertion.</a:t>
            </a:r>
            <a:endParaRPr lang="en-US" sz="1000" b="1" u="sng" dirty="0">
              <a:latin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57150" algn="l"/>
              </a:tabLst>
            </a:pPr>
            <a:r>
              <a:rPr lang="en-US" sz="105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Use the blue IO needle for 5-30 kg.</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57150" algn="l"/>
              </a:tabLst>
            </a:pPr>
            <a:r>
              <a:rPr lang="en-US" sz="105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Use the pink IO needle for 0-5 kg.</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algn="just"/>
            <a:r>
              <a:rPr lang="en-US" sz="1050" dirty="0">
                <a:latin typeface="Times New Roman" panose="02020603050405020304" pitchFamily="18" charset="0"/>
                <a:ea typeface="Times New Roman" panose="02020603050405020304" pitchFamily="18" charset="0"/>
              </a:rPr>
              <a:t> </a:t>
            </a:r>
            <a:r>
              <a:rPr lang="en-US" sz="1000" b="1" dirty="0">
                <a:latin typeface="Times New Roman" panose="02020603050405020304" pitchFamily="18" charset="0"/>
                <a:ea typeface="Times New Roman" panose="02020603050405020304" pitchFamily="18" charset="0"/>
                <a:cs typeface="Symbol" panose="05050102010706020507" pitchFamily="18" charset="2"/>
              </a:rPr>
              <a:t>IO Insertion at Proximal Tibia Site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Identify the tibial tuberosity by palpating just below the knee.</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Locate the consistent flat area of bone 2 cm distal and slightly medial to the tibial tuberosity (to avoid growth plate). </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Support flexed knee with towel under calf.</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Prep the skin and insert needle according to manufacturer’s directions.</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Use 10-15</a:t>
            </a:r>
            <a:r>
              <a:rPr lang="en-US" sz="1000" baseline="30000" dirty="0">
                <a:latin typeface="Times New Roman" panose="02020603050405020304" pitchFamily="18" charset="0"/>
                <a:ea typeface="Times New Roman" panose="02020603050405020304" pitchFamily="18" charset="0"/>
              </a:rPr>
              <a:t>O</a:t>
            </a:r>
            <a:r>
              <a:rPr lang="en-US" sz="1000" dirty="0">
                <a:latin typeface="Times New Roman" panose="02020603050405020304" pitchFamily="18" charset="0"/>
                <a:ea typeface="Times New Roman" panose="02020603050405020304" pitchFamily="18" charset="0"/>
              </a:rPr>
              <a:t> caudal angulation to further decrease risk of hitting growth plate.</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Needle will stand up on its own with proper placement.</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Attach syringe and aspirate bone marrow (to further confirm placement).</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Connect the IV line. If flow is good and extravasation is not evident secure needle with gauze pads and tape.</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A pressure bag may facilitate infusion.</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b="1" dirty="0">
                <a:latin typeface="Times New Roman" panose="02020603050405020304" pitchFamily="18" charset="0"/>
                <a:ea typeface="Times New Roman" panose="02020603050405020304" pitchFamily="18" charset="0"/>
              </a:rPr>
              <a:t>Lidocaine 2% 1.5 mg/kg up to 100 mg via IO </a:t>
            </a:r>
            <a:r>
              <a:rPr lang="en-US" sz="1000" dirty="0">
                <a:latin typeface="Times New Roman" panose="02020603050405020304" pitchFamily="18" charset="0"/>
                <a:ea typeface="Times New Roman" panose="02020603050405020304" pitchFamily="18" charset="0"/>
              </a:rPr>
              <a:t>for pain associated with infusion.</a:t>
            </a:r>
            <a:endParaRPr lang="en-US" sz="1050" dirty="0">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000" b="1" dirty="0">
                <a:solidFill>
                  <a:srgbClr val="FF00FF"/>
                </a:solidFill>
                <a:latin typeface="Times New Roman" panose="02020603050405020304" pitchFamily="18" charset="0"/>
                <a:ea typeface="Times New Roman" panose="02020603050405020304" pitchFamily="18" charset="0"/>
              </a:rPr>
              <a:t>Lidocaine 2% 0.5 mg/kg</a:t>
            </a:r>
            <a:r>
              <a:rPr lang="en-US" sz="1000" dirty="0">
                <a:solidFill>
                  <a:srgbClr val="FF00FF"/>
                </a:solidFill>
                <a:latin typeface="Times New Roman" panose="02020603050405020304" pitchFamily="18" charset="0"/>
                <a:ea typeface="Times New Roman" panose="02020603050405020304" pitchFamily="18" charset="0"/>
              </a:rPr>
              <a:t> (max 100 mg) </a:t>
            </a:r>
            <a:r>
              <a:rPr lang="en-US" sz="1000" b="1" dirty="0">
                <a:solidFill>
                  <a:srgbClr val="FF00FF"/>
                </a:solidFill>
                <a:latin typeface="Times New Roman" panose="02020603050405020304" pitchFamily="18" charset="0"/>
                <a:ea typeface="Times New Roman" panose="02020603050405020304" pitchFamily="18" charset="0"/>
              </a:rPr>
              <a:t>via</a:t>
            </a:r>
            <a:r>
              <a:rPr lang="en-US" sz="1000" dirty="0">
                <a:solidFill>
                  <a:srgbClr val="FF00FF"/>
                </a:solidFill>
                <a:latin typeface="Times New Roman" panose="02020603050405020304" pitchFamily="18" charset="0"/>
                <a:ea typeface="Times New Roman" panose="02020603050405020304" pitchFamily="18" charset="0"/>
              </a:rPr>
              <a:t> </a:t>
            </a:r>
            <a:r>
              <a:rPr lang="en-US" sz="1000" b="1" dirty="0">
                <a:solidFill>
                  <a:srgbClr val="FF00FF"/>
                </a:solidFill>
                <a:latin typeface="Times New Roman" panose="02020603050405020304" pitchFamily="18" charset="0"/>
                <a:ea typeface="Times New Roman" panose="02020603050405020304" pitchFamily="18" charset="0"/>
              </a:rPr>
              <a:t>IO</a:t>
            </a:r>
            <a:r>
              <a:rPr lang="en-US" sz="1000" dirty="0">
                <a:solidFill>
                  <a:srgbClr val="FF00FF"/>
                </a:solidFill>
                <a:latin typeface="Times New Roman" panose="02020603050405020304" pitchFamily="18" charset="0"/>
                <a:ea typeface="Times New Roman" panose="02020603050405020304" pitchFamily="18" charset="0"/>
              </a:rPr>
              <a:t> for pain associated with IO infusion.</a:t>
            </a:r>
            <a:endParaRPr lang="en-US" sz="1050" dirty="0">
              <a:latin typeface="Times New Roman" panose="02020603050405020304" pitchFamily="18" charset="0"/>
              <a:ea typeface="Times New Roman" panose="02020603050405020304" pitchFamily="18" charset="0"/>
            </a:endParaRPr>
          </a:p>
          <a:p>
            <a:pPr marL="514350" marR="0" indent="-514350" algn="just">
              <a:spcBef>
                <a:spcPts val="0"/>
              </a:spcBef>
              <a:spcAft>
                <a:spcPts val="0"/>
              </a:spcAft>
            </a:pPr>
            <a:r>
              <a:rPr lang="en-US" sz="1000" b="1" dirty="0">
                <a:latin typeface="Times New Roman" panose="02020603050405020304" pitchFamily="18" charset="0"/>
                <a:ea typeface="Times New Roman" panose="02020603050405020304" pitchFamily="18" charset="0"/>
              </a:rPr>
              <a:t>NOTE: </a:t>
            </a:r>
            <a:r>
              <a:rPr lang="en-US" sz="1000" dirty="0">
                <a:latin typeface="Times New Roman" panose="02020603050405020304" pitchFamily="18" charset="0"/>
                <a:ea typeface="Times New Roman" panose="02020603050405020304" pitchFamily="18" charset="0"/>
              </a:rPr>
              <a:t>The administration of other drug therapy should not be delayed due to the administration of Lidocaine for pain management.</a:t>
            </a:r>
            <a:endParaRPr lang="en-US" sz="1050" dirty="0">
              <a:latin typeface="Times New Roman" panose="02020603050405020304" pitchFamily="18" charset="0"/>
              <a:ea typeface="Times New Roman" panose="02020603050405020304" pitchFamily="18" charset="0"/>
            </a:endParaRPr>
          </a:p>
          <a:p>
            <a:pPr algn="just"/>
            <a:r>
              <a:rPr lang="en-US" sz="1000" b="1" dirty="0">
                <a:highlight>
                  <a:srgbClr val="00FFFF"/>
                </a:highlight>
                <a:latin typeface="Times New Roman" panose="02020603050405020304" pitchFamily="18" charset="0"/>
                <a:ea typeface="Times New Roman" panose="02020603050405020304" pitchFamily="18" charset="0"/>
              </a:rPr>
              <a:t> </a:t>
            </a:r>
            <a:r>
              <a:rPr lang="en-US" sz="1000" b="1" spc="120" dirty="0">
                <a:highlight>
                  <a:srgbClr val="00FFFF"/>
                </a:highlight>
                <a:latin typeface="Times New Roman" panose="02020603050405020304" pitchFamily="18" charset="0"/>
                <a:ea typeface="Times New Roman" panose="02020603050405020304" pitchFamily="18" charset="0"/>
              </a:rPr>
              <a:t>Humeral Head</a:t>
            </a:r>
            <a:endParaRPr lang="en-US" sz="1050" dirty="0">
              <a:highlight>
                <a:srgbClr val="00FFFF"/>
              </a:highlight>
              <a:latin typeface="Times New Roman" panose="02020603050405020304" pitchFamily="18" charset="0"/>
              <a:ea typeface="Times New Roman" panose="02020603050405020304" pitchFamily="18" charset="0"/>
            </a:endParaRPr>
          </a:p>
          <a:p>
            <a:pPr algn="just"/>
            <a:r>
              <a:rPr lang="en-US" sz="1000" dirty="0">
                <a:latin typeface="Times New Roman" panose="02020603050405020304" pitchFamily="18" charset="0"/>
                <a:ea typeface="Times New Roman" panose="02020603050405020304" pitchFamily="18" charset="0"/>
              </a:rPr>
              <a:t>The greater tuberosity is located by placing the patient’s hand on their navel and relaxing their shoulder and elbow. Draw a straight line between the coracoid process and the acromion. Complete the drawing of a perfect triangle by using the previous line as the base of the triangle and extending the "point" of the triangle over the humeral head. The site is at the downward point of the triangle.</a:t>
            </a:r>
            <a:r>
              <a:rPr lang="en-US" sz="1000" dirty="0">
                <a:solidFill>
                  <a:srgbClr val="FF00FF"/>
                </a:solidFill>
                <a:latin typeface="Times New Roman" panose="02020603050405020304" pitchFamily="18" charset="0"/>
                <a:ea typeface="Times New Roman" panose="02020603050405020304" pitchFamily="18" charset="0"/>
              </a:rPr>
              <a:t> </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000" kern="1400" dirty="0">
                <a:highlight>
                  <a:srgbClr val="00FFFF"/>
                </a:highlight>
                <a:latin typeface="Times New Roman" panose="02020603050405020304" pitchFamily="18" charset="0"/>
                <a:ea typeface="Times New Roman" panose="02020603050405020304" pitchFamily="18" charset="0"/>
              </a:rPr>
              <a:t>I</a:t>
            </a:r>
            <a:r>
              <a:rPr lang="en-US" sz="1000" b="1" dirty="0">
                <a:highlight>
                  <a:srgbClr val="00FFFF"/>
                </a:highlight>
                <a:latin typeface="Times New Roman" panose="02020603050405020304" pitchFamily="18" charset="0"/>
                <a:ea typeface="Times New Roman" panose="02020603050405020304" pitchFamily="18" charset="0"/>
              </a:rPr>
              <a:t>O Insertion at Humeral Head Site</a:t>
            </a:r>
            <a:endParaRPr lang="en-US" sz="1050" dirty="0">
              <a:highlight>
                <a:srgbClr val="00FFFF"/>
              </a:highligh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Position patient so shoulder is adducted (moved toward the middle of the body) and the greater tuberosity is most prominent by lying patient supine, arm at their side with palm on their navel.</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Palpate proximal </a:t>
            </a:r>
            <a:r>
              <a:rPr lang="en-US" sz="1000" dirty="0" err="1">
                <a:latin typeface="Times New Roman" panose="02020603050405020304" pitchFamily="18" charset="0"/>
                <a:ea typeface="Times New Roman" panose="02020603050405020304" pitchFamily="18" charset="0"/>
              </a:rPr>
              <a:t>humerus</a:t>
            </a:r>
            <a:r>
              <a:rPr lang="en-US" sz="1000" dirty="0">
                <a:latin typeface="Times New Roman" panose="02020603050405020304" pitchFamily="18" charset="0"/>
                <a:ea typeface="Times New Roman" panose="02020603050405020304" pitchFamily="18" charset="0"/>
              </a:rPr>
              <a:t> and identify the greater tuberosity. </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Prep the skin.</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Insert the needle at a 45 degree angle to the frontal plane and </a:t>
            </a:r>
            <a:r>
              <a:rPr lang="en-US" sz="1000" dirty="0">
                <a:highlight>
                  <a:srgbClr val="00FFFF"/>
                </a:highlight>
                <a:latin typeface="Times New Roman" panose="02020603050405020304" pitchFamily="18" charset="0"/>
                <a:ea typeface="Times New Roman" panose="02020603050405020304" pitchFamily="18" charset="0"/>
              </a:rPr>
              <a:t>aimed at the inferior portion of the sternum</a:t>
            </a:r>
            <a:r>
              <a:rPr lang="en-US" sz="1000" dirty="0">
                <a:latin typeface="Times New Roman" panose="02020603050405020304" pitchFamily="18" charset="0"/>
                <a:ea typeface="Times New Roman" panose="02020603050405020304" pitchFamily="18" charset="0"/>
              </a:rPr>
              <a:t>.</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Needle will stand up on its own with proper placement.</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In most patients, the longer yellow IO needle should be used for humeral IOs.</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Attach syringe and aspirate bone marrow to further confirm placement.</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Connect the IV line. If flow is good and extravasation is not evident, secure needle with gauze pads and tape.</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Pressure bags may facilitate infusion.</a:t>
            </a:r>
            <a:endParaRPr lang="en-US" sz="1050" dirty="0">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C385AC59-6DCC-44B4-8D15-508DBD4B3C49}"/>
              </a:ext>
            </a:extLst>
          </p:cNvPr>
          <p:cNvSpPr/>
          <p:nvPr/>
        </p:nvSpPr>
        <p:spPr>
          <a:xfrm>
            <a:off x="6097181" y="326762"/>
            <a:ext cx="6096000" cy="6432530"/>
          </a:xfrm>
          <a:prstGeom prst="rect">
            <a:avLst/>
          </a:prstGeom>
        </p:spPr>
        <p:txBody>
          <a:bodyPr>
            <a:spAutoFit/>
          </a:bodyPr>
          <a:lstStyle/>
          <a:p>
            <a:pPr algn="ctr"/>
            <a:r>
              <a:rPr lang="en-US" b="1" u="sng" spc="120" dirty="0">
                <a:latin typeface="Times New Roman" panose="02020603050405020304" pitchFamily="18" charset="0"/>
                <a:ea typeface="Times New Roman" panose="02020603050405020304" pitchFamily="18" charset="0"/>
              </a:rPr>
              <a:t>2019 CHANGES / ADDED / REORDER:</a:t>
            </a:r>
          </a:p>
          <a:p>
            <a:pPr algn="just"/>
            <a:r>
              <a:rPr lang="en-US" sz="1000" b="1" spc="120" dirty="0">
                <a:highlight>
                  <a:srgbClr val="FFFF00"/>
                </a:highlight>
                <a:latin typeface="Times New Roman" panose="02020603050405020304" pitchFamily="18" charset="0"/>
                <a:ea typeface="Times New Roman" panose="02020603050405020304" pitchFamily="18" charset="0"/>
              </a:rPr>
              <a:t>Proximal </a:t>
            </a:r>
            <a:r>
              <a:rPr lang="en-US" sz="1000" b="1" spc="120" dirty="0" err="1">
                <a:highlight>
                  <a:srgbClr val="FFFF00"/>
                </a:highlight>
                <a:latin typeface="Times New Roman" panose="02020603050405020304" pitchFamily="18" charset="0"/>
                <a:ea typeface="Times New Roman" panose="02020603050405020304" pitchFamily="18" charset="0"/>
              </a:rPr>
              <a:t>Humerus</a:t>
            </a:r>
            <a:endParaRPr lang="en-US" sz="1050" dirty="0">
              <a:highlight>
                <a:srgbClr val="FFFF00"/>
              </a:highlight>
              <a:latin typeface="Times New Roman" panose="02020603050405020304" pitchFamily="18" charset="0"/>
              <a:ea typeface="Times New Roman" panose="02020603050405020304" pitchFamily="18" charset="0"/>
            </a:endParaRPr>
          </a:p>
          <a:p>
            <a:pPr algn="just"/>
            <a:r>
              <a:rPr lang="en-US" sz="1000" dirty="0">
                <a:latin typeface="Times New Roman" panose="02020603050405020304" pitchFamily="18" charset="0"/>
                <a:ea typeface="Times New Roman" panose="02020603050405020304" pitchFamily="18" charset="0"/>
              </a:rPr>
              <a:t>The greater tuberosity is located by placing the patient’s hand on their navel and relaxing their shoulder and elbow. Draw a straight line between the coracoid process and the acromion. Complete the drawing of a perfect triangle by using the previous line as the base of the triangle and extending the "point" of the triangle over the humeral head. The site is at the downward point of the triangle.</a:t>
            </a:r>
            <a:r>
              <a:rPr lang="en-US" sz="1000" dirty="0">
                <a:solidFill>
                  <a:srgbClr val="FF00FF"/>
                </a:solidFill>
                <a:latin typeface="Times New Roman" panose="02020603050405020304" pitchFamily="18" charset="0"/>
                <a:ea typeface="Times New Roman" panose="02020603050405020304" pitchFamily="18" charset="0"/>
              </a:rPr>
              <a:t> </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000" kern="1400" dirty="0">
                <a:highlight>
                  <a:srgbClr val="FFFF00"/>
                </a:highlight>
                <a:latin typeface="Times New Roman" panose="02020603050405020304" pitchFamily="18" charset="0"/>
                <a:ea typeface="Times New Roman" panose="02020603050405020304" pitchFamily="18" charset="0"/>
              </a:rPr>
              <a:t>I</a:t>
            </a:r>
            <a:r>
              <a:rPr lang="en-US" sz="1000" b="1" dirty="0">
                <a:highlight>
                  <a:srgbClr val="FFFF00"/>
                </a:highlight>
                <a:latin typeface="Times New Roman" panose="02020603050405020304" pitchFamily="18" charset="0"/>
                <a:ea typeface="Times New Roman" panose="02020603050405020304" pitchFamily="18" charset="0"/>
              </a:rPr>
              <a:t>O Insertion at Proximal </a:t>
            </a:r>
            <a:r>
              <a:rPr lang="en-US" sz="1000" b="1" dirty="0" err="1">
                <a:highlight>
                  <a:srgbClr val="FFFF00"/>
                </a:highlight>
                <a:latin typeface="Times New Roman" panose="02020603050405020304" pitchFamily="18" charset="0"/>
                <a:ea typeface="Times New Roman" panose="02020603050405020304" pitchFamily="18" charset="0"/>
              </a:rPr>
              <a:t>Humerus</a:t>
            </a:r>
            <a:endParaRPr lang="en-US" sz="1050" dirty="0">
              <a:highlight>
                <a:srgbClr val="FFFF00"/>
              </a:highligh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Position patient so shoulder is adducted (moved toward the middle of the body) and the greater tuberosity is most prominent by lying patient supine, arm at their side with palm on their navel.</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Palpate proximal </a:t>
            </a:r>
            <a:r>
              <a:rPr lang="en-US" sz="1000" dirty="0" err="1">
                <a:latin typeface="Times New Roman" panose="02020603050405020304" pitchFamily="18" charset="0"/>
                <a:ea typeface="Times New Roman" panose="02020603050405020304" pitchFamily="18" charset="0"/>
              </a:rPr>
              <a:t>humerus</a:t>
            </a:r>
            <a:r>
              <a:rPr lang="en-US" sz="1000" dirty="0">
                <a:latin typeface="Times New Roman" panose="02020603050405020304" pitchFamily="18" charset="0"/>
                <a:ea typeface="Times New Roman" panose="02020603050405020304" pitchFamily="18" charset="0"/>
              </a:rPr>
              <a:t> and identify the greater tuberosity. </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Prep the skin.</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Insert the needle at a 45 degree angle to the frontal plane and </a:t>
            </a:r>
            <a:r>
              <a:rPr lang="en-US" sz="1000" dirty="0">
                <a:highlight>
                  <a:srgbClr val="FFFF00"/>
                </a:highlight>
                <a:latin typeface="Times New Roman" panose="02020603050405020304" pitchFamily="18" charset="0"/>
                <a:ea typeface="Times New Roman" panose="02020603050405020304" pitchFamily="18" charset="0"/>
              </a:rPr>
              <a:t>aimed at the middle of the spine.</a:t>
            </a:r>
            <a:endParaRPr lang="en-US" sz="1050" dirty="0">
              <a:highlight>
                <a:srgbClr val="FFFF00"/>
              </a:highligh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Needle will stand up on its own with proper placement.</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In most patients, the longer yellow IO needle should be used for humeral IOs.</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Attach syringe and aspirate bone marrow to further confirm placement.</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Connect the IV line. If flow is good and extravasation is not evident, secure needle with gauze pads and tape.</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dirty="0">
                <a:latin typeface="Times New Roman" panose="02020603050405020304" pitchFamily="18" charset="0"/>
                <a:ea typeface="Times New Roman" panose="02020603050405020304" pitchFamily="18" charset="0"/>
              </a:rPr>
              <a:t>Pressure bags may facilitate infusion.</a:t>
            </a:r>
            <a:endParaRPr lang="en-US" sz="105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AutoNum type="arabicPeriod"/>
            </a:pPr>
            <a:r>
              <a:rPr lang="en-US" sz="1000" b="1" dirty="0">
                <a:highlight>
                  <a:srgbClr val="FFFF00"/>
                </a:highlight>
                <a:latin typeface="Times New Roman" panose="02020603050405020304" pitchFamily="18" charset="0"/>
                <a:ea typeface="Times New Roman" panose="02020603050405020304" pitchFamily="18" charset="0"/>
              </a:rPr>
              <a:t>A  Lidocaine 2% 1.5 mg/kg up to 100 mg via IO </a:t>
            </a:r>
            <a:r>
              <a:rPr lang="en-US" sz="1000" dirty="0">
                <a:highlight>
                  <a:srgbClr val="FFFF00"/>
                </a:highlight>
                <a:latin typeface="Times New Roman" panose="02020603050405020304" pitchFamily="18" charset="0"/>
                <a:ea typeface="Times New Roman" panose="02020603050405020304" pitchFamily="18" charset="0"/>
              </a:rPr>
              <a:t>for pain associated with infusion.</a:t>
            </a:r>
            <a:endParaRPr lang="en-US" sz="1050" dirty="0">
              <a:highlight>
                <a:srgbClr val="FFFF00"/>
              </a:highligh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000" b="1" dirty="0">
                <a:solidFill>
                  <a:srgbClr val="FF00FF"/>
                </a:solidFill>
                <a:highlight>
                  <a:srgbClr val="FFFF00"/>
                </a:highlight>
                <a:latin typeface="Times New Roman" panose="02020603050405020304" pitchFamily="18" charset="0"/>
                <a:ea typeface="Times New Roman" panose="02020603050405020304" pitchFamily="18" charset="0"/>
              </a:rPr>
              <a:t>P  Lidocaine 2% 0.5 mg/kg</a:t>
            </a:r>
            <a:r>
              <a:rPr lang="en-US" sz="1000" dirty="0">
                <a:solidFill>
                  <a:srgbClr val="FF00FF"/>
                </a:solidFill>
                <a:highlight>
                  <a:srgbClr val="FFFF00"/>
                </a:highlight>
                <a:latin typeface="Times New Roman" panose="02020603050405020304" pitchFamily="18" charset="0"/>
                <a:ea typeface="Times New Roman" panose="02020603050405020304" pitchFamily="18" charset="0"/>
              </a:rPr>
              <a:t> (max 100 mg) </a:t>
            </a:r>
            <a:r>
              <a:rPr lang="en-US" sz="1000" b="1" dirty="0">
                <a:solidFill>
                  <a:srgbClr val="FF00FF"/>
                </a:solidFill>
                <a:highlight>
                  <a:srgbClr val="FFFF00"/>
                </a:highlight>
                <a:latin typeface="Times New Roman" panose="02020603050405020304" pitchFamily="18" charset="0"/>
                <a:ea typeface="Times New Roman" panose="02020603050405020304" pitchFamily="18" charset="0"/>
              </a:rPr>
              <a:t>via</a:t>
            </a:r>
            <a:r>
              <a:rPr lang="en-US" sz="1000" dirty="0">
                <a:solidFill>
                  <a:srgbClr val="FF00FF"/>
                </a:solidFill>
                <a:highlight>
                  <a:srgbClr val="FFFF00"/>
                </a:highlight>
                <a:latin typeface="Times New Roman" panose="02020603050405020304" pitchFamily="18" charset="0"/>
                <a:ea typeface="Times New Roman" panose="02020603050405020304" pitchFamily="18" charset="0"/>
              </a:rPr>
              <a:t> </a:t>
            </a:r>
            <a:r>
              <a:rPr lang="en-US" sz="1000" b="1" dirty="0">
                <a:solidFill>
                  <a:srgbClr val="FF00FF"/>
                </a:solidFill>
                <a:highlight>
                  <a:srgbClr val="FFFF00"/>
                </a:highlight>
                <a:latin typeface="Times New Roman" panose="02020603050405020304" pitchFamily="18" charset="0"/>
                <a:ea typeface="Times New Roman" panose="02020603050405020304" pitchFamily="18" charset="0"/>
              </a:rPr>
              <a:t>IO</a:t>
            </a:r>
            <a:r>
              <a:rPr lang="en-US" sz="1000" dirty="0">
                <a:solidFill>
                  <a:srgbClr val="FF00FF"/>
                </a:solidFill>
                <a:highlight>
                  <a:srgbClr val="FFFF00"/>
                </a:highlight>
                <a:latin typeface="Times New Roman" panose="02020603050405020304" pitchFamily="18" charset="0"/>
                <a:ea typeface="Times New Roman" panose="02020603050405020304" pitchFamily="18" charset="0"/>
              </a:rPr>
              <a:t> for pain associated with IO infusion.</a:t>
            </a:r>
            <a:endParaRPr lang="en-US" sz="1050" dirty="0">
              <a:highlight>
                <a:srgbClr val="FFFF00"/>
              </a:highlight>
              <a:latin typeface="Times New Roman" panose="02020603050405020304" pitchFamily="18" charset="0"/>
              <a:ea typeface="Times New Roman" panose="02020603050405020304" pitchFamily="18" charset="0"/>
            </a:endParaRPr>
          </a:p>
          <a:p>
            <a:pPr algn="just"/>
            <a:r>
              <a:rPr lang="en-US" sz="1000" dirty="0">
                <a:latin typeface="Times New Roman" panose="02020603050405020304" pitchFamily="18" charset="0"/>
                <a:ea typeface="Times New Roman" panose="02020603050405020304" pitchFamily="18" charset="0"/>
              </a:rPr>
              <a:t> </a:t>
            </a:r>
            <a:r>
              <a:rPr lang="en-US" sz="1000" b="1" dirty="0">
                <a:latin typeface="Times New Roman" panose="02020603050405020304" pitchFamily="18" charset="0"/>
              </a:rPr>
              <a:t>Proximal Tibia</a:t>
            </a:r>
            <a:r>
              <a:rPr lang="en-US" sz="1000" dirty="0">
                <a:latin typeface="Times New Roman" panose="02020603050405020304" pitchFamily="18" charset="0"/>
              </a:rPr>
              <a:t> </a:t>
            </a:r>
            <a:endParaRPr lang="en-US" sz="1000" b="1" u="sng" dirty="0">
              <a:latin typeface="Times New Roman" panose="02020603050405020304" pitchFamily="18" charset="0"/>
            </a:endParaRPr>
          </a:p>
          <a:p>
            <a:pPr algn="just"/>
            <a:r>
              <a:rPr lang="en-US" sz="1000" dirty="0">
                <a:latin typeface="Times New Roman" panose="02020603050405020304" pitchFamily="18" charset="0"/>
              </a:rPr>
              <a:t>Find the "flat spot" on the medial aspect of the tibial shaft two finger widths below (distal) the tibial tuberosity. Remember, "Big Toe IO" means to look on the big toe side of the leg for the tibial plateau (the flat spot). Use a similar technique as for the Pediatric tibial insertion.</a:t>
            </a:r>
            <a:endParaRPr lang="en-US" sz="1000" b="1" u="sng" dirty="0">
              <a:latin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57150" algn="l"/>
                <a:tab pos="1828800" algn="l"/>
              </a:tabLst>
            </a:pPr>
            <a:r>
              <a:rPr lang="en-US" sz="105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Use the blue IO needle for 3-30 kg.</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57150" algn="l"/>
                <a:tab pos="1828800" algn="l"/>
              </a:tabLst>
            </a:pPr>
            <a:r>
              <a:rPr lang="en-US" sz="105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Use the pink IO needle for 0-3 kg.</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algn="just"/>
            <a:r>
              <a:rPr lang="en-US" sz="1050" dirty="0">
                <a:latin typeface="Times New Roman" panose="02020603050405020304" pitchFamily="18" charset="0"/>
                <a:ea typeface="Times New Roman" panose="02020603050405020304" pitchFamily="18" charset="0"/>
              </a:rPr>
              <a:t> </a:t>
            </a:r>
            <a:r>
              <a:rPr lang="en-US" sz="1000" b="1" dirty="0">
                <a:latin typeface="Times New Roman" panose="02020603050405020304" pitchFamily="18" charset="0"/>
                <a:ea typeface="Times New Roman" panose="02020603050405020304" pitchFamily="18" charset="0"/>
              </a:rPr>
              <a:t>IO Insertion at Proximal Tibia Site</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Identify the tibial tuberosity by palpating just below the knee.</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Locate the consistent flat area of bone 2 cm distal and slightly medial to the tibial tuberosity (to avoid growth plate). </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Support flexed knee with towel under calf.</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Prep the skin and insert needle according to manufacturer’s directions.</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Use 10-15</a:t>
            </a:r>
            <a:r>
              <a:rPr lang="en-US" sz="1000" baseline="30000" dirty="0">
                <a:latin typeface="Times New Roman" panose="02020603050405020304" pitchFamily="18" charset="0"/>
                <a:ea typeface="Times New Roman" panose="02020603050405020304" pitchFamily="18" charset="0"/>
              </a:rPr>
              <a:t>O</a:t>
            </a:r>
            <a:r>
              <a:rPr lang="en-US" sz="1000" dirty="0">
                <a:latin typeface="Times New Roman" panose="02020603050405020304" pitchFamily="18" charset="0"/>
                <a:ea typeface="Times New Roman" panose="02020603050405020304" pitchFamily="18" charset="0"/>
              </a:rPr>
              <a:t> caudal angulation to further decrease risk of hitting growth plate.</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Needle will stand up on its own with proper placement.</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Attach syringe and aspirate bone marrow (to further confirm placement).</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Connect the IV line. If flow is good and extravasation is not evident secure needle with gauze pads and tape.</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dirty="0">
                <a:latin typeface="Times New Roman" panose="02020603050405020304" pitchFamily="18" charset="0"/>
                <a:ea typeface="Times New Roman" panose="02020603050405020304" pitchFamily="18" charset="0"/>
              </a:rPr>
              <a:t>A pressure bag may facilitate infusion.</a:t>
            </a:r>
            <a:endParaRPr lang="en-US" sz="105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000" b="1" dirty="0">
                <a:latin typeface="Times New Roman" panose="02020603050405020304" pitchFamily="18" charset="0"/>
                <a:ea typeface="Times New Roman" panose="02020603050405020304" pitchFamily="18" charset="0"/>
              </a:rPr>
              <a:t>A  Lidocaine 2% 1.5 mg/kg up to 100 mg via IO </a:t>
            </a:r>
            <a:r>
              <a:rPr lang="en-US" sz="1000" dirty="0">
                <a:latin typeface="Times New Roman" panose="02020603050405020304" pitchFamily="18" charset="0"/>
                <a:ea typeface="Times New Roman" panose="02020603050405020304" pitchFamily="18" charset="0"/>
              </a:rPr>
              <a:t>for pain associated with infusion.</a:t>
            </a:r>
            <a:endParaRPr lang="en-US" sz="1050" dirty="0">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000" b="1" dirty="0">
                <a:solidFill>
                  <a:srgbClr val="FF00FF"/>
                </a:solidFill>
                <a:latin typeface="Times New Roman" panose="02020603050405020304" pitchFamily="18" charset="0"/>
                <a:ea typeface="Times New Roman" panose="02020603050405020304" pitchFamily="18" charset="0"/>
              </a:rPr>
              <a:t>P  Lidocaine 2% 0.5 mg/kg</a:t>
            </a:r>
            <a:r>
              <a:rPr lang="en-US" sz="1000" dirty="0">
                <a:solidFill>
                  <a:srgbClr val="FF00FF"/>
                </a:solidFill>
                <a:latin typeface="Times New Roman" panose="02020603050405020304" pitchFamily="18" charset="0"/>
                <a:ea typeface="Times New Roman" panose="02020603050405020304" pitchFamily="18" charset="0"/>
              </a:rPr>
              <a:t> (max 100 mg) </a:t>
            </a:r>
            <a:r>
              <a:rPr lang="en-US" sz="1000" b="1" dirty="0">
                <a:solidFill>
                  <a:srgbClr val="FF00FF"/>
                </a:solidFill>
                <a:latin typeface="Times New Roman" panose="02020603050405020304" pitchFamily="18" charset="0"/>
                <a:ea typeface="Times New Roman" panose="02020603050405020304" pitchFamily="18" charset="0"/>
              </a:rPr>
              <a:t>via</a:t>
            </a:r>
            <a:r>
              <a:rPr lang="en-US" sz="1000" dirty="0">
                <a:solidFill>
                  <a:srgbClr val="FF00FF"/>
                </a:solidFill>
                <a:latin typeface="Times New Roman" panose="02020603050405020304" pitchFamily="18" charset="0"/>
                <a:ea typeface="Times New Roman" panose="02020603050405020304" pitchFamily="18" charset="0"/>
              </a:rPr>
              <a:t> </a:t>
            </a:r>
            <a:r>
              <a:rPr lang="en-US" sz="1000" b="1" dirty="0">
                <a:solidFill>
                  <a:srgbClr val="FF00FF"/>
                </a:solidFill>
                <a:latin typeface="Times New Roman" panose="02020603050405020304" pitchFamily="18" charset="0"/>
                <a:ea typeface="Times New Roman" panose="02020603050405020304" pitchFamily="18" charset="0"/>
              </a:rPr>
              <a:t>IO</a:t>
            </a:r>
            <a:r>
              <a:rPr lang="en-US" sz="1000" dirty="0">
                <a:solidFill>
                  <a:srgbClr val="FF00FF"/>
                </a:solidFill>
                <a:latin typeface="Times New Roman" panose="02020603050405020304" pitchFamily="18" charset="0"/>
                <a:ea typeface="Times New Roman" panose="02020603050405020304" pitchFamily="18" charset="0"/>
              </a:rPr>
              <a:t> for pain associated with IO infusion.</a:t>
            </a:r>
            <a:r>
              <a:rPr lang="en-US" sz="1000" dirty="0">
                <a:latin typeface="Times New Roman" panose="02020603050405020304" pitchFamily="18" charset="0"/>
                <a:ea typeface="Times New Roman" panose="02020603050405020304" pitchFamily="18" charset="0"/>
              </a:rPr>
              <a:t> </a:t>
            </a:r>
            <a:endParaRPr lang="en-US" sz="1050" dirty="0">
              <a:latin typeface="Times New Roman" panose="02020603050405020304" pitchFamily="18" charset="0"/>
              <a:ea typeface="Times New Roman" panose="02020603050405020304" pitchFamily="18" charset="0"/>
            </a:endParaRPr>
          </a:p>
          <a:p>
            <a:pPr marL="514350" marR="0" indent="-514350" algn="just">
              <a:spcBef>
                <a:spcPts val="0"/>
              </a:spcBef>
              <a:spcAft>
                <a:spcPts val="0"/>
              </a:spcAft>
            </a:pPr>
            <a:r>
              <a:rPr lang="en-US" sz="1000" b="1" dirty="0">
                <a:latin typeface="Times New Roman" panose="02020603050405020304" pitchFamily="18" charset="0"/>
                <a:ea typeface="Times New Roman" panose="02020603050405020304" pitchFamily="18" charset="0"/>
              </a:rPr>
              <a:t>NOTE: </a:t>
            </a:r>
            <a:r>
              <a:rPr lang="en-US" sz="1000" dirty="0">
                <a:latin typeface="Times New Roman" panose="02020603050405020304" pitchFamily="18" charset="0"/>
                <a:ea typeface="Times New Roman" panose="02020603050405020304" pitchFamily="18" charset="0"/>
              </a:rPr>
              <a:t>The administration of other drug therapy should not be delayed due to the administration of Lidocaine for pain management.</a:t>
            </a:r>
            <a:endParaRPr lang="en-US" sz="1050" dirty="0">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6971896B-DA0A-4667-BCA4-9A814C4393B6}"/>
              </a:ext>
            </a:extLst>
          </p:cNvPr>
          <p:cNvCxnSpPr/>
          <p:nvPr/>
        </p:nvCxnSpPr>
        <p:spPr>
          <a:xfrm flipV="1">
            <a:off x="1109133" y="770467"/>
            <a:ext cx="5074766" cy="33443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120E6976-DF38-4D6B-8EB9-1DF8B61607CA}"/>
              </a:ext>
            </a:extLst>
          </p:cNvPr>
          <p:cNvCxnSpPr>
            <a:cxnSpLocks/>
          </p:cNvCxnSpPr>
          <p:nvPr/>
        </p:nvCxnSpPr>
        <p:spPr>
          <a:xfrm>
            <a:off x="968408" y="1019394"/>
            <a:ext cx="5215491" cy="24096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24C839A6-6C37-4812-9AB2-442C18888439}"/>
              </a:ext>
            </a:extLst>
          </p:cNvPr>
          <p:cNvSpPr txBox="1"/>
          <p:nvPr/>
        </p:nvSpPr>
        <p:spPr>
          <a:xfrm>
            <a:off x="6105525" y="2781300"/>
            <a:ext cx="914400" cy="914400"/>
          </a:xfrm>
          <a:prstGeom prst="rect">
            <a:avLst/>
          </a:prstGeom>
          <a:noFill/>
        </p:spPr>
        <p:txBody>
          <a:bodyPr wrap="square" rtlCol="0">
            <a:spAutoFit/>
          </a:bodyPr>
          <a:lstStyle/>
          <a:p>
            <a:endParaRPr lang="en-US" dirty="0"/>
          </a:p>
        </p:txBody>
      </p:sp>
      <p:sp>
        <p:nvSpPr>
          <p:cNvPr id="12" name="Oval 11">
            <a:extLst>
              <a:ext uri="{FF2B5EF4-FFF2-40B4-BE49-F238E27FC236}">
                <a16:creationId xmlns:a16="http://schemas.microsoft.com/office/drawing/2014/main" id="{DE7789E3-DCBC-4F8F-AE88-9427EB80F187}"/>
              </a:ext>
            </a:extLst>
          </p:cNvPr>
          <p:cNvSpPr/>
          <p:nvPr/>
        </p:nvSpPr>
        <p:spPr>
          <a:xfrm>
            <a:off x="9353550" y="2031760"/>
            <a:ext cx="2171700" cy="471378"/>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5364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0C85CE76-5712-4E5B-B322-5595699AFB08}"/>
              </a:ext>
            </a:extLst>
          </p:cNvPr>
          <p:cNvSpPr txBox="1"/>
          <p:nvPr/>
        </p:nvSpPr>
        <p:spPr>
          <a:xfrm>
            <a:off x="6096000" y="326762"/>
            <a:ext cx="6096000" cy="461665"/>
          </a:xfrm>
          <a:prstGeom prst="rect">
            <a:avLst/>
          </a:prstGeom>
          <a:noFill/>
        </p:spPr>
        <p:txBody>
          <a:bodyPr wrap="square" rtlCol="0">
            <a:spAutoFit/>
          </a:bodyPr>
          <a:lstStyle/>
          <a:p>
            <a:pPr algn="ctr"/>
            <a:r>
              <a:rPr lang="en-US" sz="2400" dirty="0"/>
              <a:t>PAGE 18</a:t>
            </a:r>
          </a:p>
        </p:txBody>
      </p:sp>
      <p:graphicFrame>
        <p:nvGraphicFramePr>
          <p:cNvPr id="3" name="Object 2">
            <a:extLst>
              <a:ext uri="{FF2B5EF4-FFF2-40B4-BE49-F238E27FC236}">
                <a16:creationId xmlns:a16="http://schemas.microsoft.com/office/drawing/2014/main" id="{3751A5AF-A47D-4700-9B7B-B4B54E4307B8}"/>
              </a:ext>
            </a:extLst>
          </p:cNvPr>
          <p:cNvGraphicFramePr>
            <a:graphicFrameLocks noChangeAspect="1"/>
          </p:cNvGraphicFramePr>
          <p:nvPr>
            <p:extLst>
              <p:ext uri="{D42A27DB-BD31-4B8C-83A1-F6EECF244321}">
                <p14:modId xmlns:p14="http://schemas.microsoft.com/office/powerpoint/2010/main" val="585649051"/>
              </p:ext>
            </p:extLst>
          </p:nvPr>
        </p:nvGraphicFramePr>
        <p:xfrm>
          <a:off x="426043" y="789324"/>
          <a:ext cx="5070475" cy="6180138"/>
        </p:xfrm>
        <a:graphic>
          <a:graphicData uri="http://schemas.openxmlformats.org/presentationml/2006/ole">
            <mc:AlternateContent xmlns:mc="http://schemas.openxmlformats.org/markup-compatibility/2006">
              <mc:Choice xmlns:v="urn:schemas-microsoft-com:vml" Requires="v">
                <p:oleObj spid="_x0000_s2050" name="Document" r:id="rId5" imgW="5949456" imgH="7251341" progId="Word.Document.12">
                  <p:embed/>
                </p:oleObj>
              </mc:Choice>
              <mc:Fallback>
                <p:oleObj name="Document" r:id="rId5" imgW="5949456" imgH="7251341" progId="Word.Document.12">
                  <p:embed/>
                  <p:pic>
                    <p:nvPicPr>
                      <p:cNvPr id="3" name="Object 2">
                        <a:extLst>
                          <a:ext uri="{FF2B5EF4-FFF2-40B4-BE49-F238E27FC236}">
                            <a16:creationId xmlns:a16="http://schemas.microsoft.com/office/drawing/2014/main" id="{3751A5AF-A47D-4700-9B7B-B4B54E4307B8}"/>
                          </a:ext>
                        </a:extLst>
                      </p:cNvPr>
                      <p:cNvPicPr/>
                      <p:nvPr/>
                    </p:nvPicPr>
                    <p:blipFill>
                      <a:blip r:embed="rId6"/>
                      <a:stretch>
                        <a:fillRect/>
                      </a:stretch>
                    </p:blipFill>
                    <p:spPr>
                      <a:xfrm>
                        <a:off x="426043" y="789324"/>
                        <a:ext cx="5070475" cy="618013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AC3ED2F-C707-4046-B836-F93AAE284985}"/>
              </a:ext>
            </a:extLst>
          </p:cNvPr>
          <p:cNvSpPr/>
          <p:nvPr/>
        </p:nvSpPr>
        <p:spPr>
          <a:xfrm>
            <a:off x="6096000" y="844651"/>
            <a:ext cx="6096000" cy="1015663"/>
          </a:xfrm>
          <a:prstGeom prst="rect">
            <a:avLst/>
          </a:prstGeom>
        </p:spPr>
        <p:txBody>
          <a:bodyPr>
            <a:spAutoFit/>
          </a:bodyPr>
          <a:lstStyle/>
          <a:p>
            <a:pPr marR="0" lvl="0" algn="ctr" fontAlgn="base" hangingPunct="0">
              <a:spcBef>
                <a:spcPts val="0"/>
              </a:spcBef>
              <a:spcAft>
                <a:spcPts val="0"/>
              </a:spcAft>
              <a:buSzPts val="1000"/>
              <a:tabLst>
                <a:tab pos="685800" algn="l"/>
              </a:tabLst>
            </a:pPr>
            <a:r>
              <a:rPr lang="en-US" sz="2400" b="1" u="sng" kern="1400" dirty="0">
                <a:latin typeface="Times New Roman" panose="02020603050405020304" pitchFamily="18" charset="0"/>
                <a:ea typeface="Times New Roman" panose="02020603050405020304" pitchFamily="18" charset="0"/>
                <a:cs typeface="Symbol" panose="05050102010706020507" pitchFamily="18" charset="2"/>
              </a:rPr>
              <a:t>2019 – CHANGED:</a:t>
            </a:r>
          </a:p>
          <a:p>
            <a:pPr marR="0" lvl="0" algn="just" fontAlgn="base" hangingPunct="0">
              <a:spcBef>
                <a:spcPts val="0"/>
              </a:spcBef>
              <a:spcAft>
                <a:spcPts val="0"/>
              </a:spcAft>
              <a:buSzPts val="1000"/>
              <a:tabLst>
                <a:tab pos="685800" algn="l"/>
              </a:tabLst>
            </a:pPr>
            <a:r>
              <a:rPr lang="en-US" kern="1400" dirty="0">
                <a:highlight>
                  <a:srgbClr val="FFFF00"/>
                </a:highlight>
                <a:latin typeface="Times New Roman" panose="02020603050405020304" pitchFamily="18" charset="0"/>
                <a:ea typeface="Times New Roman" panose="02020603050405020304" pitchFamily="18" charset="0"/>
                <a:cs typeface="Symbol" panose="05050102010706020507" pitchFamily="18" charset="2"/>
              </a:rPr>
              <a:t>Resume chest compressions immediately following defibrillation, without performing pulse check, for 1-2 minutes</a:t>
            </a:r>
            <a:endParaRPr lang="en-US" sz="2000" u="none" strike="noStrike" dirty="0">
              <a:effectLst/>
              <a:latin typeface="Times New Roman" panose="02020603050405020304" pitchFamily="18" charset="0"/>
              <a:ea typeface="Times New Roman" panose="02020603050405020304" pitchFamily="18" charset="0"/>
              <a:cs typeface="Symbol" panose="05050102010706020507" pitchFamily="18" charset="2"/>
            </a:endParaRPr>
          </a:p>
        </p:txBody>
      </p:sp>
      <p:cxnSp>
        <p:nvCxnSpPr>
          <p:cNvPr id="10" name="Straight Arrow Connector 9">
            <a:extLst>
              <a:ext uri="{FF2B5EF4-FFF2-40B4-BE49-F238E27FC236}">
                <a16:creationId xmlns:a16="http://schemas.microsoft.com/office/drawing/2014/main" id="{44B3804F-2F01-411C-BEF4-761A14E419B7}"/>
              </a:ext>
            </a:extLst>
          </p:cNvPr>
          <p:cNvCxnSpPr>
            <a:cxnSpLocks/>
            <a:endCxn id="8" idx="1"/>
          </p:cNvCxnSpPr>
          <p:nvPr/>
        </p:nvCxnSpPr>
        <p:spPr>
          <a:xfrm flipV="1">
            <a:off x="2039815" y="1352483"/>
            <a:ext cx="4056185" cy="3429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A32B8E3B-A0E5-43EC-A563-ED83BEB1900D}"/>
              </a:ext>
            </a:extLst>
          </p:cNvPr>
          <p:cNvCxnSpPr>
            <a:cxnSpLocks/>
          </p:cNvCxnSpPr>
          <p:nvPr/>
        </p:nvCxnSpPr>
        <p:spPr>
          <a:xfrm flipV="1">
            <a:off x="2039815" y="1592605"/>
            <a:ext cx="4056185" cy="10180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602C121E-3A85-463A-8EF8-EAA8ACADF4BA}"/>
              </a:ext>
            </a:extLst>
          </p:cNvPr>
          <p:cNvCxnSpPr>
            <a:cxnSpLocks/>
          </p:cNvCxnSpPr>
          <p:nvPr/>
        </p:nvCxnSpPr>
        <p:spPr>
          <a:xfrm flipV="1">
            <a:off x="2039815" y="1802407"/>
            <a:ext cx="4056185" cy="18200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18A8665F-7675-4849-92F5-2B6473D739EB}"/>
              </a:ext>
            </a:extLst>
          </p:cNvPr>
          <p:cNvSpPr/>
          <p:nvPr/>
        </p:nvSpPr>
        <p:spPr>
          <a:xfrm>
            <a:off x="6096000" y="1967271"/>
            <a:ext cx="6096000" cy="4770537"/>
          </a:xfrm>
          <a:prstGeom prst="rect">
            <a:avLst/>
          </a:prstGeom>
        </p:spPr>
        <p:txBody>
          <a:bodyPr>
            <a:spAutoFit/>
          </a:bodyPr>
          <a:lstStyle/>
          <a:p>
            <a:r>
              <a:rPr lang="en-US" sz="1600" b="1" i="1" dirty="0"/>
              <a:t>The importance of good CPR:</a:t>
            </a:r>
          </a:p>
          <a:p>
            <a:pPr marL="285750" indent="-285750">
              <a:buFont typeface="Wingdings 2" panose="05020102010507070707" pitchFamily="18" charset="2"/>
              <a:buChar char="ß"/>
            </a:pPr>
            <a:r>
              <a:rPr lang="en-US" sz="1600" dirty="0"/>
              <a:t>CPR is the foundation of the resuscitation arsenal.</a:t>
            </a:r>
          </a:p>
          <a:p>
            <a:pPr marL="285750" indent="-285750">
              <a:buFont typeface="Wingdings 2" panose="05020102010507070707" pitchFamily="18" charset="2"/>
              <a:buChar char="ß"/>
            </a:pPr>
            <a:r>
              <a:rPr lang="en-US" sz="1600" dirty="0"/>
              <a:t>High performance CPR improves the effectiveness of </a:t>
            </a:r>
            <a:r>
              <a:rPr lang="en-US" sz="1600" dirty="0" err="1"/>
              <a:t>defibrillatory</a:t>
            </a:r>
            <a:r>
              <a:rPr lang="en-US" sz="1600" dirty="0"/>
              <a:t> shock.</a:t>
            </a:r>
          </a:p>
          <a:p>
            <a:pPr marL="285750" indent="-285750">
              <a:buFont typeface="Wingdings 2" panose="05020102010507070707" pitchFamily="18" charset="2"/>
              <a:buChar char="ß"/>
            </a:pPr>
            <a:r>
              <a:rPr lang="en-US" sz="1600" dirty="0"/>
              <a:t>High performance CPR improves the effectiveness of medication treatments.</a:t>
            </a:r>
          </a:p>
          <a:p>
            <a:endParaRPr lang="en-US" sz="1600" dirty="0"/>
          </a:p>
          <a:p>
            <a:r>
              <a:rPr lang="en-US" sz="1600" i="1" dirty="0"/>
              <a:t>HQ-CPR - no matter how many responders are present, the following are always true:</a:t>
            </a:r>
          </a:p>
          <a:p>
            <a:pPr marL="285750" indent="-285750">
              <a:buFont typeface="Wingdings 2" panose="05020102010507070707" pitchFamily="18" charset="2"/>
              <a:buChar char="ß"/>
            </a:pPr>
            <a:r>
              <a:rPr lang="en-US" sz="1600" dirty="0"/>
              <a:t>C-A-B</a:t>
            </a:r>
          </a:p>
          <a:p>
            <a:pPr marL="285750" indent="-285750">
              <a:buFont typeface="Wingdings 2" panose="05020102010507070707" pitchFamily="18" charset="2"/>
              <a:buChar char="ß"/>
            </a:pPr>
            <a:r>
              <a:rPr lang="en-US" sz="1600" dirty="0"/>
              <a:t>Minimize interruptions in compressions</a:t>
            </a:r>
          </a:p>
          <a:p>
            <a:pPr marL="285750" indent="-285750">
              <a:buFont typeface="Wingdings 2" panose="05020102010507070707" pitchFamily="18" charset="2"/>
              <a:buChar char="ß"/>
            </a:pPr>
            <a:r>
              <a:rPr lang="en-US" sz="1600" dirty="0">
                <a:hlinkClick r:id="rId7"/>
              </a:rPr>
              <a:t>Compress at least 100/min but no more than 120/min</a:t>
            </a:r>
            <a:endParaRPr lang="en-US" sz="1600" dirty="0"/>
          </a:p>
          <a:p>
            <a:pPr marL="285750" indent="-285750">
              <a:buFont typeface="Wingdings 2" panose="05020102010507070707" pitchFamily="18" charset="2"/>
              <a:buChar char="ß"/>
            </a:pPr>
            <a:r>
              <a:rPr lang="en-US" sz="1600" dirty="0"/>
              <a:t>Allow complete chest wall recoil/decompression between compressions</a:t>
            </a:r>
          </a:p>
          <a:p>
            <a:pPr marL="285750" indent="-285750">
              <a:buFont typeface="Wingdings 2" panose="05020102010507070707" pitchFamily="18" charset="2"/>
              <a:buChar char="ß"/>
            </a:pPr>
            <a:r>
              <a:rPr lang="en-US" sz="1600" dirty="0"/>
              <a:t>Rhythm assessment every 2 minutes</a:t>
            </a:r>
          </a:p>
          <a:p>
            <a:pPr marL="285750" indent="-285750">
              <a:buFont typeface="Wingdings 2" panose="05020102010507070707" pitchFamily="18" charset="2"/>
              <a:buChar char="ß"/>
            </a:pPr>
            <a:r>
              <a:rPr lang="en-US" sz="1600" dirty="0"/>
              <a:t>Rotate compressors every 2 minutes</a:t>
            </a:r>
          </a:p>
          <a:p>
            <a:pPr marL="285750" indent="-285750">
              <a:buFont typeface="Wingdings 2" panose="05020102010507070707" pitchFamily="18" charset="2"/>
              <a:buChar char="ß"/>
            </a:pPr>
            <a:r>
              <a:rPr lang="en-US" sz="1600" dirty="0"/>
              <a:t>Hover over patient with hands ready during defibrillation so compressions can start immediately after the shock (or analysis) has occurred </a:t>
            </a:r>
          </a:p>
        </p:txBody>
      </p:sp>
    </p:spTree>
    <p:extLst>
      <p:ext uri="{BB962C8B-B14F-4D97-AF65-F5344CB8AC3E}">
        <p14:creationId xmlns:p14="http://schemas.microsoft.com/office/powerpoint/2010/main" val="209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 calcmode="lin" valueType="num">
                                      <p:cBhvr additive="base">
                                        <p:cTn id="4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9" end="9"/>
                                            </p:txEl>
                                          </p:spTgt>
                                        </p:tgtEl>
                                        <p:attrNameLst>
                                          <p:attrName>style.visibility</p:attrName>
                                        </p:attrNameLst>
                                      </p:cBhvr>
                                      <p:to>
                                        <p:strVal val="visible"/>
                                      </p:to>
                                    </p:set>
                                    <p:anim calcmode="lin" valueType="num">
                                      <p:cBhvr additive="base">
                                        <p:cTn id="5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10" end="10"/>
                                            </p:txEl>
                                          </p:spTgt>
                                        </p:tgtEl>
                                        <p:attrNameLst>
                                          <p:attrName>style.visibility</p:attrName>
                                        </p:attrNameLst>
                                      </p:cBhvr>
                                      <p:to>
                                        <p:strVal val="visible"/>
                                      </p:to>
                                    </p:set>
                                    <p:anim calcmode="lin" valueType="num">
                                      <p:cBhvr additive="base">
                                        <p:cTn id="6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11" end="11"/>
                                            </p:txEl>
                                          </p:spTgt>
                                        </p:tgtEl>
                                        <p:attrNameLst>
                                          <p:attrName>style.visibility</p:attrName>
                                        </p:attrNameLst>
                                      </p:cBhvr>
                                      <p:to>
                                        <p:strVal val="visible"/>
                                      </p:to>
                                    </p:set>
                                    <p:anim calcmode="lin" valueType="num">
                                      <p:cBhvr additive="base">
                                        <p:cTn id="67"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xEl>
                                              <p:pRg st="12" end="12"/>
                                            </p:txEl>
                                          </p:spTgt>
                                        </p:tgtEl>
                                        <p:attrNameLst>
                                          <p:attrName>style.visibility</p:attrName>
                                        </p:attrNameLst>
                                      </p:cBhvr>
                                      <p:to>
                                        <p:strVal val="visible"/>
                                      </p:to>
                                    </p:set>
                                    <p:anim calcmode="lin" valueType="num">
                                      <p:cBhvr additive="base">
                                        <p:cTn id="73"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Object 2">
            <a:extLst>
              <a:ext uri="{FF2B5EF4-FFF2-40B4-BE49-F238E27FC236}">
                <a16:creationId xmlns:a16="http://schemas.microsoft.com/office/drawing/2014/main" id="{2F6F7B02-FD07-49AD-9B03-D4A7F39D9086}"/>
              </a:ext>
            </a:extLst>
          </p:cNvPr>
          <p:cNvGraphicFramePr>
            <a:graphicFrameLocks noChangeAspect="1"/>
          </p:cNvGraphicFramePr>
          <p:nvPr>
            <p:extLst>
              <p:ext uri="{D42A27DB-BD31-4B8C-83A1-F6EECF244321}">
                <p14:modId xmlns:p14="http://schemas.microsoft.com/office/powerpoint/2010/main" val="3454780864"/>
              </p:ext>
            </p:extLst>
          </p:nvPr>
        </p:nvGraphicFramePr>
        <p:xfrm>
          <a:off x="-66675" y="663575"/>
          <a:ext cx="5697538" cy="5708650"/>
        </p:xfrm>
        <a:graphic>
          <a:graphicData uri="http://schemas.openxmlformats.org/presentationml/2006/ole">
            <mc:AlternateContent xmlns:mc="http://schemas.openxmlformats.org/markup-compatibility/2006">
              <mc:Choice xmlns:v="urn:schemas-microsoft-com:vml" Requires="v">
                <p:oleObj spid="_x0000_s3074" name="Document" r:id="rId5" imgW="5949456" imgH="5960283" progId="Word.Document.12">
                  <p:embed/>
                </p:oleObj>
              </mc:Choice>
              <mc:Fallback>
                <p:oleObj name="Document" r:id="rId5" imgW="5949456" imgH="5960283" progId="Word.Document.12">
                  <p:embed/>
                  <p:pic>
                    <p:nvPicPr>
                      <p:cNvPr id="3" name="Object 2">
                        <a:extLst>
                          <a:ext uri="{FF2B5EF4-FFF2-40B4-BE49-F238E27FC236}">
                            <a16:creationId xmlns:a16="http://schemas.microsoft.com/office/drawing/2014/main" id="{2F6F7B02-FD07-49AD-9B03-D4A7F39D9086}"/>
                          </a:ext>
                        </a:extLst>
                      </p:cNvPr>
                      <p:cNvPicPr/>
                      <p:nvPr/>
                    </p:nvPicPr>
                    <p:blipFill>
                      <a:blip r:embed="rId6"/>
                      <a:stretch>
                        <a:fillRect/>
                      </a:stretch>
                    </p:blipFill>
                    <p:spPr>
                      <a:xfrm>
                        <a:off x="-66675" y="663575"/>
                        <a:ext cx="5697538" cy="57086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7B06355-5357-446A-B901-ED8F42FD770E}"/>
              </a:ext>
            </a:extLst>
          </p:cNvPr>
          <p:cNvSpPr txBox="1"/>
          <p:nvPr/>
        </p:nvSpPr>
        <p:spPr>
          <a:xfrm>
            <a:off x="6096000" y="203498"/>
            <a:ext cx="6096000" cy="461665"/>
          </a:xfrm>
          <a:prstGeom prst="rect">
            <a:avLst/>
          </a:prstGeom>
          <a:noFill/>
        </p:spPr>
        <p:txBody>
          <a:bodyPr wrap="square" rtlCol="0">
            <a:spAutoFit/>
          </a:bodyPr>
          <a:lstStyle/>
          <a:p>
            <a:pPr algn="ctr"/>
            <a:r>
              <a:rPr lang="en-US" sz="2400" dirty="0"/>
              <a:t>PAGE 19</a:t>
            </a:r>
          </a:p>
        </p:txBody>
      </p:sp>
      <p:sp>
        <p:nvSpPr>
          <p:cNvPr id="8" name="Rectangle 7">
            <a:extLst>
              <a:ext uri="{FF2B5EF4-FFF2-40B4-BE49-F238E27FC236}">
                <a16:creationId xmlns:a16="http://schemas.microsoft.com/office/drawing/2014/main" id="{B9028119-9DDF-49C2-B763-F8E801BA03EC}"/>
              </a:ext>
            </a:extLst>
          </p:cNvPr>
          <p:cNvSpPr/>
          <p:nvPr/>
        </p:nvSpPr>
        <p:spPr>
          <a:xfrm>
            <a:off x="6096000" y="683637"/>
            <a:ext cx="6096000" cy="5970865"/>
          </a:xfrm>
          <a:prstGeom prst="rect">
            <a:avLst/>
          </a:prstGeom>
        </p:spPr>
        <p:txBody>
          <a:bodyPr>
            <a:spAutoFit/>
          </a:bodyPr>
          <a:lstStyle/>
          <a:p>
            <a:pPr algn="ctr"/>
            <a:r>
              <a:rPr lang="en-US" b="1" kern="1400" dirty="0">
                <a:latin typeface="Times New Roman" panose="02020603050405020304" pitchFamily="18" charset="0"/>
              </a:rPr>
              <a:t>2019 – CHANGES / ADDITIONS</a:t>
            </a:r>
          </a:p>
          <a:p>
            <a:pPr algn="ctr"/>
            <a:endParaRPr lang="en-US" sz="1200" b="1" dirty="0">
              <a:latin typeface="Times New Roman" panose="02020603050405020304" pitchFamily="18" charset="0"/>
            </a:endParaRPr>
          </a:p>
          <a:p>
            <a:pPr algn="ctr"/>
            <a:r>
              <a:rPr lang="en-US" b="1" kern="1400" dirty="0">
                <a:latin typeface="Times New Roman" panose="02020603050405020304" pitchFamily="18" charset="0"/>
              </a:rPr>
              <a:t>SUSPECTED CARDIAC CHEST PAIN</a:t>
            </a:r>
          </a:p>
          <a:p>
            <a:pPr algn="ctr"/>
            <a:endParaRPr lang="en-US" sz="1200" b="1" dirty="0">
              <a:latin typeface="Times New Roman" panose="02020603050405020304" pitchFamily="18" charset="0"/>
            </a:endParaRPr>
          </a:p>
          <a:p>
            <a:pPr marL="228600" marR="0" lvl="3" indent="-228600" hangingPunct="0">
              <a:spcBef>
                <a:spcPts val="0"/>
              </a:spcBef>
              <a:spcAft>
                <a:spcPts val="0"/>
              </a:spcAft>
              <a:buFont typeface="Times New Roman" panose="02020603050405020304" pitchFamily="18" charset="0"/>
              <a:buChar char="A"/>
              <a:tabLst>
                <a:tab pos="457200" algn="l"/>
                <a:tab pos="628650" algn="l"/>
              </a:tabLst>
            </a:pPr>
            <a:r>
              <a:rPr lang="en-US" kern="1400" dirty="0">
                <a:highlight>
                  <a:srgbClr val="FFFF00"/>
                </a:highlight>
                <a:latin typeface="Times New Roman" panose="02020603050405020304" pitchFamily="18" charset="0"/>
                <a:ea typeface="Times New Roman" panose="02020603050405020304" pitchFamily="18" charset="0"/>
              </a:rPr>
              <a:t>A patient with chest pain, whose oxygen </a:t>
            </a:r>
            <a:r>
              <a:rPr lang="en-US" kern="1400" dirty="0" err="1">
                <a:highlight>
                  <a:srgbClr val="FFFF00"/>
                </a:highlight>
                <a:latin typeface="Times New Roman" panose="02020603050405020304" pitchFamily="18" charset="0"/>
                <a:ea typeface="Times New Roman" panose="02020603050405020304" pitchFamily="18" charset="0"/>
              </a:rPr>
              <a:t>sats</a:t>
            </a:r>
            <a:r>
              <a:rPr lang="en-US" kern="1400" dirty="0">
                <a:highlight>
                  <a:srgbClr val="FFFF00"/>
                </a:highlight>
                <a:latin typeface="Times New Roman" panose="02020603050405020304" pitchFamily="18" charset="0"/>
                <a:ea typeface="Times New Roman" panose="02020603050405020304" pitchFamily="18" charset="0"/>
              </a:rPr>
              <a:t> are </a:t>
            </a:r>
            <a:r>
              <a:rPr lang="en-US" b="1" kern="1400" dirty="0">
                <a:highlight>
                  <a:srgbClr val="FF0000"/>
                </a:highlight>
                <a:latin typeface="Times New Roman" panose="02020603050405020304" pitchFamily="18" charset="0"/>
                <a:ea typeface="Times New Roman" panose="02020603050405020304" pitchFamily="18" charset="0"/>
              </a:rPr>
              <a:t>&lt; 94%, </a:t>
            </a:r>
            <a:r>
              <a:rPr lang="en-US" kern="1400" dirty="0">
                <a:highlight>
                  <a:srgbClr val="FFFF00"/>
                </a:highlight>
                <a:latin typeface="Times New Roman" panose="02020603050405020304" pitchFamily="18" charset="0"/>
                <a:ea typeface="Times New Roman" panose="02020603050405020304" pitchFamily="18" charset="0"/>
              </a:rPr>
              <a:t>should be given oxygen via NC and titrated to </a:t>
            </a:r>
            <a:r>
              <a:rPr lang="en-US" b="1" kern="1400" dirty="0">
                <a:highlight>
                  <a:srgbClr val="00FF00"/>
                </a:highlight>
                <a:latin typeface="Times New Roman" panose="02020603050405020304" pitchFamily="18" charset="0"/>
                <a:ea typeface="Times New Roman" panose="02020603050405020304" pitchFamily="18" charset="0"/>
              </a:rPr>
              <a:t>94%</a:t>
            </a:r>
            <a:r>
              <a:rPr lang="en-US" kern="1400" dirty="0">
                <a:highlight>
                  <a:srgbClr val="FFFF00"/>
                </a:highlight>
                <a:latin typeface="Times New Roman" panose="02020603050405020304" pitchFamily="18"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a:p>
            <a:pPr marL="228600" marR="0" lvl="3" indent="-228600" hangingPunct="0">
              <a:spcBef>
                <a:spcPts val="0"/>
              </a:spcBef>
              <a:spcAft>
                <a:spcPts val="0"/>
              </a:spcAft>
              <a:buFont typeface="Times New Roman" panose="02020603050405020304" pitchFamily="18" charset="0"/>
              <a:buChar char="A"/>
              <a:tabLst>
                <a:tab pos="457200" algn="l"/>
                <a:tab pos="628650" algn="l"/>
              </a:tabLst>
            </a:pPr>
            <a:r>
              <a:rPr lang="en-US" kern="1400" dirty="0">
                <a:highlight>
                  <a:srgbClr val="FFFF00"/>
                </a:highlight>
                <a:latin typeface="Times New Roman" panose="02020603050405020304" pitchFamily="18" charset="0"/>
                <a:ea typeface="Times New Roman" panose="02020603050405020304" pitchFamily="18" charset="0"/>
              </a:rPr>
              <a:t>A patient with chest pain, whose oxygen </a:t>
            </a:r>
            <a:r>
              <a:rPr lang="en-US" kern="1400" dirty="0" err="1">
                <a:highlight>
                  <a:srgbClr val="FFFF00"/>
                </a:highlight>
                <a:latin typeface="Times New Roman" panose="02020603050405020304" pitchFamily="18" charset="0"/>
                <a:ea typeface="Times New Roman" panose="02020603050405020304" pitchFamily="18" charset="0"/>
              </a:rPr>
              <a:t>sats</a:t>
            </a:r>
            <a:r>
              <a:rPr lang="en-US" kern="1400" dirty="0">
                <a:highlight>
                  <a:srgbClr val="FFFF00"/>
                </a:highlight>
                <a:latin typeface="Times New Roman" panose="02020603050405020304" pitchFamily="18" charset="0"/>
                <a:ea typeface="Times New Roman" panose="02020603050405020304" pitchFamily="18" charset="0"/>
              </a:rPr>
              <a:t> are </a:t>
            </a:r>
            <a:r>
              <a:rPr lang="en-US" b="1" kern="1400" dirty="0">
                <a:highlight>
                  <a:srgbClr val="00FF00"/>
                </a:highlight>
                <a:latin typeface="Times New Roman" panose="02020603050405020304" pitchFamily="18" charset="0"/>
                <a:ea typeface="Times New Roman" panose="02020603050405020304" pitchFamily="18" charset="0"/>
              </a:rPr>
              <a:t>&gt; 94%</a:t>
            </a:r>
            <a:r>
              <a:rPr lang="en-US" kern="1400" dirty="0">
                <a:highlight>
                  <a:srgbClr val="FFFF00"/>
                </a:highlight>
                <a:latin typeface="Times New Roman" panose="02020603050405020304" pitchFamily="18" charset="0"/>
                <a:ea typeface="Times New Roman" panose="02020603050405020304" pitchFamily="18" charset="0"/>
              </a:rPr>
              <a:t>, should not get any oxygen.</a:t>
            </a:r>
            <a:endParaRPr lang="en-US" b="1" dirty="0">
              <a:latin typeface="Times New Roman" panose="02020603050405020304" pitchFamily="18" charset="0"/>
              <a:ea typeface="Times New Roman" panose="02020603050405020304" pitchFamily="18" charset="0"/>
            </a:endParaRPr>
          </a:p>
          <a:p>
            <a:pPr marL="228600" marR="0" lvl="3" indent="-228600" hangingPunct="0">
              <a:spcBef>
                <a:spcPts val="0"/>
              </a:spcBef>
              <a:spcAft>
                <a:spcPts val="0"/>
              </a:spcAft>
              <a:buFont typeface="Times New Roman" panose="02020603050405020304" pitchFamily="18" charset="0"/>
              <a:buChar char="A"/>
              <a:tabLst>
                <a:tab pos="457200" algn="l"/>
                <a:tab pos="628650" algn="l"/>
              </a:tabLst>
            </a:pPr>
            <a:r>
              <a:rPr lang="en-US" kern="1400" dirty="0">
                <a:highlight>
                  <a:srgbClr val="FFFF00"/>
                </a:highlight>
                <a:latin typeface="Times New Roman" panose="02020603050405020304" pitchFamily="18" charset="0"/>
                <a:ea typeface="Times New Roman" panose="02020603050405020304" pitchFamily="18" charset="0"/>
              </a:rPr>
              <a:t>Do not withhold oxygen from a patient with SOB or respiratory distress.</a:t>
            </a:r>
            <a:endParaRPr lang="en-US" b="1" dirty="0">
              <a:latin typeface="Times New Roman" panose="02020603050405020304" pitchFamily="18" charset="0"/>
              <a:ea typeface="Times New Roman" panose="02020603050405020304" pitchFamily="18" charset="0"/>
            </a:endParaRPr>
          </a:p>
          <a:p>
            <a:pPr marL="228600" indent="-228600" hangingPunct="0">
              <a:tabLst>
                <a:tab pos="457200" algn="l"/>
              </a:tabLst>
            </a:pPr>
            <a:r>
              <a:rPr lang="en-US" kern="1400"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228600" indent="-228600" hangingPunct="0">
              <a:tabLst>
                <a:tab pos="457200" algn="l"/>
              </a:tabLst>
            </a:pPr>
            <a:r>
              <a:rPr lang="en-US" kern="1400" dirty="0">
                <a:latin typeface="Times New Roman" panose="02020603050405020304" pitchFamily="18" charset="0"/>
                <a:ea typeface="Times New Roman" panose="02020603050405020304" pitchFamily="18" charset="0"/>
              </a:rPr>
              <a:t> </a:t>
            </a:r>
          </a:p>
          <a:p>
            <a:pPr marL="228600" indent="-228600" hangingPunct="0">
              <a:tabLst>
                <a:tab pos="457200" algn="l"/>
              </a:tabLst>
            </a:pPr>
            <a:endParaRPr lang="en-US" kern="1400" dirty="0">
              <a:latin typeface="Times New Roman" panose="02020603050405020304" pitchFamily="18" charset="0"/>
              <a:ea typeface="Times New Roman" panose="02020603050405020304" pitchFamily="18" charset="0"/>
            </a:endParaRPr>
          </a:p>
          <a:p>
            <a:pPr marL="228600" indent="-228600" hangingPunct="0">
              <a:tabLst>
                <a:tab pos="457200" algn="l"/>
              </a:tabLst>
            </a:pPr>
            <a:endParaRPr lang="en-US" dirty="0">
              <a:latin typeface="Times New Roman" panose="02020603050405020304" pitchFamily="18" charset="0"/>
              <a:ea typeface="Times New Roman" panose="02020603050405020304" pitchFamily="18" charset="0"/>
            </a:endParaRPr>
          </a:p>
          <a:p>
            <a:pPr marL="228600" indent="-228600" hangingPunct="0">
              <a:tabLst>
                <a:tab pos="457200" algn="l"/>
              </a:tabLst>
            </a:pPr>
            <a:endParaRPr lang="en-US" dirty="0">
              <a:latin typeface="Times New Roman" panose="02020603050405020304" pitchFamily="18" charset="0"/>
              <a:ea typeface="Times New Roman" panose="02020603050405020304" pitchFamily="18" charset="0"/>
            </a:endParaRPr>
          </a:p>
          <a:p>
            <a:pPr marL="228600" marR="0" lvl="3" indent="-228600" hangingPunct="0">
              <a:spcBef>
                <a:spcPts val="0"/>
              </a:spcBef>
              <a:spcAft>
                <a:spcPts val="0"/>
              </a:spcAft>
              <a:buFont typeface="Times New Roman" panose="02020603050405020304" pitchFamily="18" charset="0"/>
              <a:buChar char="A"/>
              <a:tabLst>
                <a:tab pos="457200" algn="l"/>
                <a:tab pos="628650" algn="l"/>
              </a:tabLst>
            </a:pPr>
            <a:r>
              <a:rPr lang="en-US" b="1" kern="1400" dirty="0">
                <a:highlight>
                  <a:srgbClr val="FFFF00"/>
                </a:highlight>
                <a:latin typeface="Times New Roman" panose="02020603050405020304" pitchFamily="18" charset="0"/>
                <a:ea typeface="Times New Roman" panose="02020603050405020304" pitchFamily="18" charset="0"/>
              </a:rPr>
              <a:t>{Transmit} EKG with two identifiers to MCP. </a:t>
            </a:r>
            <a:r>
              <a:rPr lang="en-US" b="1" i="1" kern="1400" dirty="0">
                <a:highlight>
                  <a:srgbClr val="FFFF00"/>
                </a:highlight>
                <a:latin typeface="Times New Roman" panose="02020603050405020304" pitchFamily="18" charset="0"/>
                <a:ea typeface="Times New Roman" panose="02020603050405020304" pitchFamily="18" charset="0"/>
              </a:rPr>
              <a:t>Name and DOB only must be written on any EKG left with a run report. </a:t>
            </a:r>
            <a:r>
              <a:rPr lang="en-US" kern="1400" dirty="0">
                <a:highlight>
                  <a:srgbClr val="FFFF00"/>
                </a:highlight>
                <a:latin typeface="Times New Roman" panose="02020603050405020304" pitchFamily="18" charset="0"/>
                <a:ea typeface="Times New Roman" panose="02020603050405020304" pitchFamily="18" charset="0"/>
              </a:rPr>
              <a:t>Transmit any {12-lead EKG} that meets Cardiac Alert criteria, or that is questionable. </a:t>
            </a:r>
            <a:r>
              <a:rPr lang="en-US" b="1" kern="1400" dirty="0">
                <a:highlight>
                  <a:srgbClr val="FFFF00"/>
                </a:highlight>
                <a:latin typeface="Times New Roman" panose="02020603050405020304" pitchFamily="18" charset="0"/>
                <a:ea typeface="Times New Roman" panose="02020603050405020304" pitchFamily="18" charset="0"/>
              </a:rPr>
              <a:t>If patient identifiers are not available, please obtain a hospital sticker from receiving facility and attach to EKG.</a:t>
            </a:r>
            <a:endParaRPr lang="en-US" b="1" dirty="0">
              <a:latin typeface="Times New Roman" panose="02020603050405020304" pitchFamily="18" charset="0"/>
              <a:ea typeface="Times New Roman" panose="02020603050405020304" pitchFamily="18" charset="0"/>
            </a:endParaRPr>
          </a:p>
          <a:p>
            <a:pPr hangingPunct="0"/>
            <a:r>
              <a:rPr lang="en-US" dirty="0">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DB9E6852-0996-4063-8B9E-20E7A6055EC3}"/>
              </a:ext>
            </a:extLst>
          </p:cNvPr>
          <p:cNvSpPr txBox="1"/>
          <p:nvPr/>
        </p:nvSpPr>
        <p:spPr>
          <a:xfrm>
            <a:off x="5589770" y="932141"/>
            <a:ext cx="553916" cy="2646878"/>
          </a:xfrm>
          <a:prstGeom prst="rect">
            <a:avLst/>
          </a:prstGeom>
          <a:noFill/>
        </p:spPr>
        <p:txBody>
          <a:bodyPr wrap="square" rtlCol="0">
            <a:spAutoFit/>
          </a:bodyPr>
          <a:lstStyle/>
          <a:p>
            <a:r>
              <a:rPr lang="en-US" sz="16600" dirty="0"/>
              <a:t>{</a:t>
            </a:r>
            <a:endParaRPr lang="en-US" dirty="0"/>
          </a:p>
        </p:txBody>
      </p:sp>
      <p:sp>
        <p:nvSpPr>
          <p:cNvPr id="10" name="TextBox 9">
            <a:extLst>
              <a:ext uri="{FF2B5EF4-FFF2-40B4-BE49-F238E27FC236}">
                <a16:creationId xmlns:a16="http://schemas.microsoft.com/office/drawing/2014/main" id="{86F282C9-791F-401A-8E34-C7A82D6DB60D}"/>
              </a:ext>
            </a:extLst>
          </p:cNvPr>
          <p:cNvSpPr txBox="1"/>
          <p:nvPr/>
        </p:nvSpPr>
        <p:spPr>
          <a:xfrm>
            <a:off x="5589770" y="3979486"/>
            <a:ext cx="553916" cy="2646878"/>
          </a:xfrm>
          <a:prstGeom prst="rect">
            <a:avLst/>
          </a:prstGeom>
          <a:noFill/>
        </p:spPr>
        <p:txBody>
          <a:bodyPr wrap="square" rtlCol="0">
            <a:spAutoFit/>
          </a:bodyPr>
          <a:lstStyle/>
          <a:p>
            <a:r>
              <a:rPr lang="en-US" sz="16600" dirty="0"/>
              <a:t>{</a:t>
            </a:r>
            <a:endParaRPr lang="en-US" dirty="0"/>
          </a:p>
        </p:txBody>
      </p:sp>
      <p:sp>
        <p:nvSpPr>
          <p:cNvPr id="2" name="TextBox 1">
            <a:extLst>
              <a:ext uri="{FF2B5EF4-FFF2-40B4-BE49-F238E27FC236}">
                <a16:creationId xmlns:a16="http://schemas.microsoft.com/office/drawing/2014/main" id="{7A87A121-187B-41B5-9350-737B26CFE04F}"/>
              </a:ext>
            </a:extLst>
          </p:cNvPr>
          <p:cNvSpPr txBox="1"/>
          <p:nvPr/>
        </p:nvSpPr>
        <p:spPr>
          <a:xfrm>
            <a:off x="6668263" y="3579019"/>
            <a:ext cx="4999160" cy="738664"/>
          </a:xfrm>
          <a:prstGeom prst="rect">
            <a:avLst/>
          </a:prstGeom>
          <a:noFill/>
        </p:spPr>
        <p:txBody>
          <a:bodyPr wrap="square" rtlCol="0">
            <a:spAutoFit/>
          </a:bodyPr>
          <a:lstStyle/>
          <a:p>
            <a:r>
              <a:rPr lang="en-US" sz="1400" dirty="0"/>
              <a:t>Should (verb)(def)</a:t>
            </a:r>
          </a:p>
          <a:p>
            <a:r>
              <a:rPr lang="en-US" sz="1400" i="1" dirty="0"/>
              <a:t>the past tense of shall </a:t>
            </a:r>
            <a:r>
              <a:rPr lang="en-US" sz="1400" dirty="0"/>
              <a:t>: used as an auxiliary verb to indicate that an action is considered by the speaker to be obligatory, </a:t>
            </a:r>
            <a:r>
              <a:rPr lang="en-US" sz="1400" b="1" i="1" u="sng" dirty="0"/>
              <a:t>must</a:t>
            </a:r>
            <a:r>
              <a:rPr lang="en-US" sz="1400" dirty="0"/>
              <a:t>. </a:t>
            </a:r>
          </a:p>
        </p:txBody>
      </p:sp>
    </p:spTree>
    <p:extLst>
      <p:ext uri="{BB962C8B-B14F-4D97-AF65-F5344CB8AC3E}">
        <p14:creationId xmlns:p14="http://schemas.microsoft.com/office/powerpoint/2010/main" val="2131445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1CF696A-2B87-47A8-B7A9-8E37E05FF6CA}"/>
              </a:ext>
            </a:extLst>
          </p:cNvPr>
          <p:cNvSpPr/>
          <p:nvPr/>
        </p:nvSpPr>
        <p:spPr>
          <a:xfrm>
            <a:off x="0" y="836459"/>
            <a:ext cx="6096000" cy="5693866"/>
          </a:xfrm>
          <a:prstGeom prst="rect">
            <a:avLst/>
          </a:prstGeom>
        </p:spPr>
        <p:txBody>
          <a:bodyPr>
            <a:spAutoFit/>
          </a:bodyPr>
          <a:lstStyle/>
          <a:p>
            <a:pPr algn="ctr"/>
            <a:r>
              <a:rPr lang="en-US" sz="1100" b="1" kern="0" dirty="0">
                <a:highlight>
                  <a:srgbClr val="00FFFF"/>
                </a:highlight>
                <a:latin typeface="Times New Roman" panose="02020603050405020304" pitchFamily="18" charset="0"/>
              </a:rPr>
              <a:t>2018 STROKE</a:t>
            </a:r>
            <a:endParaRPr lang="en-US" sz="1400" b="1" kern="0" dirty="0">
              <a:highlight>
                <a:srgbClr val="00FFFF"/>
              </a:highlight>
              <a:latin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rPr>
              <a:t> </a:t>
            </a:r>
          </a:p>
          <a:p>
            <a:pPr marL="342900" marR="0" lvl="0" indent="-342900" algn="just" fontAlgn="base" hangingPunct="0">
              <a:spcBef>
                <a:spcPts val="0"/>
              </a:spcBef>
              <a:spcAft>
                <a:spcPts val="0"/>
              </a:spcAft>
              <a:buSzPts val="1100"/>
              <a:buFont typeface="Times New Roman" panose="02020603050405020304" pitchFamily="18" charset="0"/>
              <a:buChar char="A"/>
              <a:tabLst>
                <a:tab pos="457200" algn="l"/>
              </a:tabLst>
            </a:pPr>
            <a:r>
              <a:rPr lang="en-US" sz="1100" dirty="0">
                <a:latin typeface="Times New Roman" panose="02020603050405020304" pitchFamily="18" charset="0"/>
                <a:ea typeface="Times New Roman" panose="02020603050405020304" pitchFamily="18" charset="0"/>
              </a:rPr>
              <a:t>Be prepared to assist ventilations with oral or nasal airway and BVM or {FROPVD (Flow Restricted Oxygen Powered Ventilation Device)}.</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hangingPunct="0">
              <a:spcBef>
                <a:spcPts val="0"/>
              </a:spcBef>
              <a:spcAft>
                <a:spcPts val="0"/>
              </a:spcAft>
              <a:buSzPts val="1100"/>
              <a:buFont typeface="Times New Roman" panose="02020603050405020304" pitchFamily="18" charset="0"/>
              <a:buChar char="A"/>
              <a:tabLst>
                <a:tab pos="457200" algn="l"/>
              </a:tabLst>
            </a:pPr>
            <a:r>
              <a:rPr lang="en-US" sz="1100" kern="1400" dirty="0">
                <a:latin typeface="Times New Roman" panose="02020603050405020304" pitchFamily="18" charset="0"/>
                <a:ea typeface="Times New Roman" panose="02020603050405020304" pitchFamily="18" charset="0"/>
              </a:rPr>
              <a:t>A patient in respiratory distress with pale, moist skin and altered mental status, should get oxygen via NRM.</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Char char="A"/>
              <a:tabLst>
                <a:tab pos="457200" algn="l"/>
              </a:tabLst>
            </a:pPr>
            <a:r>
              <a:rPr lang="en-US" sz="1100" dirty="0">
                <a:latin typeface="Times New Roman" panose="02020603050405020304" pitchFamily="18" charset="0"/>
                <a:ea typeface="Times New Roman" panose="02020603050405020304" pitchFamily="18" charset="0"/>
              </a:rPr>
              <a:t>If signs of cerebral herniation are present, ventilate at the following rates: </a:t>
            </a:r>
            <a:endParaRPr lang="en-US" sz="1200" dirty="0">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Times New Roman" panose="02020603050405020304" pitchFamily="18" charset="0"/>
              <a:buChar char="A"/>
              <a:tabLst>
                <a:tab pos="914400" algn="l"/>
              </a:tabLst>
            </a:pPr>
            <a:r>
              <a:rPr lang="en-US" sz="1100" dirty="0">
                <a:latin typeface="Times New Roman" panose="02020603050405020304" pitchFamily="18" charset="0"/>
                <a:ea typeface="Times New Roman" panose="02020603050405020304" pitchFamily="18" charset="0"/>
              </a:rPr>
              <a:t>{If numeric EtCO</a:t>
            </a:r>
            <a:r>
              <a:rPr lang="en-US" sz="1100" baseline="-25000" dirty="0">
                <a:latin typeface="Times New Roman" panose="02020603050405020304" pitchFamily="18" charset="0"/>
                <a:ea typeface="Times New Roman" panose="02020603050405020304" pitchFamily="18" charset="0"/>
              </a:rPr>
              <a:t>2</a:t>
            </a:r>
            <a:r>
              <a:rPr lang="en-US" sz="1100" dirty="0">
                <a:latin typeface="Times New Roman" panose="02020603050405020304" pitchFamily="18" charset="0"/>
                <a:ea typeface="Times New Roman" panose="02020603050405020304" pitchFamily="18" charset="0"/>
              </a:rPr>
              <a:t> readings are available, ventilate at a rate to maintain readings at approximately 30 mmHg (30 torr)}, which is approximately 20 times per minute.</a:t>
            </a:r>
            <a:endParaRPr lang="en-US" sz="1200" dirty="0">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Clr>
                <a:srgbClr val="FF00FF"/>
              </a:buClr>
              <a:buFont typeface="Symbol" panose="05050102010706020507" pitchFamily="18" charset="2"/>
              <a:buChar char=""/>
              <a:tabLst>
                <a:tab pos="685800" algn="l"/>
              </a:tabLst>
            </a:pPr>
            <a:r>
              <a:rPr lang="en-US" sz="1100" dirty="0">
                <a:solidFill>
                  <a:srgbClr val="FF00FF"/>
                </a:solidFill>
                <a:latin typeface="Times New Roman" panose="02020603050405020304" pitchFamily="18" charset="0"/>
                <a:ea typeface="Times New Roman" panose="02020603050405020304" pitchFamily="18" charset="0"/>
              </a:rPr>
              <a:t>Ventilate at a rate of ten faster than normal respiratory rate when the signs of cerebral herniation are present.</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Char char="A"/>
              <a:tabLst>
                <a:tab pos="457200" algn="l"/>
              </a:tabLst>
            </a:pPr>
            <a:r>
              <a:rPr lang="en-US" sz="1100" dirty="0">
                <a:latin typeface="Times New Roman" panose="02020603050405020304" pitchFamily="18" charset="0"/>
                <a:ea typeface="Times New Roman" panose="02020603050405020304" pitchFamily="18" charset="0"/>
              </a:rPr>
              <a:t>If glucose &lt; 60, or there is strong suspicion of hypoglycemia despite glucometer readings, treat for hypoglycemia.</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Times New Roman" panose="02020603050405020304" pitchFamily="18" charset="0"/>
              <a:buChar char="A"/>
              <a:tabLst>
                <a:tab pos="457200" algn="l"/>
              </a:tabLst>
            </a:pPr>
            <a:r>
              <a:rPr lang="en-US" sz="1100" dirty="0">
                <a:latin typeface="Times New Roman" panose="02020603050405020304" pitchFamily="18" charset="0"/>
                <a:ea typeface="Times New Roman" panose="02020603050405020304" pitchFamily="18" charset="0"/>
              </a:rPr>
              <a:t>If</a:t>
            </a:r>
            <a:r>
              <a:rPr lang="en-US" sz="1100" baseline="-25000" dirty="0">
                <a:latin typeface="Times New Roman" panose="02020603050405020304" pitchFamily="18" charset="0"/>
                <a:ea typeface="Times New Roman" panose="02020603050405020304" pitchFamily="18" charset="0"/>
              </a:rPr>
              <a:t> </a:t>
            </a:r>
            <a:r>
              <a:rPr lang="en-US" sz="1100" dirty="0">
                <a:latin typeface="Times New Roman" panose="02020603050405020304" pitchFamily="18" charset="0"/>
                <a:ea typeface="Times New Roman" panose="02020603050405020304" pitchFamily="18" charset="0"/>
              </a:rPr>
              <a:t>one or more signs of the Cincinnati Prehospital Stroke Scale are abnormal, and &lt; 4 hours since patient was last seen normal, call a Stroke Alert, and transport to the closest Stroke Center:</a:t>
            </a:r>
            <a:endParaRPr lang="en-US" sz="12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914400" algn="l"/>
              </a:tabLst>
            </a:pPr>
            <a:r>
              <a:rPr lang="en-US" sz="1100" dirty="0">
                <a:latin typeface="Times New Roman" panose="02020603050405020304" pitchFamily="18" charset="0"/>
                <a:ea typeface="Times New Roman" panose="02020603050405020304" pitchFamily="18" charset="0"/>
              </a:rPr>
              <a:t>State actual clock time for last known normal. Do no not say, “20 minutes ago.”</a:t>
            </a:r>
            <a:endParaRPr lang="en-US" sz="12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914400" algn="l"/>
              </a:tabLst>
            </a:pPr>
            <a:r>
              <a:rPr lang="en-US" sz="1100" dirty="0">
                <a:latin typeface="Times New Roman" panose="02020603050405020304" pitchFamily="18" charset="0"/>
                <a:ea typeface="Times New Roman" panose="02020603050405020304" pitchFamily="18" charset="0"/>
              </a:rPr>
              <a:t>Cincinnati Prehospital Stroke Scale:</a:t>
            </a:r>
            <a:r>
              <a:rPr lang="en-US" sz="1100" b="1" dirty="0">
                <a:latin typeface="Times New Roman" panose="02020603050405020304" pitchFamily="18" charset="0"/>
                <a:ea typeface="Times New Roman" panose="02020603050405020304" pitchFamily="18" charset="0"/>
              </a:rPr>
              <a:t> </a:t>
            </a:r>
            <a:r>
              <a:rPr lang="en-US" sz="1100" dirty="0">
                <a:latin typeface="Times New Roman" panose="02020603050405020304" pitchFamily="18" charset="0"/>
                <a:ea typeface="Times New Roman" panose="02020603050405020304" pitchFamily="18" charset="0"/>
              </a:rPr>
              <a:t>(normal or abnormal)</a:t>
            </a:r>
            <a:endParaRPr lang="en-US" sz="1200" dirty="0">
              <a:latin typeface="Times New Roman" panose="02020603050405020304" pitchFamily="18" charset="0"/>
              <a:ea typeface="Times New Roman" panose="02020603050405020304" pitchFamily="18" charset="0"/>
            </a:endParaRPr>
          </a:p>
          <a:p>
            <a:pPr marL="1143000" marR="0" lvl="2" indent="-228600" algn="just" hangingPunct="0">
              <a:spcBef>
                <a:spcPts val="0"/>
              </a:spcBef>
              <a:spcAft>
                <a:spcPts val="0"/>
              </a:spcAft>
              <a:buFont typeface="Wingdings" panose="05000000000000000000" pitchFamily="2" charset="2"/>
              <a:buChar char=""/>
              <a:tabLst>
                <a:tab pos="914400" algn="l"/>
              </a:tabLst>
            </a:pPr>
            <a:r>
              <a:rPr lang="en-US" sz="1100" dirty="0">
                <a:latin typeface="Times New Roman" panose="02020603050405020304" pitchFamily="18" charset="0"/>
                <a:ea typeface="Times New Roman" panose="02020603050405020304" pitchFamily="18" charset="0"/>
                <a:cs typeface="Wingdings" panose="05000000000000000000" pitchFamily="2" charset="2"/>
              </a:rPr>
              <a:t>Facial Droop (pt. shows teeth or smiles).</a:t>
            </a:r>
            <a:endParaRPr lang="en-US" sz="1200" dirty="0">
              <a:latin typeface="Times New Roman" panose="02020603050405020304" pitchFamily="18" charset="0"/>
              <a:ea typeface="Times New Roman" panose="02020603050405020304" pitchFamily="18" charset="0"/>
              <a:cs typeface="Wingdings" panose="05000000000000000000" pitchFamily="2" charset="2"/>
            </a:endParaRPr>
          </a:p>
          <a:p>
            <a:pPr marL="1143000" marR="0" lvl="2" indent="-228600" algn="just" hangingPunct="0">
              <a:spcBef>
                <a:spcPts val="0"/>
              </a:spcBef>
              <a:spcAft>
                <a:spcPts val="0"/>
              </a:spcAft>
              <a:buFont typeface="Wingdings" panose="05000000000000000000" pitchFamily="2" charset="2"/>
              <a:buChar char=""/>
              <a:tabLst>
                <a:tab pos="914400" algn="l"/>
              </a:tabLst>
            </a:pPr>
            <a:r>
              <a:rPr lang="en-US" sz="1100" dirty="0">
                <a:latin typeface="Times New Roman" panose="02020603050405020304" pitchFamily="18" charset="0"/>
                <a:ea typeface="Times New Roman" panose="02020603050405020304" pitchFamily="18" charset="0"/>
                <a:cs typeface="Wingdings" panose="05000000000000000000" pitchFamily="2" charset="2"/>
              </a:rPr>
              <a:t>Arm Drift (pt. closes eyes and holds both arms straight out for about 10 seconds).</a:t>
            </a:r>
            <a:endParaRPr lang="en-US" sz="1200" dirty="0">
              <a:latin typeface="Times New Roman" panose="02020603050405020304" pitchFamily="18" charset="0"/>
              <a:ea typeface="Times New Roman" panose="02020603050405020304" pitchFamily="18" charset="0"/>
              <a:cs typeface="Wingdings" panose="05000000000000000000" pitchFamily="2" charset="2"/>
            </a:endParaRPr>
          </a:p>
          <a:p>
            <a:pPr marL="1143000" marR="0" lvl="2" indent="-228600" algn="just" hangingPunct="0">
              <a:spcBef>
                <a:spcPts val="0"/>
              </a:spcBef>
              <a:spcAft>
                <a:spcPts val="0"/>
              </a:spcAft>
              <a:buFont typeface="Wingdings" panose="05000000000000000000" pitchFamily="2" charset="2"/>
              <a:buChar char=""/>
              <a:tabLst>
                <a:tab pos="914400" algn="l"/>
              </a:tabLst>
            </a:pPr>
            <a:r>
              <a:rPr lang="en-US" sz="1100" dirty="0">
                <a:latin typeface="Times New Roman" panose="02020603050405020304" pitchFamily="18" charset="0"/>
                <a:ea typeface="Times New Roman" panose="02020603050405020304" pitchFamily="18" charset="0"/>
                <a:cs typeface="Wingdings" panose="05000000000000000000" pitchFamily="2" charset="2"/>
              </a:rPr>
              <a:t>Abnormal Speech (have pt. say “You can’t teach an old dog new tricks.”)</a:t>
            </a:r>
            <a:endParaRPr lang="en-US" sz="1200" dirty="0">
              <a:latin typeface="Times New Roman" panose="02020603050405020304" pitchFamily="18" charset="0"/>
              <a:ea typeface="Times New Roman" panose="02020603050405020304" pitchFamily="18" charset="0"/>
              <a:cs typeface="Wingdings" panose="05000000000000000000" pitchFamily="2" charset="2"/>
            </a:endParaRPr>
          </a:p>
          <a:p>
            <a:pPr marL="742950" marR="0" lvl="1" indent="-285750" algn="just" hangingPunct="0">
              <a:spcBef>
                <a:spcPts val="0"/>
              </a:spcBef>
              <a:spcAft>
                <a:spcPts val="0"/>
              </a:spcAft>
              <a:buFont typeface="Courier New" panose="02070309020205020404" pitchFamily="49" charset="0"/>
              <a:buChar char="o"/>
              <a:tabLst>
                <a:tab pos="914400" algn="l"/>
              </a:tabLst>
            </a:pPr>
            <a:r>
              <a:rPr lang="en-US" sz="1100" kern="1400" dirty="0">
                <a:latin typeface="Times New Roman" panose="02020603050405020304" pitchFamily="18" charset="0"/>
                <a:ea typeface="Times New Roman" panose="02020603050405020304" pitchFamily="18" charset="0"/>
              </a:rPr>
              <a:t>A patient with indications of stroke who has an oxygen sat of &lt; 94%, should be given oxygen via NC and titrated to 94%.</a:t>
            </a:r>
            <a:endParaRPr lang="en-US" sz="1200" dirty="0">
              <a:latin typeface="Times New Roman" panose="02020603050405020304" pitchFamily="18" charset="0"/>
              <a:ea typeface="Times New Roman" panose="02020603050405020304" pitchFamily="18" charset="0"/>
            </a:endParaRPr>
          </a:p>
          <a:p>
            <a:pPr marL="742950" marR="0" lvl="1" indent="-285750" algn="just" hangingPunct="0">
              <a:spcBef>
                <a:spcPts val="0"/>
              </a:spcBef>
              <a:spcAft>
                <a:spcPts val="0"/>
              </a:spcAft>
              <a:buFont typeface="Courier New" panose="02070309020205020404" pitchFamily="49" charset="0"/>
              <a:buChar char="o"/>
              <a:tabLst>
                <a:tab pos="914400" algn="l"/>
              </a:tabLst>
            </a:pPr>
            <a:r>
              <a:rPr lang="en-US" sz="1100" kern="1400" dirty="0">
                <a:latin typeface="Times New Roman" panose="02020603050405020304" pitchFamily="18" charset="0"/>
                <a:ea typeface="Times New Roman" panose="02020603050405020304" pitchFamily="18" charset="0"/>
              </a:rPr>
              <a:t>A patient with indications of stroke whose oxygen </a:t>
            </a:r>
            <a:r>
              <a:rPr lang="en-US" sz="1100" kern="1400" dirty="0" err="1">
                <a:latin typeface="Times New Roman" panose="02020603050405020304" pitchFamily="18" charset="0"/>
                <a:ea typeface="Times New Roman" panose="02020603050405020304" pitchFamily="18" charset="0"/>
              </a:rPr>
              <a:t>sats</a:t>
            </a:r>
            <a:r>
              <a:rPr lang="en-US" sz="1100" kern="1400" dirty="0">
                <a:latin typeface="Times New Roman" panose="02020603050405020304" pitchFamily="18" charset="0"/>
                <a:ea typeface="Times New Roman" panose="02020603050405020304" pitchFamily="18" charset="0"/>
              </a:rPr>
              <a:t> are &gt; 94%, should not get any oxygen.</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hangingPunct="0">
              <a:spcBef>
                <a:spcPts val="0"/>
              </a:spcBef>
              <a:spcAft>
                <a:spcPts val="0"/>
              </a:spcAft>
              <a:buSzPts val="1100"/>
              <a:buFont typeface="Times New Roman" panose="02020603050405020304" pitchFamily="18" charset="0"/>
              <a:buChar char="A"/>
              <a:tabLst>
                <a:tab pos="457200" algn="l"/>
              </a:tabLst>
            </a:pPr>
            <a:r>
              <a:rPr lang="en-US" sz="1100" dirty="0">
                <a:highlight>
                  <a:srgbClr val="00FFFF"/>
                </a:highlight>
                <a:latin typeface="Times New Roman" panose="02020603050405020304" pitchFamily="18" charset="0"/>
                <a:ea typeface="Times New Roman" panose="02020603050405020304" pitchFamily="18" charset="0"/>
              </a:rPr>
              <a:t>If patient’s symptoms occurred &gt; 4 hours</a:t>
            </a:r>
            <a:r>
              <a:rPr lang="en-US" sz="1100" dirty="0">
                <a:highlight>
                  <a:srgbClr val="FFFF00"/>
                </a:highlight>
                <a:latin typeface="Times New Roman" panose="02020603050405020304" pitchFamily="18" charset="0"/>
                <a:ea typeface="Times New Roman" panose="02020603050405020304" pitchFamily="18" charset="0"/>
              </a:rPr>
              <a:t> and &lt; 8 hours </a:t>
            </a:r>
            <a:r>
              <a:rPr lang="en-US" sz="1100" dirty="0">
                <a:highlight>
                  <a:srgbClr val="00FFFF"/>
                </a:highlight>
                <a:latin typeface="Times New Roman" panose="02020603050405020304" pitchFamily="18" charset="0"/>
                <a:ea typeface="Times New Roman" panose="02020603050405020304" pitchFamily="18" charset="0"/>
              </a:rPr>
              <a:t>from last time they were known to be free of stroke symptoms or awoke abnormal, transport to a Comprehensive Stroke Center. </a:t>
            </a:r>
            <a:endParaRPr lang="en-US" sz="1200" dirty="0">
              <a:highlight>
                <a:srgbClr val="00FFFF"/>
              </a:highligh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Times New Roman" panose="02020603050405020304" pitchFamily="18" charset="0"/>
              <a:buChar char="A"/>
              <a:tabLst>
                <a:tab pos="685800" algn="l"/>
              </a:tabLst>
            </a:pPr>
            <a:r>
              <a:rPr lang="en-US" sz="1100" dirty="0">
                <a:highlight>
                  <a:srgbClr val="FFFF00"/>
                </a:highlight>
                <a:latin typeface="Times New Roman" panose="02020603050405020304" pitchFamily="18" charset="0"/>
                <a:ea typeface="Times New Roman" panose="02020603050405020304" pitchFamily="18" charset="0"/>
              </a:rPr>
              <a:t>Contact</a:t>
            </a:r>
            <a:r>
              <a:rPr lang="en-US" sz="1100" dirty="0">
                <a:highlight>
                  <a:srgbClr val="00FFFF"/>
                </a:highlight>
                <a:latin typeface="Times New Roman" panose="02020603050405020304" pitchFamily="18" charset="0"/>
                <a:ea typeface="Times New Roman" panose="02020603050405020304" pitchFamily="18" charset="0"/>
              </a:rPr>
              <a:t> MCP with a Stroke Alert for advice regarding transport destination if </a:t>
            </a:r>
            <a:r>
              <a:rPr lang="en-US" sz="1100" dirty="0">
                <a:highlight>
                  <a:srgbClr val="FFFF00"/>
                </a:highlight>
                <a:latin typeface="Times New Roman" panose="02020603050405020304" pitchFamily="18" charset="0"/>
                <a:ea typeface="Times New Roman" panose="02020603050405020304" pitchFamily="18" charset="0"/>
              </a:rPr>
              <a:t>greater than 8 hours</a:t>
            </a:r>
            <a:r>
              <a:rPr lang="en-US" sz="1100" dirty="0">
                <a:highlight>
                  <a:srgbClr val="00FFFF"/>
                </a:highlight>
                <a:latin typeface="Times New Roman" panose="02020603050405020304" pitchFamily="18" charset="0"/>
                <a:ea typeface="Times New Roman" panose="02020603050405020304" pitchFamily="18" charset="0"/>
              </a:rPr>
              <a:t> since last seen normal. </a:t>
            </a:r>
            <a:endParaRPr lang="en-US" sz="1200" dirty="0">
              <a:highlight>
                <a:srgbClr val="00FFFF"/>
              </a:highligh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457200" algn="l"/>
                <a:tab pos="6858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Transport the patient with the bed flat, if able to tolerate. If showing signs of increased ICP, do not lay </a:t>
            </a:r>
            <a:r>
              <a:rPr lang="en-US" sz="1100" dirty="0" err="1">
                <a:latin typeface="Times New Roman" panose="02020603050405020304" pitchFamily="18" charset="0"/>
                <a:ea typeface="Times New Roman" panose="02020603050405020304" pitchFamily="18" charset="0"/>
                <a:cs typeface="Symbol" panose="05050102010706020507" pitchFamily="18" charset="2"/>
              </a:rPr>
              <a:t>pt</a:t>
            </a:r>
            <a:r>
              <a:rPr lang="en-US" sz="1100" dirty="0">
                <a:latin typeface="Times New Roman" panose="02020603050405020304" pitchFamily="18" charset="0"/>
                <a:ea typeface="Times New Roman" panose="02020603050405020304" pitchFamily="18" charset="0"/>
                <a:cs typeface="Symbol" panose="05050102010706020507" pitchFamily="18" charset="2"/>
              </a:rPr>
              <a:t> flat.</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Transport historian with patient both to provide patient history and for permission to treat. </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Document that you called a “Stroke Alert.”</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algn="just"/>
            <a:r>
              <a:rPr lang="en-US" sz="11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A31B18E8-8FAE-4BB3-856D-B9BF622EA4CF}"/>
              </a:ext>
            </a:extLst>
          </p:cNvPr>
          <p:cNvSpPr txBox="1"/>
          <p:nvPr/>
        </p:nvSpPr>
        <p:spPr>
          <a:xfrm>
            <a:off x="6096000" y="203498"/>
            <a:ext cx="6096000" cy="461665"/>
          </a:xfrm>
          <a:prstGeom prst="rect">
            <a:avLst/>
          </a:prstGeom>
          <a:noFill/>
        </p:spPr>
        <p:txBody>
          <a:bodyPr wrap="square" rtlCol="0">
            <a:spAutoFit/>
          </a:bodyPr>
          <a:lstStyle/>
          <a:p>
            <a:pPr algn="ctr"/>
            <a:r>
              <a:rPr lang="en-US" sz="2400" dirty="0"/>
              <a:t>PAGE 24</a:t>
            </a:r>
          </a:p>
        </p:txBody>
      </p:sp>
      <p:sp>
        <p:nvSpPr>
          <p:cNvPr id="3" name="Rectangle 2">
            <a:extLst>
              <a:ext uri="{FF2B5EF4-FFF2-40B4-BE49-F238E27FC236}">
                <a16:creationId xmlns:a16="http://schemas.microsoft.com/office/drawing/2014/main" id="{51C43BB5-E95E-4815-9940-FD1362F776A7}"/>
              </a:ext>
            </a:extLst>
          </p:cNvPr>
          <p:cNvSpPr/>
          <p:nvPr/>
        </p:nvSpPr>
        <p:spPr>
          <a:xfrm>
            <a:off x="6096000" y="1419215"/>
            <a:ext cx="6096000" cy="2800767"/>
          </a:xfrm>
          <a:prstGeom prst="rect">
            <a:avLst/>
          </a:prstGeom>
        </p:spPr>
        <p:txBody>
          <a:bodyPr>
            <a:spAutoFit/>
          </a:bodyPr>
          <a:lstStyle/>
          <a:p>
            <a:pPr marR="0" lvl="0" algn="ctr" fontAlgn="base" hangingPunct="0">
              <a:spcBef>
                <a:spcPts val="0"/>
              </a:spcBef>
              <a:spcAft>
                <a:spcPts val="0"/>
              </a:spcAft>
              <a:buSzPts val="1100"/>
              <a:tabLst>
                <a:tab pos="457200" algn="l"/>
              </a:tabLst>
            </a:pPr>
            <a:r>
              <a:rPr lang="en-US" sz="2400" b="1" dirty="0">
                <a:latin typeface="Times New Roman" panose="02020603050405020304" pitchFamily="18" charset="0"/>
                <a:ea typeface="Times New Roman" panose="02020603050405020304" pitchFamily="18" charset="0"/>
              </a:rPr>
              <a:t>2019 – CHANGES:</a:t>
            </a:r>
          </a:p>
          <a:p>
            <a:pPr marR="0" lvl="0" algn="ctr" fontAlgn="base" hangingPunct="0">
              <a:spcBef>
                <a:spcPts val="0"/>
              </a:spcBef>
              <a:spcAft>
                <a:spcPts val="0"/>
              </a:spcAft>
              <a:buSzPts val="1100"/>
              <a:tabLst>
                <a:tab pos="457200" algn="l"/>
              </a:tabLst>
            </a:pPr>
            <a:endParaRPr lang="en-US" sz="2400" b="1" dirty="0">
              <a:latin typeface="Times New Roman" panose="02020603050405020304" pitchFamily="18" charset="0"/>
              <a:ea typeface="Times New Roman" panose="02020603050405020304" pitchFamily="18" charset="0"/>
            </a:endParaRPr>
          </a:p>
          <a:p>
            <a:pPr marR="0" lvl="0" algn="just" fontAlgn="base" hangingPunct="0">
              <a:spcBef>
                <a:spcPts val="0"/>
              </a:spcBef>
              <a:spcAft>
                <a:spcPts val="0"/>
              </a:spcAft>
              <a:buSzPts val="1100"/>
              <a:tabLst>
                <a:tab pos="457200" algn="l"/>
              </a:tabLst>
            </a:pPr>
            <a:r>
              <a:rPr lang="en-US" dirty="0">
                <a:highlight>
                  <a:srgbClr val="FFFF00"/>
                </a:highlight>
                <a:latin typeface="Times New Roman" panose="02020603050405020304" pitchFamily="18" charset="0"/>
                <a:ea typeface="Times New Roman" panose="02020603050405020304" pitchFamily="18" charset="0"/>
              </a:rPr>
              <a:t>If patient’s symptoms occurred &gt; 4 hours from last time they were known to be free of stroke symptoms or awoke abnormal, consider transport to a </a:t>
            </a:r>
            <a:r>
              <a:rPr lang="en-US" b="1" dirty="0">
                <a:highlight>
                  <a:srgbClr val="FFFF00"/>
                </a:highlight>
                <a:latin typeface="Times New Roman" panose="02020603050405020304" pitchFamily="18" charset="0"/>
                <a:ea typeface="Times New Roman" panose="02020603050405020304" pitchFamily="18" charset="0"/>
              </a:rPr>
              <a:t>Comprehensive Stroke Center</a:t>
            </a:r>
            <a:r>
              <a:rPr lang="en-US" dirty="0">
                <a:highlight>
                  <a:srgbClr val="FFFF00"/>
                </a:highlight>
                <a:latin typeface="Times New Roman" panose="02020603050405020304" pitchFamily="18" charset="0"/>
                <a:ea typeface="Times New Roman" panose="02020603050405020304" pitchFamily="18" charset="0"/>
              </a:rPr>
              <a:t>.</a:t>
            </a:r>
          </a:p>
          <a:p>
            <a:pPr marR="0" lvl="0" algn="just" fontAlgn="base" hangingPunct="0">
              <a:spcBef>
                <a:spcPts val="0"/>
              </a:spcBef>
              <a:spcAft>
                <a:spcPts val="0"/>
              </a:spcAft>
              <a:buSzPts val="1100"/>
              <a:tabLst>
                <a:tab pos="457200" algn="l"/>
              </a:tabLst>
            </a:pPr>
            <a:endParaRPr lang="en-US" sz="2000" dirty="0">
              <a:latin typeface="Times New Roman" panose="02020603050405020304" pitchFamily="18" charset="0"/>
              <a:ea typeface="Times New Roman" panose="02020603050405020304" pitchFamily="18" charset="0"/>
            </a:endParaRPr>
          </a:p>
          <a:p>
            <a:pPr marR="0" lvl="0" algn="just" fontAlgn="base" hangingPunct="0">
              <a:spcBef>
                <a:spcPts val="0"/>
              </a:spcBef>
              <a:spcAft>
                <a:spcPts val="0"/>
              </a:spcAft>
              <a:buSzPts val="1100"/>
              <a:tabLst>
                <a:tab pos="457200" algn="l"/>
              </a:tabLst>
            </a:pPr>
            <a:r>
              <a:rPr lang="en-US" dirty="0">
                <a:highlight>
                  <a:srgbClr val="FFFF00"/>
                </a:highlight>
                <a:latin typeface="Times New Roman" panose="02020603050405020304" pitchFamily="18" charset="0"/>
                <a:ea typeface="Times New Roman" panose="02020603050405020304" pitchFamily="18" charset="0"/>
              </a:rPr>
              <a:t>Consider contacting MCP with a Stroke Alert for advice regarding transport destination if </a:t>
            </a:r>
            <a:r>
              <a:rPr lang="en-US" b="1" u="sng" dirty="0">
                <a:highlight>
                  <a:srgbClr val="FFFF00"/>
                </a:highlight>
                <a:latin typeface="Times New Roman" panose="02020603050405020304" pitchFamily="18" charset="0"/>
                <a:ea typeface="Times New Roman" panose="02020603050405020304" pitchFamily="18" charset="0"/>
              </a:rPr>
              <a:t>unknown</a:t>
            </a:r>
            <a:r>
              <a:rPr lang="en-US" dirty="0">
                <a:highlight>
                  <a:srgbClr val="FFFF00"/>
                </a:highlight>
                <a:latin typeface="Times New Roman" panose="02020603050405020304" pitchFamily="18" charset="0"/>
                <a:ea typeface="Times New Roman" panose="02020603050405020304" pitchFamily="18" charset="0"/>
              </a:rPr>
              <a:t> time since last seen normal. </a:t>
            </a:r>
            <a:endParaRPr lang="en-US" sz="2000" u="none" strike="noStrike"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5F84117-F038-4A8A-B801-A49A082B2457}"/>
              </a:ext>
            </a:extLst>
          </p:cNvPr>
          <p:cNvSpPr txBox="1"/>
          <p:nvPr/>
        </p:nvSpPr>
        <p:spPr>
          <a:xfrm>
            <a:off x="2644757" y="4847705"/>
            <a:ext cx="1100768" cy="338554"/>
          </a:xfrm>
          <a:prstGeom prst="rect">
            <a:avLst/>
          </a:prstGeom>
          <a:noFill/>
        </p:spPr>
        <p:txBody>
          <a:bodyPr wrap="square" rtlCol="0">
            <a:spAutoFit/>
          </a:bodyPr>
          <a:lstStyle/>
          <a:p>
            <a:r>
              <a:rPr lang="en-US" sz="1600" dirty="0">
                <a:solidFill>
                  <a:srgbClr val="FF0000"/>
                </a:solidFill>
                <a:sym typeface="Wingdings 2" panose="05020102010507070707" pitchFamily="18" charset="2"/>
              </a:rPr>
              <a:t></a:t>
            </a:r>
            <a:endParaRPr lang="en-US" sz="1600" dirty="0">
              <a:solidFill>
                <a:srgbClr val="FF0000"/>
              </a:solidFill>
            </a:endParaRPr>
          </a:p>
        </p:txBody>
      </p:sp>
      <p:sp>
        <p:nvSpPr>
          <p:cNvPr id="9" name="TextBox 8">
            <a:extLst>
              <a:ext uri="{FF2B5EF4-FFF2-40B4-BE49-F238E27FC236}">
                <a16:creationId xmlns:a16="http://schemas.microsoft.com/office/drawing/2014/main" id="{B56D3DF3-1F76-484A-8EF1-79D620D00EF8}"/>
              </a:ext>
            </a:extLst>
          </p:cNvPr>
          <p:cNvSpPr txBox="1"/>
          <p:nvPr/>
        </p:nvSpPr>
        <p:spPr>
          <a:xfrm>
            <a:off x="5109534" y="5186259"/>
            <a:ext cx="1100768" cy="338554"/>
          </a:xfrm>
          <a:prstGeom prst="rect">
            <a:avLst/>
          </a:prstGeom>
          <a:noFill/>
        </p:spPr>
        <p:txBody>
          <a:bodyPr wrap="square" rtlCol="0">
            <a:spAutoFit/>
          </a:bodyPr>
          <a:lstStyle/>
          <a:p>
            <a:r>
              <a:rPr lang="en-US" sz="1600" dirty="0">
                <a:solidFill>
                  <a:srgbClr val="FF0000"/>
                </a:solidFill>
                <a:sym typeface="Wingdings 2" panose="05020102010507070707" pitchFamily="18" charset="2"/>
              </a:rPr>
              <a:t></a:t>
            </a:r>
            <a:endParaRPr lang="en-US" sz="1600" dirty="0">
              <a:solidFill>
                <a:srgbClr val="FF0000"/>
              </a:solidFill>
            </a:endParaRPr>
          </a:p>
        </p:txBody>
      </p:sp>
      <p:sp>
        <p:nvSpPr>
          <p:cNvPr id="10" name="TextBox 9">
            <a:extLst>
              <a:ext uri="{FF2B5EF4-FFF2-40B4-BE49-F238E27FC236}">
                <a16:creationId xmlns:a16="http://schemas.microsoft.com/office/drawing/2014/main" id="{43EED874-2025-4FC7-B3F8-4EC335F7E26C}"/>
              </a:ext>
            </a:extLst>
          </p:cNvPr>
          <p:cNvSpPr txBox="1"/>
          <p:nvPr/>
        </p:nvSpPr>
        <p:spPr>
          <a:xfrm>
            <a:off x="669419" y="5355536"/>
            <a:ext cx="667012" cy="338554"/>
          </a:xfrm>
          <a:prstGeom prst="rect">
            <a:avLst/>
          </a:prstGeom>
          <a:noFill/>
        </p:spPr>
        <p:txBody>
          <a:bodyPr wrap="square" rtlCol="0">
            <a:spAutoFit/>
          </a:bodyPr>
          <a:lstStyle/>
          <a:p>
            <a:r>
              <a:rPr lang="en-US" sz="1600" dirty="0">
                <a:solidFill>
                  <a:srgbClr val="FF0000"/>
                </a:solidFill>
                <a:sym typeface="Wingdings 2" panose="05020102010507070707" pitchFamily="18" charset="2"/>
              </a:rPr>
              <a:t></a:t>
            </a:r>
            <a:endParaRPr lang="en-US" sz="1600" dirty="0">
              <a:solidFill>
                <a:srgbClr val="FF0000"/>
              </a:solidFill>
            </a:endParaRPr>
          </a:p>
        </p:txBody>
      </p:sp>
      <p:sp>
        <p:nvSpPr>
          <p:cNvPr id="11" name="Speech Bubble: Rectangle with Corners Rounded 10">
            <a:extLst>
              <a:ext uri="{FF2B5EF4-FFF2-40B4-BE49-F238E27FC236}">
                <a16:creationId xmlns:a16="http://schemas.microsoft.com/office/drawing/2014/main" id="{0CFA760C-873C-4959-976D-B13BE3F19371}"/>
              </a:ext>
            </a:extLst>
          </p:cNvPr>
          <p:cNvSpPr/>
          <p:nvPr/>
        </p:nvSpPr>
        <p:spPr>
          <a:xfrm>
            <a:off x="9391650" y="665163"/>
            <a:ext cx="2562225" cy="666740"/>
          </a:xfrm>
          <a:prstGeom prst="wedgeRoundRectCallout">
            <a:avLst>
              <a:gd name="adj1" fmla="val -49086"/>
              <a:gd name="adj2" fmla="val 1639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LAST SEEN NORMAL or AWOKE ABNORMAL!</a:t>
            </a:r>
          </a:p>
        </p:txBody>
      </p:sp>
    </p:spTree>
    <p:extLst>
      <p:ext uri="{BB962C8B-B14F-4D97-AF65-F5344CB8AC3E}">
        <p14:creationId xmlns:p14="http://schemas.microsoft.com/office/powerpoint/2010/main" val="2774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36506D37-4AC9-4AD0-A5B8-CD1983D44031}"/>
              </a:ext>
            </a:extLst>
          </p:cNvPr>
          <p:cNvSpPr txBox="1"/>
          <p:nvPr/>
        </p:nvSpPr>
        <p:spPr>
          <a:xfrm>
            <a:off x="6096000" y="0"/>
            <a:ext cx="6096000" cy="830997"/>
          </a:xfrm>
          <a:prstGeom prst="rect">
            <a:avLst/>
          </a:prstGeom>
          <a:noFill/>
        </p:spPr>
        <p:txBody>
          <a:bodyPr wrap="square" rtlCol="0">
            <a:spAutoFit/>
          </a:bodyPr>
          <a:lstStyle/>
          <a:p>
            <a:pPr algn="ctr"/>
            <a:r>
              <a:rPr lang="en-US" sz="2400" dirty="0"/>
              <a:t>PAGE 27 – </a:t>
            </a:r>
            <a:r>
              <a:rPr lang="en-US" sz="2400" b="1" dirty="0"/>
              <a:t>NEW SECTION </a:t>
            </a:r>
            <a:r>
              <a:rPr lang="en-US" sz="2400" dirty="0"/>
              <a:t>/ PAGE</a:t>
            </a:r>
          </a:p>
          <a:p>
            <a:pPr algn="ctr"/>
            <a:r>
              <a:rPr lang="en-US" sz="2400" dirty="0"/>
              <a:t>from </a:t>
            </a:r>
            <a:r>
              <a:rPr lang="en-US" sz="2400" dirty="0" err="1"/>
              <a:t>pg</a:t>
            </a:r>
            <a:r>
              <a:rPr lang="en-US" sz="2400" dirty="0"/>
              <a:t> 3 &amp; 5</a:t>
            </a:r>
          </a:p>
        </p:txBody>
      </p:sp>
      <p:sp>
        <p:nvSpPr>
          <p:cNvPr id="2" name="Rectangle 1">
            <a:extLst>
              <a:ext uri="{FF2B5EF4-FFF2-40B4-BE49-F238E27FC236}">
                <a16:creationId xmlns:a16="http://schemas.microsoft.com/office/drawing/2014/main" id="{C294E22F-2F0E-4C0B-AC1E-B96FF5FFCA59}"/>
              </a:ext>
            </a:extLst>
          </p:cNvPr>
          <p:cNvSpPr/>
          <p:nvPr/>
        </p:nvSpPr>
        <p:spPr>
          <a:xfrm>
            <a:off x="737087" y="836459"/>
            <a:ext cx="10717823" cy="5632311"/>
          </a:xfrm>
          <a:prstGeom prst="rect">
            <a:avLst/>
          </a:prstGeom>
        </p:spPr>
        <p:txBody>
          <a:bodyPr wrap="square">
            <a:spAutoFit/>
          </a:bodyPr>
          <a:lstStyle/>
          <a:p>
            <a:pPr algn="ctr"/>
            <a:r>
              <a:rPr lang="en-US" sz="2400" b="1" dirty="0">
                <a:highlight>
                  <a:srgbClr val="FFFF00"/>
                </a:highlight>
                <a:latin typeface="Times New Roman" panose="02020603050405020304" pitchFamily="18" charset="0"/>
                <a:ea typeface="Calibri" panose="020F0502020204030204" pitchFamily="34" charset="0"/>
              </a:rPr>
              <a:t>ADULT and PEDIATRIC TRAUMA ARREST</a:t>
            </a:r>
            <a:endParaRPr lang="en-US" sz="2800" dirty="0">
              <a:highlight>
                <a:srgbClr val="FFFF00"/>
              </a:highlight>
              <a:latin typeface="Times New Roman" panose="02020603050405020304" pitchFamily="18" charset="0"/>
              <a:ea typeface="Times New Roman" panose="02020603050405020304" pitchFamily="18" charset="0"/>
            </a:endParaRPr>
          </a:p>
          <a:p>
            <a:pPr algn="ctr"/>
            <a:r>
              <a:rPr lang="en-US" sz="2400" b="1" dirty="0">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Times New Roman" panose="02020603050405020304" pitchFamily="18" charset="0"/>
            </a:endParaRPr>
          </a:p>
          <a:p>
            <a:pPr algn="just"/>
            <a:r>
              <a:rPr lang="en-US" sz="2400" b="1" dirty="0">
                <a:latin typeface="Times New Roman" panose="02020603050405020304" pitchFamily="18" charset="0"/>
                <a:ea typeface="Calibri" panose="020F0502020204030204" pitchFamily="34" charset="0"/>
              </a:rPr>
              <a:t>Initiation of Resuscitation:</a:t>
            </a:r>
            <a:endParaRPr lang="en-US" sz="2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FF00FF"/>
              </a:buClr>
              <a:buFont typeface="Symbol" panose="05050102010706020507" pitchFamily="18" charset="2"/>
              <a:buChar char=""/>
              <a:tabLst>
                <a:tab pos="228600" algn="l"/>
                <a:tab pos="457200" algn="l"/>
              </a:tabLst>
            </a:pPr>
            <a:r>
              <a:rPr lang="en-US" sz="2400" b="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FOR ANY PEDIATRIC PATIENT WITH A HEART RATE, BEGIN RESUSCITATION.</a:t>
            </a:r>
            <a:endParaRPr lang="en-US" sz="2800" dirty="0">
              <a:latin typeface="Times New Roman" panose="02020603050405020304" pitchFamily="18" charset="0"/>
              <a:ea typeface="Times New Roman" panose="02020603050405020304" pitchFamily="18" charset="0"/>
              <a:cs typeface="Symbol" panose="05050102010706020507" pitchFamily="18" charset="2"/>
            </a:endParaRPr>
          </a:p>
          <a:p>
            <a:pPr marL="228600"/>
            <a:r>
              <a:rPr lang="en-US" sz="2400" dirty="0">
                <a:latin typeface="Times New Roman" panose="02020603050405020304" pitchFamily="18" charset="0"/>
                <a:ea typeface="Calibri" panose="020F0502020204030204" pitchFamily="34" charset="0"/>
              </a:rPr>
              <a:t>For patients in arrest resulting from blunt force or penetrating trauma initiate resuscitation if:	</a:t>
            </a:r>
            <a:endParaRPr lang="en-US" sz="28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Arrest is witnessed by EMS </a:t>
            </a:r>
            <a:endParaRPr lang="en-US" sz="28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Signs of life are present: respiratory effort, any movement or reactive pupils. </a:t>
            </a:r>
            <a:endParaRPr lang="en-US" sz="28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Organized rhythm &gt; 40 </a:t>
            </a:r>
            <a:endParaRPr lang="en-US" sz="28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Consider the possibility of both medical and traumatic causes (mixed mechanisms). </a:t>
            </a:r>
            <a:endParaRPr lang="en-US" sz="2800" dirty="0">
              <a:latin typeface="Times New Roman" panose="02020603050405020304" pitchFamily="18" charset="0"/>
              <a:ea typeface="Times New Roman" panose="02020603050405020304" pitchFamily="18" charset="0"/>
            </a:endParaRPr>
          </a:p>
          <a:p>
            <a:pPr marL="342900" marR="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Initiate care by performing a Rapid Primary Survey for reversible causes: </a:t>
            </a:r>
            <a:r>
              <a:rPr lang="en-US" sz="2400" b="1" u="sng" dirty="0">
                <a:latin typeface="Times New Roman" panose="02020603050405020304" pitchFamily="18" charset="0"/>
                <a:ea typeface="Calibri" panose="020F0502020204030204" pitchFamily="34" charset="0"/>
              </a:rPr>
              <a:t>h</a:t>
            </a:r>
            <a:r>
              <a:rPr lang="en-US" sz="2400" dirty="0">
                <a:latin typeface="Times New Roman" panose="02020603050405020304" pitchFamily="18" charset="0"/>
                <a:ea typeface="Calibri" panose="020F0502020204030204" pitchFamily="34" charset="0"/>
              </a:rPr>
              <a:t>ypoxia, </a:t>
            </a:r>
            <a:r>
              <a:rPr lang="en-US" sz="2400" b="1" u="sng" dirty="0">
                <a:latin typeface="Times New Roman" panose="02020603050405020304" pitchFamily="18" charset="0"/>
                <a:ea typeface="Calibri" panose="020F0502020204030204" pitchFamily="34" charset="0"/>
              </a:rPr>
              <a:t>t</a:t>
            </a:r>
            <a:r>
              <a:rPr lang="en-US" sz="2400" dirty="0">
                <a:latin typeface="Times New Roman" panose="02020603050405020304" pitchFamily="18" charset="0"/>
                <a:ea typeface="Calibri" panose="020F0502020204030204" pitchFamily="34" charset="0"/>
              </a:rPr>
              <a:t>ension pneumothorax, cardiac </a:t>
            </a:r>
            <a:r>
              <a:rPr lang="en-US" sz="2400" b="1" u="sng" dirty="0">
                <a:latin typeface="Times New Roman" panose="02020603050405020304" pitchFamily="18" charset="0"/>
                <a:ea typeface="Calibri" panose="020F0502020204030204" pitchFamily="34" charset="0"/>
              </a:rPr>
              <a:t>t</a:t>
            </a:r>
            <a:r>
              <a:rPr lang="en-US" sz="2400" dirty="0">
                <a:latin typeface="Times New Roman" panose="02020603050405020304" pitchFamily="18" charset="0"/>
                <a:ea typeface="Calibri" panose="020F0502020204030204" pitchFamily="34" charset="0"/>
              </a:rPr>
              <a:t>amponade (alert ED) and </a:t>
            </a:r>
            <a:r>
              <a:rPr lang="en-US" sz="2400" b="1" u="sng" dirty="0">
                <a:latin typeface="Times New Roman" panose="02020603050405020304" pitchFamily="18" charset="0"/>
                <a:ea typeface="Calibri" panose="020F0502020204030204" pitchFamily="34" charset="0"/>
              </a:rPr>
              <a:t>h</a:t>
            </a:r>
            <a:r>
              <a:rPr lang="en-US" sz="2400" dirty="0">
                <a:latin typeface="Times New Roman" panose="02020603050405020304" pitchFamily="18" charset="0"/>
                <a:ea typeface="Calibri" panose="020F0502020204030204" pitchFamily="34" charset="0"/>
              </a:rPr>
              <a:t>ypovolemia (HTTH).</a:t>
            </a:r>
          </a:p>
          <a:p>
            <a:pPr marL="800100" lvl="1" indent="-342900">
              <a:buFont typeface="Symbol" panose="05050102010706020507" pitchFamily="18" charset="2"/>
              <a:buChar char=""/>
            </a:pPr>
            <a:r>
              <a:rPr lang="en-US" sz="2400" i="1" dirty="0">
                <a:latin typeface="Times New Roman" panose="02020603050405020304" pitchFamily="18" charset="0"/>
                <a:ea typeface="Calibri" panose="020F0502020204030204" pitchFamily="34" charset="0"/>
              </a:rPr>
              <a:t>Reversible causes will take priority over compressions and medications.</a:t>
            </a:r>
          </a:p>
          <a:p>
            <a:pPr marL="342900" marR="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Provide defibrillation as indicated.</a:t>
            </a:r>
          </a:p>
        </p:txBody>
      </p:sp>
      <p:sp>
        <p:nvSpPr>
          <p:cNvPr id="3" name="Speech Bubble: Rectangle with Corners Rounded 2">
            <a:extLst>
              <a:ext uri="{FF2B5EF4-FFF2-40B4-BE49-F238E27FC236}">
                <a16:creationId xmlns:a16="http://schemas.microsoft.com/office/drawing/2014/main" id="{F1003909-571B-440D-B121-D61C60735DAE}"/>
              </a:ext>
            </a:extLst>
          </p:cNvPr>
          <p:cNvSpPr/>
          <p:nvPr/>
        </p:nvSpPr>
        <p:spPr>
          <a:xfrm>
            <a:off x="5591907" y="3101791"/>
            <a:ext cx="3552093" cy="1951892"/>
          </a:xfrm>
          <a:prstGeom prst="wedgeRoundRectCallout">
            <a:avLst>
              <a:gd name="adj1" fmla="val 18374"/>
              <a:gd name="adj2" fmla="val -924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buClr>
                <a:srgbClr val="FF00FF"/>
              </a:buClr>
              <a:tabLst>
                <a:tab pos="228600" algn="l"/>
                <a:tab pos="457200" algn="l"/>
              </a:tabLst>
            </a:pPr>
            <a:r>
              <a:rPr lang="en-US" sz="3200" b="1" i="1" u="sng" dirty="0">
                <a:solidFill>
                  <a:schemeClr val="bg1"/>
                </a:solidFill>
                <a:ea typeface="Times New Roman" panose="02020603050405020304" pitchFamily="18" charset="0"/>
                <a:cs typeface="Symbol" panose="05050102010706020507" pitchFamily="18" charset="2"/>
              </a:rPr>
              <a:t>Any</a:t>
            </a:r>
            <a:r>
              <a:rPr lang="en-US" sz="3200" b="1" dirty="0">
                <a:solidFill>
                  <a:schemeClr val="bg1"/>
                </a:solidFill>
                <a:ea typeface="Times New Roman" panose="02020603050405020304" pitchFamily="18" charset="0"/>
                <a:cs typeface="Symbol" panose="05050102010706020507" pitchFamily="18" charset="2"/>
              </a:rPr>
              <a:t> evidence of</a:t>
            </a:r>
          </a:p>
          <a:p>
            <a:pPr marR="0" lvl="0" algn="ctr">
              <a:spcBef>
                <a:spcPts val="0"/>
              </a:spcBef>
              <a:spcAft>
                <a:spcPts val="0"/>
              </a:spcAft>
              <a:buClr>
                <a:srgbClr val="FF00FF"/>
              </a:buClr>
              <a:tabLst>
                <a:tab pos="228600" algn="l"/>
                <a:tab pos="457200" algn="l"/>
              </a:tabLst>
            </a:pPr>
            <a:r>
              <a:rPr lang="en-US" sz="3200" b="1" dirty="0">
                <a:solidFill>
                  <a:schemeClr val="bg1"/>
                </a:solidFill>
                <a:ea typeface="Times New Roman" panose="02020603050405020304" pitchFamily="18" charset="0"/>
                <a:cs typeface="Symbol" panose="05050102010706020507" pitchFamily="18" charset="2"/>
              </a:rPr>
              <a:t>CARDIAC ACTIVITY</a:t>
            </a:r>
          </a:p>
          <a:p>
            <a:pPr marR="0" lvl="0" algn="ctr">
              <a:spcBef>
                <a:spcPts val="0"/>
              </a:spcBef>
              <a:spcAft>
                <a:spcPts val="0"/>
              </a:spcAft>
              <a:buClr>
                <a:srgbClr val="FF00FF"/>
              </a:buClr>
              <a:tabLst>
                <a:tab pos="228600" algn="l"/>
                <a:tab pos="457200" algn="l"/>
              </a:tabLst>
            </a:pPr>
            <a:r>
              <a:rPr lang="en-US" sz="2400" b="1" dirty="0">
                <a:solidFill>
                  <a:schemeClr val="bg1"/>
                </a:solidFill>
                <a:ea typeface="Times New Roman" panose="02020603050405020304" pitchFamily="18" charset="0"/>
                <a:cs typeface="Symbol" panose="05050102010706020507" pitchFamily="18" charset="2"/>
              </a:rPr>
              <a:t>(Such as pulse, ECG w/PEA, +US)</a:t>
            </a:r>
            <a:endParaRPr lang="en-US" sz="2800" dirty="0">
              <a:solidFill>
                <a:schemeClr val="bg1"/>
              </a:solidFill>
              <a:ea typeface="Times New Roman" panose="02020603050405020304" pitchFamily="18" charset="0"/>
              <a:cs typeface="Symbol" panose="05050102010706020507" pitchFamily="18" charset="2"/>
            </a:endParaRPr>
          </a:p>
        </p:txBody>
      </p:sp>
    </p:spTree>
    <p:extLst>
      <p:ext uri="{BB962C8B-B14F-4D97-AF65-F5344CB8AC3E}">
        <p14:creationId xmlns:p14="http://schemas.microsoft.com/office/powerpoint/2010/main" val="9267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3ECE6C18-49B3-4A40-AFF7-1E1E90EC72D8}"/>
              </a:ext>
            </a:extLst>
          </p:cNvPr>
          <p:cNvSpPr txBox="1"/>
          <p:nvPr/>
        </p:nvSpPr>
        <p:spPr>
          <a:xfrm>
            <a:off x="6096000" y="0"/>
            <a:ext cx="6096000" cy="830997"/>
          </a:xfrm>
          <a:prstGeom prst="rect">
            <a:avLst/>
          </a:prstGeom>
          <a:noFill/>
        </p:spPr>
        <p:txBody>
          <a:bodyPr wrap="square" rtlCol="0">
            <a:spAutoFit/>
          </a:bodyPr>
          <a:lstStyle/>
          <a:p>
            <a:pPr algn="ctr"/>
            <a:r>
              <a:rPr lang="en-US" sz="2400" dirty="0"/>
              <a:t>PAGE 27 – </a:t>
            </a:r>
            <a:r>
              <a:rPr lang="en-US" sz="2400" b="1" dirty="0"/>
              <a:t>NEW SECTION </a:t>
            </a:r>
            <a:r>
              <a:rPr lang="en-US" sz="2400" dirty="0"/>
              <a:t>/ PAGE</a:t>
            </a:r>
          </a:p>
          <a:p>
            <a:pPr algn="ctr"/>
            <a:r>
              <a:rPr lang="en-US" sz="2400" dirty="0"/>
              <a:t>from </a:t>
            </a:r>
            <a:r>
              <a:rPr lang="en-US" sz="2400" dirty="0" err="1"/>
              <a:t>pg</a:t>
            </a:r>
            <a:r>
              <a:rPr lang="en-US" sz="2400" dirty="0"/>
              <a:t> 3 &amp; 5 (continued)</a:t>
            </a:r>
          </a:p>
        </p:txBody>
      </p:sp>
      <p:sp>
        <p:nvSpPr>
          <p:cNvPr id="2" name="Rectangle 1">
            <a:extLst>
              <a:ext uri="{FF2B5EF4-FFF2-40B4-BE49-F238E27FC236}">
                <a16:creationId xmlns:a16="http://schemas.microsoft.com/office/drawing/2014/main" id="{E465F204-F8AC-491A-9B1F-73FE4498CCE6}"/>
              </a:ext>
            </a:extLst>
          </p:cNvPr>
          <p:cNvSpPr/>
          <p:nvPr/>
        </p:nvSpPr>
        <p:spPr>
          <a:xfrm>
            <a:off x="381000" y="830997"/>
            <a:ext cx="11430000" cy="5816977"/>
          </a:xfrm>
          <a:prstGeom prst="rect">
            <a:avLst/>
          </a:prstGeom>
        </p:spPr>
        <p:txBody>
          <a:bodyPr wrap="square">
            <a:spAutoFit/>
          </a:bodyPr>
          <a:lstStyle/>
          <a:p>
            <a:pPr algn="ctr"/>
            <a:r>
              <a:rPr lang="en-US" sz="2400" b="1" dirty="0">
                <a:highlight>
                  <a:srgbClr val="FFFF00"/>
                </a:highlight>
                <a:latin typeface="Times New Roman" panose="02020603050405020304" pitchFamily="18" charset="0"/>
                <a:ea typeface="Calibri" panose="020F0502020204030204" pitchFamily="34" charset="0"/>
              </a:rPr>
              <a:t>ADULT and PEDIATRIC TRAUMA ARREST</a:t>
            </a:r>
            <a:endParaRPr lang="en-US" sz="2800" dirty="0">
              <a:highlight>
                <a:srgbClr val="FFFF00"/>
              </a:highlight>
              <a:latin typeface="Times New Roman" panose="02020603050405020304" pitchFamily="18" charset="0"/>
              <a:ea typeface="Times New Roman" panose="02020603050405020304" pitchFamily="18" charset="0"/>
            </a:endParaRPr>
          </a:p>
          <a:p>
            <a:pPr algn="just"/>
            <a:r>
              <a:rPr lang="en-US" sz="2400" b="1" dirty="0">
                <a:latin typeface="Times New Roman" panose="02020603050405020304" pitchFamily="18" charset="0"/>
                <a:ea typeface="Calibri" panose="020F0502020204030204" pitchFamily="34" charset="0"/>
              </a:rPr>
              <a:t>Non-Initiation of Care:</a:t>
            </a:r>
          </a:p>
          <a:p>
            <a:pPr algn="just">
              <a:tabLst>
                <a:tab pos="228600" algn="l"/>
              </a:tabLst>
            </a:pPr>
            <a:endParaRPr lang="en-US" sz="1200" b="1" dirty="0">
              <a:latin typeface="Times New Roman" panose="02020603050405020304" pitchFamily="18" charset="0"/>
              <a:ea typeface="Calibri" panose="020F0502020204030204" pitchFamily="34" charset="0"/>
            </a:endParaRPr>
          </a:p>
          <a:p>
            <a:pPr>
              <a:tabLst>
                <a:tab pos="228600" algn="l"/>
              </a:tabLst>
            </a:pPr>
            <a:r>
              <a:rPr lang="en-US" sz="2400" b="1" dirty="0">
                <a:latin typeface="Times New Roman" panose="02020603050405020304" pitchFamily="18" charset="0"/>
                <a:ea typeface="Calibri" panose="020F0502020204030204" pitchFamily="34" charset="0"/>
              </a:rPr>
              <a:t>NOTE:</a:t>
            </a:r>
          </a:p>
          <a:p>
            <a:pPr>
              <a:tabLst>
                <a:tab pos="228600" algn="l"/>
              </a:tabLst>
            </a:pPr>
            <a:endParaRPr lang="en-US" sz="1200" b="1" dirty="0">
              <a:latin typeface="Times New Roman" panose="02020603050405020304" pitchFamily="18" charset="0"/>
              <a:ea typeface="Calibri" panose="020F0502020204030204" pitchFamily="34" charset="0"/>
            </a:endParaRPr>
          </a:p>
          <a:p>
            <a:pPr marL="914400" lvl="1" indent="-457200">
              <a:buAutoNum type="arabicPeriod"/>
              <a:tabLst>
                <a:tab pos="228600" algn="l"/>
              </a:tabLst>
            </a:pPr>
            <a:r>
              <a:rPr lang="en-US" sz="2400" b="1" dirty="0">
                <a:latin typeface="Times New Roman" panose="02020603050405020304" pitchFamily="18" charset="0"/>
                <a:ea typeface="Calibri" panose="020F0502020204030204" pitchFamily="34" charset="0"/>
              </a:rPr>
              <a:t>ADULT &amp; </a:t>
            </a:r>
            <a:r>
              <a:rPr lang="en-US" sz="2400" b="1" dirty="0">
                <a:solidFill>
                  <a:srgbClr val="FF00FF"/>
                </a:solidFill>
                <a:latin typeface="Times New Roman" panose="02020603050405020304" pitchFamily="18" charset="0"/>
                <a:ea typeface="Calibri" panose="020F0502020204030204" pitchFamily="34" charset="0"/>
              </a:rPr>
              <a:t>PEDIATRIC PATIENTS MAY MEET NON-INITIATION of CARE CRITERIA</a:t>
            </a:r>
          </a:p>
          <a:p>
            <a:pPr marL="971550" lvl="1" indent="-514350">
              <a:buAutoNum type="arabicPeriod"/>
              <a:tabLst>
                <a:tab pos="228600" algn="l"/>
              </a:tabLst>
            </a:pPr>
            <a:endParaRPr lang="en-US" sz="1200" dirty="0">
              <a:latin typeface="Times New Roman" panose="02020603050405020304" pitchFamily="18" charset="0"/>
              <a:ea typeface="Times New Roman" panose="02020603050405020304" pitchFamily="18" charset="0"/>
            </a:endParaRPr>
          </a:p>
          <a:p>
            <a:pPr marL="457200"/>
            <a:r>
              <a:rPr lang="en-US" sz="2400" b="1" dirty="0">
                <a:latin typeface="Times New Roman" panose="02020603050405020304" pitchFamily="18" charset="0"/>
                <a:ea typeface="Calibri" panose="020F0502020204030204" pitchFamily="34" charset="0"/>
              </a:rPr>
              <a:t>2.  </a:t>
            </a:r>
            <a:r>
              <a:rPr lang="en-US" sz="2400" dirty="0">
                <a:latin typeface="Times New Roman" panose="02020603050405020304" pitchFamily="18" charset="0"/>
                <a:ea typeface="Calibri" panose="020F0502020204030204" pitchFamily="34" charset="0"/>
              </a:rPr>
              <a:t>If care began and it is readily apparent to EMS that the patient met non-initiation of care criteria, </a:t>
            </a:r>
            <a:r>
              <a:rPr lang="en-US" sz="2400" b="1" dirty="0">
                <a:latin typeface="Times New Roman" panose="02020603050405020304" pitchFamily="18" charset="0"/>
                <a:ea typeface="Calibri" panose="020F0502020204030204" pitchFamily="34" charset="0"/>
              </a:rPr>
              <a:t>RESUSCITATION EFFORTS MAY CEASE.</a:t>
            </a:r>
          </a:p>
          <a:p>
            <a:pPr marL="457200"/>
            <a:endParaRPr lang="en-US" sz="1200"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2400" dirty="0">
                <a:latin typeface="Times New Roman" panose="02020603050405020304" pitchFamily="18" charset="0"/>
              </a:rPr>
              <a:t>For patients in arrest resulting from blunt force or penetrating trauma consider not initiating care for injuries obviously incompatible with life. Consider possibility of MIXED MECHANISMS. </a:t>
            </a:r>
          </a:p>
          <a:p>
            <a:pPr marL="800100" lvl="1"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Prolonged arrest (greater than 10 minutes)</a:t>
            </a:r>
            <a:endParaRPr lang="en-US" sz="2800" dirty="0">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Pulseless </a:t>
            </a:r>
            <a:r>
              <a:rPr lang="en-US" sz="2400" i="1" dirty="0">
                <a:latin typeface="Times New Roman" panose="02020603050405020304" pitchFamily="18" charset="0"/>
                <a:ea typeface="Calibri" panose="020F0502020204030204" pitchFamily="34" charset="0"/>
              </a:rPr>
              <a:t>and</a:t>
            </a:r>
            <a:r>
              <a:rPr lang="en-US" sz="2400" dirty="0">
                <a:latin typeface="Times New Roman" panose="02020603050405020304" pitchFamily="18" charset="0"/>
                <a:ea typeface="Calibri" panose="020F0502020204030204" pitchFamily="34" charset="0"/>
              </a:rPr>
              <a:t> without an organized rhythm &gt; 40 (Concern of pseudo-PEA)</a:t>
            </a:r>
            <a:endParaRPr lang="en-US" sz="2800" dirty="0">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No signs of life including spontaneous movement or pupillary response</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816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 calcmode="lin" valueType="num">
                                      <p:cBhvr additive="base">
                                        <p:cTn id="13"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 calcmode="lin" valueType="num">
                                      <p:cBhvr additive="base">
                                        <p:cTn id="25"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 calcmode="lin" valueType="num">
                                      <p:cBhvr additive="base">
                                        <p:cTn id="31"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 calcmode="lin" valueType="num">
                                      <p:cBhvr additive="base">
                                        <p:cTn id="37" dur="500" fill="hold"/>
                                        <p:tgtEl>
                                          <p:spTgt spid="2">
                                            <p:txEl>
                                              <p:pRg st="12" end="1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644BBB9-CC6B-4194-84BB-5C558D95CF33}"/>
              </a:ext>
            </a:extLst>
          </p:cNvPr>
          <p:cNvSpPr txBox="1"/>
          <p:nvPr/>
        </p:nvSpPr>
        <p:spPr>
          <a:xfrm>
            <a:off x="609600" y="1085850"/>
            <a:ext cx="11010900" cy="5847755"/>
          </a:xfrm>
          <a:prstGeom prst="rect">
            <a:avLst/>
          </a:prstGeom>
          <a:noFill/>
        </p:spPr>
        <p:txBody>
          <a:bodyPr wrap="square" rtlCol="0">
            <a:spAutoFit/>
          </a:bodyPr>
          <a:lstStyle/>
          <a:p>
            <a:pPr algn="ctr"/>
            <a:r>
              <a:rPr lang="en-US" sz="3200" b="1" dirty="0"/>
              <a:t>Frequently MISSED AEMT Questions from last years CBT…</a:t>
            </a:r>
          </a:p>
          <a:p>
            <a:pPr marL="342900" indent="-342900">
              <a:buFont typeface="Wingdings 2" panose="05020102010507070707" pitchFamily="18" charset="2"/>
              <a:buChar char="ß"/>
            </a:pPr>
            <a:r>
              <a:rPr lang="en-US" sz="2400" i="1" dirty="0"/>
              <a:t>Areas where the questions came from:</a:t>
            </a:r>
          </a:p>
          <a:p>
            <a:pPr marL="800100" lvl="1" indent="-342900">
              <a:buFont typeface="Arial" panose="020B0604020202020204" pitchFamily="34" charset="0"/>
              <a:buChar char="•"/>
            </a:pPr>
            <a:r>
              <a:rPr lang="en-US" dirty="0"/>
              <a:t>Glucagon (pg. 35)</a:t>
            </a:r>
          </a:p>
          <a:p>
            <a:pPr marL="800100" lvl="1" indent="-342900">
              <a:buFont typeface="Arial" panose="020B0604020202020204" pitchFamily="34" charset="0"/>
              <a:buChar char="•"/>
            </a:pPr>
            <a:r>
              <a:rPr lang="en-US" dirty="0"/>
              <a:t>Pediatric airway (pg. 10)</a:t>
            </a:r>
          </a:p>
          <a:p>
            <a:pPr marL="800100" lvl="1" indent="-342900">
              <a:buFont typeface="Arial" panose="020B0604020202020204" pitchFamily="34" charset="0"/>
              <a:buChar char="•"/>
            </a:pPr>
            <a:r>
              <a:rPr lang="en-US" dirty="0"/>
              <a:t>Rescue airways (pg. 10)</a:t>
            </a:r>
          </a:p>
          <a:p>
            <a:pPr marL="800100" lvl="1" indent="-342900">
              <a:buFont typeface="Arial" panose="020B0604020202020204" pitchFamily="34" charset="0"/>
              <a:buChar char="•"/>
            </a:pPr>
            <a:r>
              <a:rPr lang="en-US" dirty="0"/>
              <a:t>Nitroglycerine  administration (pg. 75)</a:t>
            </a:r>
          </a:p>
          <a:p>
            <a:pPr marL="800100" lvl="1" indent="-342900">
              <a:buFont typeface="Arial" panose="020B0604020202020204" pitchFamily="34" charset="0"/>
              <a:buChar char="•"/>
            </a:pPr>
            <a:r>
              <a:rPr lang="en-US" dirty="0"/>
              <a:t>Poisoning (pg. 38)</a:t>
            </a:r>
          </a:p>
          <a:p>
            <a:pPr marL="800100" lvl="1" indent="-342900">
              <a:buFont typeface="Arial" panose="020B0604020202020204" pitchFamily="34" charset="0"/>
              <a:buChar char="•"/>
            </a:pPr>
            <a:r>
              <a:rPr lang="en-US" dirty="0"/>
              <a:t>Infants with fevers (pg. 43)</a:t>
            </a:r>
          </a:p>
          <a:p>
            <a:pPr marL="800100" lvl="1" indent="-342900">
              <a:buFont typeface="Arial" panose="020B0604020202020204" pitchFamily="34" charset="0"/>
              <a:buChar char="•"/>
            </a:pPr>
            <a:r>
              <a:rPr lang="en-US" dirty="0"/>
              <a:t>Heat exposure (pg. 33)</a:t>
            </a:r>
          </a:p>
          <a:p>
            <a:pPr marL="800100" lvl="1" indent="-342900">
              <a:buFont typeface="Arial" panose="020B0604020202020204" pitchFamily="34" charset="0"/>
              <a:buChar char="•"/>
            </a:pPr>
            <a:r>
              <a:rPr lang="en-US" dirty="0"/>
              <a:t>Cyanide poisoning</a:t>
            </a:r>
          </a:p>
          <a:p>
            <a:pPr marL="800100" lvl="1" indent="-342900">
              <a:buFont typeface="Arial" panose="020B0604020202020204" pitchFamily="34" charset="0"/>
              <a:buChar char="•"/>
            </a:pPr>
            <a:r>
              <a:rPr lang="en-US" dirty="0"/>
              <a:t>Trauma Centers (pg. 23)</a:t>
            </a:r>
          </a:p>
          <a:p>
            <a:pPr marL="800100" lvl="1" indent="-342900">
              <a:buFont typeface="Arial" panose="020B0604020202020204" pitchFamily="34" charset="0"/>
              <a:buChar char="•"/>
            </a:pPr>
            <a:r>
              <a:rPr lang="en-US" dirty="0"/>
              <a:t>Terminating a cardiac arrest (pg. 25)</a:t>
            </a:r>
          </a:p>
          <a:p>
            <a:pPr marL="800100" lvl="1" indent="-342900">
              <a:buFont typeface="Arial" panose="020B0604020202020204" pitchFamily="34" charset="0"/>
              <a:buChar char="•"/>
            </a:pPr>
            <a:r>
              <a:rPr lang="en-US" dirty="0"/>
              <a:t>Sepsis (pg. 21)</a:t>
            </a:r>
          </a:p>
          <a:p>
            <a:pPr marL="800100" lvl="1" indent="-342900">
              <a:buFont typeface="Arial" panose="020B0604020202020204" pitchFamily="34" charset="0"/>
              <a:buChar char="•"/>
            </a:pPr>
            <a:r>
              <a:rPr lang="en-US" dirty="0"/>
              <a:t>Fentanyl dosing (pg. 69)</a:t>
            </a:r>
          </a:p>
          <a:p>
            <a:pPr marL="800100" lvl="1" indent="-342900">
              <a:buFont typeface="Arial" panose="020B0604020202020204" pitchFamily="34" charset="0"/>
              <a:buChar char="•"/>
            </a:pPr>
            <a:r>
              <a:rPr lang="en-US" dirty="0"/>
              <a:t>Flail chest (pg. 29)</a:t>
            </a:r>
          </a:p>
          <a:p>
            <a:pPr marL="800100" lvl="1" indent="-342900">
              <a:buFont typeface="Arial" panose="020B0604020202020204" pitchFamily="34" charset="0"/>
              <a:buChar char="•"/>
            </a:pPr>
            <a:r>
              <a:rPr lang="en-US" dirty="0"/>
              <a:t>Crush syndrome (pg. 61)</a:t>
            </a:r>
          </a:p>
          <a:p>
            <a:pPr marL="800100" lvl="1" indent="-342900">
              <a:buFont typeface="Arial" panose="020B0604020202020204" pitchFamily="34" charset="0"/>
              <a:buChar char="•"/>
            </a:pPr>
            <a:r>
              <a:rPr lang="en-US" dirty="0"/>
              <a:t>Newborn care (pg. 25)</a:t>
            </a:r>
          </a:p>
          <a:p>
            <a:pPr marL="800100" lvl="1" indent="-342900">
              <a:buFont typeface="Arial" panose="020B0604020202020204" pitchFamily="34" charset="0"/>
              <a:buChar char="•"/>
            </a:pPr>
            <a:r>
              <a:rPr lang="en-US" dirty="0"/>
              <a:t>Non-traumatic shock (pg. 20)</a:t>
            </a:r>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12154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CB04BC4B-2931-4C91-92B1-C3BEB2E4B1AC}"/>
              </a:ext>
            </a:extLst>
          </p:cNvPr>
          <p:cNvSpPr/>
          <p:nvPr/>
        </p:nvSpPr>
        <p:spPr>
          <a:xfrm>
            <a:off x="146305" y="721270"/>
            <a:ext cx="5776258" cy="3479256"/>
          </a:xfrm>
          <a:prstGeom prst="wedgeRoundRectCallout">
            <a:avLst>
              <a:gd name="adj1" fmla="val 20208"/>
              <a:gd name="adj2" fmla="val 49340"/>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Question #1 </a:t>
            </a:r>
            <a:r>
              <a:rPr lang="en-US" sz="2400" b="1" dirty="0"/>
              <a:t>– </a:t>
            </a:r>
            <a:r>
              <a:rPr lang="en-US" sz="2400" b="1" i="1" dirty="0"/>
              <a:t>What is pseudo PEA?</a:t>
            </a:r>
          </a:p>
          <a:p>
            <a:r>
              <a:rPr lang="en-US" sz="2000" i="1" dirty="0"/>
              <a:t>Answer</a:t>
            </a:r>
            <a:r>
              <a:rPr lang="en-US" sz="2000" dirty="0"/>
              <a:t> – true PEA / EMD – you may be unable to palpate a pulse </a:t>
            </a:r>
            <a:r>
              <a:rPr lang="en-US" sz="2000" i="1" dirty="0"/>
              <a:t>that actually exists.</a:t>
            </a:r>
          </a:p>
          <a:p>
            <a:r>
              <a:rPr lang="en-US" sz="2400" b="1" i="1" dirty="0"/>
              <a:t>Question #2 - How do you detect it?</a:t>
            </a:r>
          </a:p>
          <a:p>
            <a:r>
              <a:rPr lang="en-US" sz="2000" i="1" dirty="0"/>
              <a:t>Answer</a:t>
            </a:r>
            <a:r>
              <a:rPr lang="en-US" sz="2000" i="1" u="sng" dirty="0"/>
              <a:t>s</a:t>
            </a:r>
            <a:r>
              <a:rPr lang="en-US" sz="2000" i="1" dirty="0"/>
              <a:t>:</a:t>
            </a:r>
          </a:p>
          <a:p>
            <a:pPr marL="285750" indent="-285750">
              <a:buFont typeface="Arial" panose="020B0604020202020204" pitchFamily="34" charset="0"/>
              <a:buChar char="•"/>
            </a:pPr>
            <a:r>
              <a:rPr lang="en-US" sz="2000" dirty="0"/>
              <a:t>High ETCO</a:t>
            </a:r>
            <a:r>
              <a:rPr lang="en-US" sz="2000" baseline="-25000" dirty="0"/>
              <a:t>2</a:t>
            </a:r>
            <a:r>
              <a:rPr lang="en-US" sz="2000" dirty="0"/>
              <a:t> readings (in intubated patients)</a:t>
            </a:r>
          </a:p>
          <a:p>
            <a:pPr marL="285750" indent="-285750">
              <a:buFont typeface="Arial" panose="020B0604020202020204" pitchFamily="34" charset="0"/>
              <a:buChar char="•"/>
            </a:pPr>
            <a:r>
              <a:rPr lang="en-US" sz="2000" dirty="0"/>
              <a:t>+SpO</a:t>
            </a:r>
            <a:r>
              <a:rPr lang="en-US" sz="2000" baseline="-25000" dirty="0"/>
              <a:t>2</a:t>
            </a:r>
            <a:r>
              <a:rPr lang="en-US" sz="2000" dirty="0"/>
              <a:t> waveform</a:t>
            </a:r>
          </a:p>
          <a:p>
            <a:pPr marL="285750" indent="-285750">
              <a:buFont typeface="Arial" panose="020B0604020202020204" pitchFamily="34" charset="0"/>
              <a:buChar char="•"/>
            </a:pPr>
            <a:r>
              <a:rPr lang="en-US" sz="2000" dirty="0"/>
              <a:t>Cardiac activity on POCUS (point-of-care Ultrasound) / Doppler ultrasound</a:t>
            </a:r>
          </a:p>
          <a:p>
            <a:pPr marL="285750" indent="-285750">
              <a:buFont typeface="Arial" panose="020B0604020202020204" pitchFamily="34" charset="0"/>
              <a:buChar char="•"/>
            </a:pPr>
            <a:r>
              <a:rPr lang="en-US" sz="2000" dirty="0"/>
              <a:t>Presence of an arterial line BP</a:t>
            </a:r>
            <a:endParaRPr lang="en-US" sz="1600" dirty="0"/>
          </a:p>
        </p:txBody>
      </p:sp>
      <p:sp>
        <p:nvSpPr>
          <p:cNvPr id="3" name="Rectangle: Rounded Corners 2">
            <a:extLst>
              <a:ext uri="{FF2B5EF4-FFF2-40B4-BE49-F238E27FC236}">
                <a16:creationId xmlns:a16="http://schemas.microsoft.com/office/drawing/2014/main" id="{758E3E0A-87DE-4683-BDAA-91E0B74317CC}"/>
              </a:ext>
            </a:extLst>
          </p:cNvPr>
          <p:cNvSpPr/>
          <p:nvPr/>
        </p:nvSpPr>
        <p:spPr>
          <a:xfrm>
            <a:off x="6269437" y="192022"/>
            <a:ext cx="5776258" cy="653796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The pulse is the worst way to monitor perfusion. </a:t>
            </a:r>
            <a:r>
              <a:rPr lang="en-US" sz="2000" dirty="0">
                <a:solidFill>
                  <a:srgbClr val="FFFF00"/>
                </a:solidFill>
              </a:rPr>
              <a:t>(</a:t>
            </a:r>
            <a:r>
              <a:rPr lang="en-US" sz="2000" i="1" dirty="0">
                <a:solidFill>
                  <a:srgbClr val="FFFF00"/>
                </a:solidFill>
              </a:rPr>
              <a:t>palpating</a:t>
            </a:r>
            <a:r>
              <a:rPr lang="en-US" sz="2000" dirty="0">
                <a:solidFill>
                  <a:srgbClr val="FFFF00"/>
                </a:solidFill>
              </a:rPr>
              <a:t> a carotid / central pulse)</a:t>
            </a:r>
          </a:p>
          <a:p>
            <a:pPr algn="ctr"/>
            <a:r>
              <a:rPr lang="en-US" sz="2000" dirty="0"/>
              <a:t>So </a:t>
            </a:r>
            <a:r>
              <a:rPr lang="en-US" sz="2000" i="1" dirty="0"/>
              <a:t>minimize</a:t>
            </a:r>
            <a:r>
              <a:rPr lang="en-US" sz="2000" dirty="0"/>
              <a:t> the value of the central pulse as it’s subjective and highly unreliable…</a:t>
            </a:r>
          </a:p>
          <a:p>
            <a:pPr marL="342900" indent="-342900">
              <a:buFont typeface="Wingdings 2" panose="05020102010507070707" pitchFamily="18" charset="2"/>
              <a:buChar char="ß"/>
            </a:pPr>
            <a:r>
              <a:rPr lang="en-US" sz="2000" b="1" i="1" dirty="0"/>
              <a:t>Use the following instead:</a:t>
            </a:r>
          </a:p>
          <a:p>
            <a:pPr marL="685800" indent="-342900">
              <a:buFont typeface="Arial" panose="020B0604020202020204" pitchFamily="34" charset="0"/>
              <a:buChar char="•"/>
            </a:pPr>
            <a:r>
              <a:rPr lang="en-US" sz="2000" dirty="0"/>
              <a:t>+ECG – narrow complex over 40 bpm</a:t>
            </a:r>
          </a:p>
          <a:p>
            <a:pPr marL="685800" indent="-342900">
              <a:buFont typeface="Arial" panose="020B0604020202020204" pitchFamily="34" charset="0"/>
              <a:buChar char="•"/>
            </a:pPr>
            <a:r>
              <a:rPr lang="en-US" sz="2000" dirty="0"/>
              <a:t>+EtCO</a:t>
            </a:r>
            <a:r>
              <a:rPr lang="en-US" sz="2000" baseline="-25000" dirty="0"/>
              <a:t>2</a:t>
            </a:r>
            <a:r>
              <a:rPr lang="en-US" sz="2000" dirty="0"/>
              <a:t> of 35-40mmHg</a:t>
            </a:r>
          </a:p>
          <a:p>
            <a:pPr marL="685800" indent="-342900">
              <a:buFont typeface="Arial" panose="020B0604020202020204" pitchFamily="34" charset="0"/>
              <a:buChar char="•"/>
            </a:pPr>
            <a:r>
              <a:rPr lang="en-US" sz="2000" dirty="0"/>
              <a:t>+SpO2 waveform</a:t>
            </a:r>
          </a:p>
          <a:p>
            <a:pPr marL="1143000" lvl="1" indent="-342900">
              <a:buFont typeface="Arial" panose="020B0604020202020204" pitchFamily="34" charset="0"/>
              <a:buChar char="•"/>
            </a:pPr>
            <a:r>
              <a:rPr lang="en-US" sz="2000" dirty="0"/>
              <a:t>reliable (+) predictor</a:t>
            </a:r>
          </a:p>
          <a:p>
            <a:pPr marL="1143000" lvl="1" indent="-342900">
              <a:buFont typeface="Arial" panose="020B0604020202020204" pitchFamily="34" charset="0"/>
              <a:buChar char="•"/>
            </a:pPr>
            <a:r>
              <a:rPr lang="en-US" sz="2000" i="1" u="sng" dirty="0"/>
              <a:t>unreliable</a:t>
            </a:r>
            <a:r>
              <a:rPr lang="en-US" sz="2000" dirty="0"/>
              <a:t> (-) predictor</a:t>
            </a:r>
          </a:p>
          <a:p>
            <a:pPr marL="342900" indent="-342900">
              <a:buFont typeface="Wingdings 2" panose="05020102010507070707" pitchFamily="18" charset="2"/>
              <a:buChar char="ß"/>
            </a:pPr>
            <a:r>
              <a:rPr lang="en-US" sz="2000" dirty="0"/>
              <a:t>A pseudo PEA condition with narrow  complex electrical activity at a rate &gt;40 bpm,  EtCO</a:t>
            </a:r>
            <a:r>
              <a:rPr lang="en-US" sz="2000" baseline="-25000" dirty="0"/>
              <a:t>2</a:t>
            </a:r>
            <a:r>
              <a:rPr lang="en-US" sz="2000" dirty="0"/>
              <a:t> around 35-40 mmHg, and a well shaped SpO</a:t>
            </a:r>
            <a:r>
              <a:rPr lang="en-US" sz="2000" baseline="-25000" dirty="0"/>
              <a:t>2</a:t>
            </a:r>
            <a:r>
              <a:rPr lang="en-US" sz="2000" dirty="0"/>
              <a:t> capillary waveform in the absence of chest compressions </a:t>
            </a:r>
            <a:r>
              <a:rPr lang="en-US" sz="2000" i="1" dirty="0">
                <a:solidFill>
                  <a:srgbClr val="FFFF00"/>
                </a:solidFill>
              </a:rPr>
              <a:t>is proof of perfusion</a:t>
            </a:r>
            <a:r>
              <a:rPr lang="en-US" sz="2000" dirty="0">
                <a:solidFill>
                  <a:srgbClr val="FFFF00"/>
                </a:solidFill>
              </a:rPr>
              <a:t>.</a:t>
            </a:r>
          </a:p>
          <a:p>
            <a:pPr marL="685800" lvl="1" indent="-342900">
              <a:buFont typeface="Arial" panose="020B0604020202020204" pitchFamily="34" charset="0"/>
              <a:buChar char="•"/>
            </a:pPr>
            <a:r>
              <a:rPr lang="en-US" sz="2000" dirty="0">
                <a:solidFill>
                  <a:schemeClr val="bg1"/>
                </a:solidFill>
              </a:rPr>
              <a:t>Treat the H &amp; T’s! (</a:t>
            </a:r>
            <a:r>
              <a:rPr lang="en-US" sz="2000" dirty="0"/>
              <a:t>consult MCP prn)</a:t>
            </a:r>
          </a:p>
        </p:txBody>
      </p:sp>
      <p:pic>
        <p:nvPicPr>
          <p:cNvPr id="11268" name="Picture 4" descr="Related image">
            <a:extLst>
              <a:ext uri="{FF2B5EF4-FFF2-40B4-BE49-F238E27FC236}">
                <a16:creationId xmlns:a16="http://schemas.microsoft.com/office/drawing/2014/main" id="{75182D92-8252-48BA-A47A-6D86C9FED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242" y="4327428"/>
            <a:ext cx="4260886" cy="247459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elated image">
            <a:extLst>
              <a:ext uri="{FF2B5EF4-FFF2-40B4-BE49-F238E27FC236}">
                <a16:creationId xmlns:a16="http://schemas.microsoft.com/office/drawing/2014/main" id="{54857145-1EE2-455F-AC1F-4CAF72DAE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57" y="845047"/>
            <a:ext cx="5979153" cy="1133856"/>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D2327880-45D1-472E-BD49-6C62355AAED0}"/>
              </a:ext>
            </a:extLst>
          </p:cNvPr>
          <p:cNvSpPr/>
          <p:nvPr/>
        </p:nvSpPr>
        <p:spPr>
          <a:xfrm rot="11605760">
            <a:off x="5554889" y="1573092"/>
            <a:ext cx="1392880" cy="41365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2" name="Picture 8" descr="Image result for etco2 waveforms">
            <a:extLst>
              <a:ext uri="{FF2B5EF4-FFF2-40B4-BE49-F238E27FC236}">
                <a16:creationId xmlns:a16="http://schemas.microsoft.com/office/drawing/2014/main" id="{C4755153-DA85-4CAB-9452-C38E7B4C8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10" y="2105805"/>
            <a:ext cx="5981700" cy="1514475"/>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A0A6CEBC-BDAE-4D0A-A1D7-5CCE2E59EDC8}"/>
              </a:ext>
            </a:extLst>
          </p:cNvPr>
          <p:cNvSpPr/>
          <p:nvPr/>
        </p:nvSpPr>
        <p:spPr>
          <a:xfrm rot="9760596">
            <a:off x="5090502" y="2381262"/>
            <a:ext cx="1867017" cy="41365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8A15EF94-0A57-4666-A874-2C698491C9EB}"/>
              </a:ext>
            </a:extLst>
          </p:cNvPr>
          <p:cNvSpPr/>
          <p:nvPr/>
        </p:nvSpPr>
        <p:spPr>
          <a:xfrm rot="8750060">
            <a:off x="3479753" y="3492439"/>
            <a:ext cx="3736811" cy="41365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07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 calcmode="lin" valueType="num">
                                      <p:cBhvr>
                                        <p:cTn id="56"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barn(inVertical)">
                                      <p:cBhvr>
                                        <p:cTn id="63" dur="500"/>
                                        <p:tgtEl>
                                          <p:spTgt spid="3"/>
                                        </p:tgtEl>
                                      </p:cBhvr>
                                    </p:animEffect>
                                  </p:childTnLst>
                                </p:cTn>
                              </p:par>
                              <p:par>
                                <p:cTn id="64" presetID="53" presetClass="entr" presetSubtype="16" fill="hold" nodeType="with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anim calcmode="lin" valueType="num">
                                      <p:cBhvr>
                                        <p:cTn id="6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3">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 calcmode="lin" valueType="num">
                                      <p:cBhvr>
                                        <p:cTn id="7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75" dur="500"/>
                                        <p:tgtEl>
                                          <p:spTgt spid="3">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3">
                                            <p:txEl>
                                              <p:pRg st="2" end="2"/>
                                            </p:txEl>
                                          </p:spTgt>
                                        </p:tgtEl>
                                        <p:attrNameLst>
                                          <p:attrName>style.visibility</p:attrName>
                                        </p:attrNameLst>
                                      </p:cBhvr>
                                      <p:to>
                                        <p:strVal val="visible"/>
                                      </p:to>
                                    </p:set>
                                    <p:anim calcmode="lin" valueType="num">
                                      <p:cBhvr>
                                        <p:cTn id="8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82" dur="500"/>
                                        <p:tgtEl>
                                          <p:spTgt spid="3">
                                            <p:txEl>
                                              <p:pRg st="2" end="2"/>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 calcmode="lin" valueType="num">
                                      <p:cBhvr>
                                        <p:cTn id="8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87" dur="500"/>
                                        <p:tgtEl>
                                          <p:spTgt spid="3">
                                            <p:txEl>
                                              <p:pRg st="3" end="3"/>
                                            </p:txEl>
                                          </p:spTgt>
                                        </p:tgtEl>
                                      </p:cBhvr>
                                    </p:animEffect>
                                  </p:childTnLst>
                                </p:cTn>
                              </p:par>
                              <p:par>
                                <p:cTn id="88" presetID="53" presetClass="entr" presetSubtype="16" fill="hold" nodeType="withEffect">
                                  <p:stCondLst>
                                    <p:cond delay="0"/>
                                  </p:stCondLst>
                                  <p:childTnLst>
                                    <p:set>
                                      <p:cBhvr>
                                        <p:cTn id="89" dur="1" fill="hold">
                                          <p:stCondLst>
                                            <p:cond delay="0"/>
                                          </p:stCondLst>
                                        </p:cTn>
                                        <p:tgtEl>
                                          <p:spTgt spid="11270"/>
                                        </p:tgtEl>
                                        <p:attrNameLst>
                                          <p:attrName>style.visibility</p:attrName>
                                        </p:attrNameLst>
                                      </p:cBhvr>
                                      <p:to>
                                        <p:strVal val="visible"/>
                                      </p:to>
                                    </p:set>
                                    <p:anim calcmode="lin" valueType="num">
                                      <p:cBhvr>
                                        <p:cTn id="90" dur="500" fill="hold"/>
                                        <p:tgtEl>
                                          <p:spTgt spid="11270"/>
                                        </p:tgtEl>
                                        <p:attrNameLst>
                                          <p:attrName>ppt_w</p:attrName>
                                        </p:attrNameLst>
                                      </p:cBhvr>
                                      <p:tavLst>
                                        <p:tav tm="0">
                                          <p:val>
                                            <p:fltVal val="0"/>
                                          </p:val>
                                        </p:tav>
                                        <p:tav tm="100000">
                                          <p:val>
                                            <p:strVal val="#ppt_w"/>
                                          </p:val>
                                        </p:tav>
                                      </p:tavLst>
                                    </p:anim>
                                    <p:anim calcmode="lin" valueType="num">
                                      <p:cBhvr>
                                        <p:cTn id="91" dur="500" fill="hold"/>
                                        <p:tgtEl>
                                          <p:spTgt spid="11270"/>
                                        </p:tgtEl>
                                        <p:attrNameLst>
                                          <p:attrName>ppt_h</p:attrName>
                                        </p:attrNameLst>
                                      </p:cBhvr>
                                      <p:tavLst>
                                        <p:tav tm="0">
                                          <p:val>
                                            <p:fltVal val="0"/>
                                          </p:val>
                                        </p:tav>
                                        <p:tav tm="100000">
                                          <p:val>
                                            <p:strVal val="#ppt_h"/>
                                          </p:val>
                                        </p:tav>
                                      </p:tavLst>
                                    </p:anim>
                                    <p:animEffect transition="in" filter="fade">
                                      <p:cBhvr>
                                        <p:cTn id="92" dur="500"/>
                                        <p:tgtEl>
                                          <p:spTgt spid="11270"/>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600" fill="hold"/>
                                        <p:tgtEl>
                                          <p:spTgt spid="10"/>
                                        </p:tgtEl>
                                        <p:attrNameLst>
                                          <p:attrName>ppt_w</p:attrName>
                                        </p:attrNameLst>
                                      </p:cBhvr>
                                      <p:tavLst>
                                        <p:tav tm="0">
                                          <p:val>
                                            <p:fltVal val="0"/>
                                          </p:val>
                                        </p:tav>
                                        <p:tav tm="100000">
                                          <p:val>
                                            <p:strVal val="#ppt_w"/>
                                          </p:val>
                                        </p:tav>
                                      </p:tavLst>
                                    </p:anim>
                                    <p:anim calcmode="lin" valueType="num">
                                      <p:cBhvr>
                                        <p:cTn id="96" dur="600" fill="hold"/>
                                        <p:tgtEl>
                                          <p:spTgt spid="10"/>
                                        </p:tgtEl>
                                        <p:attrNameLst>
                                          <p:attrName>ppt_h</p:attrName>
                                        </p:attrNameLst>
                                      </p:cBhvr>
                                      <p:tavLst>
                                        <p:tav tm="0">
                                          <p:val>
                                            <p:fltVal val="0"/>
                                          </p:val>
                                        </p:tav>
                                        <p:tav tm="100000">
                                          <p:val>
                                            <p:strVal val="#ppt_h"/>
                                          </p:val>
                                        </p:tav>
                                      </p:tavLst>
                                    </p:anim>
                                    <p:animEffect transition="in" filter="fade">
                                      <p:cBhvr>
                                        <p:cTn id="97" dur="6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3">
                                            <p:txEl>
                                              <p:pRg st="4" end="4"/>
                                            </p:txEl>
                                          </p:spTgt>
                                        </p:tgtEl>
                                        <p:attrNameLst>
                                          <p:attrName>style.visibility</p:attrName>
                                        </p:attrNameLst>
                                      </p:cBhvr>
                                      <p:to>
                                        <p:strVal val="visible"/>
                                      </p:to>
                                    </p:set>
                                    <p:anim calcmode="lin" valueType="num">
                                      <p:cBhvr>
                                        <p:cTn id="10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0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04" dur="500"/>
                                        <p:tgtEl>
                                          <p:spTgt spid="3">
                                            <p:txEl>
                                              <p:pRg st="4" end="4"/>
                                            </p:tx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Effect transition="in" filter="fade">
                                      <p:cBhvr>
                                        <p:cTn id="109" dur="500"/>
                                        <p:tgtEl>
                                          <p:spTgt spid="15"/>
                                        </p:tgtEl>
                                      </p:cBhvr>
                                    </p:animEffect>
                                  </p:childTnLst>
                                </p:cTn>
                              </p:par>
                              <p:par>
                                <p:cTn id="110" presetID="53" presetClass="entr" presetSubtype="16" fill="hold" nodeType="withEffect">
                                  <p:stCondLst>
                                    <p:cond delay="0"/>
                                  </p:stCondLst>
                                  <p:childTnLst>
                                    <p:set>
                                      <p:cBhvr>
                                        <p:cTn id="111" dur="1" fill="hold">
                                          <p:stCondLst>
                                            <p:cond delay="0"/>
                                          </p:stCondLst>
                                        </p:cTn>
                                        <p:tgtEl>
                                          <p:spTgt spid="11272"/>
                                        </p:tgtEl>
                                        <p:attrNameLst>
                                          <p:attrName>style.visibility</p:attrName>
                                        </p:attrNameLst>
                                      </p:cBhvr>
                                      <p:to>
                                        <p:strVal val="visible"/>
                                      </p:to>
                                    </p:set>
                                    <p:anim calcmode="lin" valueType="num">
                                      <p:cBhvr>
                                        <p:cTn id="112" dur="500" fill="hold"/>
                                        <p:tgtEl>
                                          <p:spTgt spid="11272"/>
                                        </p:tgtEl>
                                        <p:attrNameLst>
                                          <p:attrName>ppt_w</p:attrName>
                                        </p:attrNameLst>
                                      </p:cBhvr>
                                      <p:tavLst>
                                        <p:tav tm="0">
                                          <p:val>
                                            <p:fltVal val="0"/>
                                          </p:val>
                                        </p:tav>
                                        <p:tav tm="100000">
                                          <p:val>
                                            <p:strVal val="#ppt_w"/>
                                          </p:val>
                                        </p:tav>
                                      </p:tavLst>
                                    </p:anim>
                                    <p:anim calcmode="lin" valueType="num">
                                      <p:cBhvr>
                                        <p:cTn id="113" dur="500" fill="hold"/>
                                        <p:tgtEl>
                                          <p:spTgt spid="11272"/>
                                        </p:tgtEl>
                                        <p:attrNameLst>
                                          <p:attrName>ppt_h</p:attrName>
                                        </p:attrNameLst>
                                      </p:cBhvr>
                                      <p:tavLst>
                                        <p:tav tm="0">
                                          <p:val>
                                            <p:fltVal val="0"/>
                                          </p:val>
                                        </p:tav>
                                        <p:tav tm="100000">
                                          <p:val>
                                            <p:strVal val="#ppt_h"/>
                                          </p:val>
                                        </p:tav>
                                      </p:tavLst>
                                    </p:anim>
                                    <p:animEffect transition="in" filter="fade">
                                      <p:cBhvr>
                                        <p:cTn id="114" dur="500"/>
                                        <p:tgtEl>
                                          <p:spTgt spid="11272"/>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3">
                                            <p:txEl>
                                              <p:pRg st="5" end="5"/>
                                            </p:txEl>
                                          </p:spTgt>
                                        </p:tgtEl>
                                        <p:attrNameLst>
                                          <p:attrName>style.visibility</p:attrName>
                                        </p:attrNameLst>
                                      </p:cBhvr>
                                      <p:to>
                                        <p:strVal val="visible"/>
                                      </p:to>
                                    </p:set>
                                    <p:anim calcmode="lin" valueType="num">
                                      <p:cBhvr>
                                        <p:cTn id="1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21" dur="500"/>
                                        <p:tgtEl>
                                          <p:spTgt spid="3">
                                            <p:txEl>
                                              <p:pRg st="5" end="5"/>
                                            </p:txEl>
                                          </p:spTgt>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 calcmode="lin" valueType="num">
                                      <p:cBhvr>
                                        <p:cTn id="124" dur="500" fill="hold"/>
                                        <p:tgtEl>
                                          <p:spTgt spid="16"/>
                                        </p:tgtEl>
                                        <p:attrNameLst>
                                          <p:attrName>ppt_w</p:attrName>
                                        </p:attrNameLst>
                                      </p:cBhvr>
                                      <p:tavLst>
                                        <p:tav tm="0">
                                          <p:val>
                                            <p:fltVal val="0"/>
                                          </p:val>
                                        </p:tav>
                                        <p:tav tm="100000">
                                          <p:val>
                                            <p:strVal val="#ppt_w"/>
                                          </p:val>
                                        </p:tav>
                                      </p:tavLst>
                                    </p:anim>
                                    <p:anim calcmode="lin" valueType="num">
                                      <p:cBhvr>
                                        <p:cTn id="125" dur="500" fill="hold"/>
                                        <p:tgtEl>
                                          <p:spTgt spid="16"/>
                                        </p:tgtEl>
                                        <p:attrNameLst>
                                          <p:attrName>ppt_h</p:attrName>
                                        </p:attrNameLst>
                                      </p:cBhvr>
                                      <p:tavLst>
                                        <p:tav tm="0">
                                          <p:val>
                                            <p:fltVal val="0"/>
                                          </p:val>
                                        </p:tav>
                                        <p:tav tm="100000">
                                          <p:val>
                                            <p:strVal val="#ppt_h"/>
                                          </p:val>
                                        </p:tav>
                                      </p:tavLst>
                                    </p:anim>
                                    <p:animEffect transition="in" filter="fade">
                                      <p:cBhvr>
                                        <p:cTn id="126" dur="500"/>
                                        <p:tgtEl>
                                          <p:spTgt spid="16"/>
                                        </p:tgtEl>
                                      </p:cBhvr>
                                    </p:animEffect>
                                  </p:childTnLst>
                                </p:cTn>
                              </p:par>
                              <p:par>
                                <p:cTn id="127" presetID="53" presetClass="entr" presetSubtype="16" fill="hold" nodeType="withEffect">
                                  <p:stCondLst>
                                    <p:cond delay="0"/>
                                  </p:stCondLst>
                                  <p:childTnLst>
                                    <p:set>
                                      <p:cBhvr>
                                        <p:cTn id="128" dur="1" fill="hold">
                                          <p:stCondLst>
                                            <p:cond delay="0"/>
                                          </p:stCondLst>
                                        </p:cTn>
                                        <p:tgtEl>
                                          <p:spTgt spid="11268"/>
                                        </p:tgtEl>
                                        <p:attrNameLst>
                                          <p:attrName>style.visibility</p:attrName>
                                        </p:attrNameLst>
                                      </p:cBhvr>
                                      <p:to>
                                        <p:strVal val="visible"/>
                                      </p:to>
                                    </p:set>
                                    <p:anim calcmode="lin" valueType="num">
                                      <p:cBhvr>
                                        <p:cTn id="129" dur="500" fill="hold"/>
                                        <p:tgtEl>
                                          <p:spTgt spid="11268"/>
                                        </p:tgtEl>
                                        <p:attrNameLst>
                                          <p:attrName>ppt_w</p:attrName>
                                        </p:attrNameLst>
                                      </p:cBhvr>
                                      <p:tavLst>
                                        <p:tav tm="0">
                                          <p:val>
                                            <p:fltVal val="0"/>
                                          </p:val>
                                        </p:tav>
                                        <p:tav tm="100000">
                                          <p:val>
                                            <p:strVal val="#ppt_w"/>
                                          </p:val>
                                        </p:tav>
                                      </p:tavLst>
                                    </p:anim>
                                    <p:anim calcmode="lin" valueType="num">
                                      <p:cBhvr>
                                        <p:cTn id="130" dur="500" fill="hold"/>
                                        <p:tgtEl>
                                          <p:spTgt spid="11268"/>
                                        </p:tgtEl>
                                        <p:attrNameLst>
                                          <p:attrName>ppt_h</p:attrName>
                                        </p:attrNameLst>
                                      </p:cBhvr>
                                      <p:tavLst>
                                        <p:tav tm="0">
                                          <p:val>
                                            <p:fltVal val="0"/>
                                          </p:val>
                                        </p:tav>
                                        <p:tav tm="100000">
                                          <p:val>
                                            <p:strVal val="#ppt_h"/>
                                          </p:val>
                                        </p:tav>
                                      </p:tavLst>
                                    </p:anim>
                                    <p:animEffect transition="in" filter="fade">
                                      <p:cBhvr>
                                        <p:cTn id="131" dur="500"/>
                                        <p:tgtEl>
                                          <p:spTgt spid="11268"/>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3">
                                            <p:txEl>
                                              <p:pRg st="6" end="6"/>
                                            </p:txEl>
                                          </p:spTgt>
                                        </p:tgtEl>
                                        <p:attrNameLst>
                                          <p:attrName>style.visibility</p:attrName>
                                        </p:attrNameLst>
                                      </p:cBhvr>
                                      <p:to>
                                        <p:strVal val="visible"/>
                                      </p:to>
                                    </p:set>
                                    <p:anim calcmode="lin" valueType="num">
                                      <p:cBhvr>
                                        <p:cTn id="1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38" dur="500"/>
                                        <p:tgtEl>
                                          <p:spTgt spid="3">
                                            <p:txEl>
                                              <p:pRg st="6" end="6"/>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3">
                                            <p:txEl>
                                              <p:pRg st="7" end="7"/>
                                            </p:txEl>
                                          </p:spTgt>
                                        </p:tgtEl>
                                        <p:attrNameLst>
                                          <p:attrName>style.visibility</p:attrName>
                                        </p:attrNameLst>
                                      </p:cBhvr>
                                      <p:to>
                                        <p:strVal val="visible"/>
                                      </p:to>
                                    </p:set>
                                    <p:anim calcmode="lin" valueType="num">
                                      <p:cBhvr>
                                        <p:cTn id="1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5" dur="500"/>
                                        <p:tgtEl>
                                          <p:spTgt spid="3">
                                            <p:txEl>
                                              <p:pRg st="7" end="7"/>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ntr" presetSubtype="2" fill="hold" nodeType="clickEffect">
                                  <p:stCondLst>
                                    <p:cond delay="0"/>
                                  </p:stCondLst>
                                  <p:childTnLst>
                                    <p:set>
                                      <p:cBhvr>
                                        <p:cTn id="149" dur="1" fill="hold">
                                          <p:stCondLst>
                                            <p:cond delay="0"/>
                                          </p:stCondLst>
                                        </p:cTn>
                                        <p:tgtEl>
                                          <p:spTgt spid="3">
                                            <p:txEl>
                                              <p:pRg st="8" end="8"/>
                                            </p:txEl>
                                          </p:spTgt>
                                        </p:tgtEl>
                                        <p:attrNameLst>
                                          <p:attrName>style.visibility</p:attrName>
                                        </p:attrNameLst>
                                      </p:cBhvr>
                                      <p:to>
                                        <p:strVal val="visible"/>
                                      </p:to>
                                    </p:set>
                                    <p:anim calcmode="lin" valueType="num">
                                      <p:cBhvr additive="base">
                                        <p:cTn id="150"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15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2" fill="hold" nodeType="clickEffect">
                                  <p:stCondLst>
                                    <p:cond delay="0"/>
                                  </p:stCondLst>
                                  <p:childTnLst>
                                    <p:set>
                                      <p:cBhvr>
                                        <p:cTn id="155" dur="1" fill="hold">
                                          <p:stCondLst>
                                            <p:cond delay="0"/>
                                          </p:stCondLst>
                                        </p:cTn>
                                        <p:tgtEl>
                                          <p:spTgt spid="3">
                                            <p:txEl>
                                              <p:pRg st="9" end="9"/>
                                            </p:txEl>
                                          </p:spTgt>
                                        </p:tgtEl>
                                        <p:attrNameLst>
                                          <p:attrName>style.visibility</p:attrName>
                                        </p:attrNameLst>
                                      </p:cBhvr>
                                      <p:to>
                                        <p:strVal val="visible"/>
                                      </p:to>
                                    </p:set>
                                    <p:anim calcmode="lin" valueType="num">
                                      <p:cBhvr additive="base">
                                        <p:cTn id="156"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157"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0"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Rounded Corners 7">
            <a:extLst>
              <a:ext uri="{FF2B5EF4-FFF2-40B4-BE49-F238E27FC236}">
                <a16:creationId xmlns:a16="http://schemas.microsoft.com/office/drawing/2014/main" id="{FD7E564E-24F2-49B3-957C-8A2F6FDE101C}"/>
              </a:ext>
            </a:extLst>
          </p:cNvPr>
          <p:cNvSpPr/>
          <p:nvPr/>
        </p:nvSpPr>
        <p:spPr>
          <a:xfrm>
            <a:off x="6318600" y="1441564"/>
            <a:ext cx="5666531" cy="400173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b="1" i="1" dirty="0">
                <a:solidFill>
                  <a:srgbClr val="FFFF00"/>
                </a:solidFill>
              </a:rPr>
              <a:t>Continue CHEST COMPRESSIONS in:</a:t>
            </a:r>
          </a:p>
          <a:p>
            <a:pPr marL="342900" indent="-342900" fontAlgn="base">
              <a:buFont typeface="Arial" panose="020B0604020202020204" pitchFamily="34" charset="0"/>
              <a:buChar char="•"/>
            </a:pPr>
            <a:r>
              <a:rPr lang="en-US" sz="2400" b="1" dirty="0"/>
              <a:t>PEA with </a:t>
            </a:r>
            <a:r>
              <a:rPr lang="en-US" sz="2400" b="1" u="sng" dirty="0"/>
              <a:t>bad</a:t>
            </a:r>
            <a:r>
              <a:rPr lang="en-US" sz="2400" b="1" dirty="0"/>
              <a:t> perfusion state indicators:</a:t>
            </a:r>
            <a:endParaRPr lang="en-US" sz="2400" dirty="0"/>
          </a:p>
          <a:p>
            <a:pPr marL="800100" lvl="1" indent="-342900" fontAlgn="base">
              <a:buFont typeface="Arial" panose="020B0604020202020204" pitchFamily="34" charset="0"/>
              <a:buChar char="•"/>
            </a:pPr>
            <a:r>
              <a:rPr lang="en-US" sz="2400" b="1" dirty="0"/>
              <a:t>Wide bradycardic electric activity</a:t>
            </a:r>
            <a:endParaRPr lang="en-US" sz="2400" dirty="0"/>
          </a:p>
          <a:p>
            <a:pPr marL="800100" lvl="1" indent="-342900" fontAlgn="base">
              <a:buFont typeface="Arial" panose="020B0604020202020204" pitchFamily="34" charset="0"/>
              <a:buChar char="•"/>
            </a:pPr>
            <a:r>
              <a:rPr lang="en-US" sz="2400" b="1" dirty="0"/>
              <a:t>Low EtCO2 (&lt;20 mmHg)</a:t>
            </a:r>
            <a:endParaRPr lang="en-US" sz="2400" dirty="0"/>
          </a:p>
          <a:p>
            <a:pPr marL="800100" lvl="1" indent="-342900" fontAlgn="base">
              <a:buFont typeface="Arial" panose="020B0604020202020204" pitchFamily="34" charset="0"/>
              <a:buChar char="•"/>
            </a:pPr>
            <a:r>
              <a:rPr lang="en-US" sz="2400" b="1" u="sng" dirty="0"/>
              <a:t>No</a:t>
            </a:r>
            <a:r>
              <a:rPr lang="en-US" sz="2400" b="1" dirty="0"/>
              <a:t> waveform on Pulse Ox</a:t>
            </a:r>
          </a:p>
          <a:p>
            <a:pPr indent="-342900" fontAlgn="base">
              <a:buFont typeface="Arial" panose="020B0604020202020204" pitchFamily="34" charset="0"/>
              <a:buChar char="•"/>
            </a:pPr>
            <a:r>
              <a:rPr lang="en-US" sz="2400" b="1" i="1" dirty="0">
                <a:solidFill>
                  <a:srgbClr val="FFFF00"/>
                </a:solidFill>
              </a:rPr>
              <a:t>Follow GMVEMSC Protocol and consult with the MCP as necessary.</a:t>
            </a:r>
          </a:p>
        </p:txBody>
      </p:sp>
      <p:sp>
        <p:nvSpPr>
          <p:cNvPr id="2" name="TextBox 1">
            <a:extLst>
              <a:ext uri="{FF2B5EF4-FFF2-40B4-BE49-F238E27FC236}">
                <a16:creationId xmlns:a16="http://schemas.microsoft.com/office/drawing/2014/main" id="{D474441E-55EA-4CDF-A250-2E15DACEAC97}"/>
              </a:ext>
            </a:extLst>
          </p:cNvPr>
          <p:cNvSpPr txBox="1"/>
          <p:nvPr/>
        </p:nvSpPr>
        <p:spPr>
          <a:xfrm>
            <a:off x="403818" y="836459"/>
            <a:ext cx="1563624" cy="1015663"/>
          </a:xfrm>
          <a:prstGeom prst="rect">
            <a:avLst/>
          </a:prstGeom>
          <a:noFill/>
        </p:spPr>
        <p:txBody>
          <a:bodyPr wrap="square" rtlCol="0">
            <a:spAutoFit/>
          </a:bodyPr>
          <a:lstStyle/>
          <a:p>
            <a:r>
              <a:rPr lang="en-US" sz="6000" b="1" dirty="0"/>
              <a:t>So…</a:t>
            </a:r>
          </a:p>
        </p:txBody>
      </p:sp>
      <p:pic>
        <p:nvPicPr>
          <p:cNvPr id="10242" name="Picture 2" descr="Related image">
            <a:extLst>
              <a:ext uri="{FF2B5EF4-FFF2-40B4-BE49-F238E27FC236}">
                <a16:creationId xmlns:a16="http://schemas.microsoft.com/office/drawing/2014/main" id="{1672F8E8-971F-48CB-8B3D-10F195D7F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18" y="1852122"/>
            <a:ext cx="5114925" cy="205462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lated image">
            <a:extLst>
              <a:ext uri="{FF2B5EF4-FFF2-40B4-BE49-F238E27FC236}">
                <a16:creationId xmlns:a16="http://schemas.microsoft.com/office/drawing/2014/main" id="{0BFFA5F3-7396-4E1D-948F-8718693C20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18" y="3973488"/>
            <a:ext cx="5114925" cy="1469806"/>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Shape 4">
            <a:extLst>
              <a:ext uri="{FF2B5EF4-FFF2-40B4-BE49-F238E27FC236}">
                <a16:creationId xmlns:a16="http://schemas.microsoft.com/office/drawing/2014/main" id="{618F2BBF-BD60-444E-9998-BA1B45551139}"/>
              </a:ext>
            </a:extLst>
          </p:cNvPr>
          <p:cNvSpPr/>
          <p:nvPr/>
        </p:nvSpPr>
        <p:spPr>
          <a:xfrm>
            <a:off x="256030" y="5878666"/>
            <a:ext cx="5534025" cy="142875"/>
          </a:xfrm>
          <a:custGeom>
            <a:avLst/>
            <a:gdLst>
              <a:gd name="connsiteX0" fmla="*/ 0 w 5534025"/>
              <a:gd name="connsiteY0" fmla="*/ 85725 h 142875"/>
              <a:gd name="connsiteX1" fmla="*/ 342900 w 5534025"/>
              <a:gd name="connsiteY1" fmla="*/ 95250 h 142875"/>
              <a:gd name="connsiteX2" fmla="*/ 647700 w 5534025"/>
              <a:gd name="connsiteY2" fmla="*/ 76200 h 142875"/>
              <a:gd name="connsiteX3" fmla="*/ 704850 w 5534025"/>
              <a:gd name="connsiteY3" fmla="*/ 57150 h 142875"/>
              <a:gd name="connsiteX4" fmla="*/ 733425 w 5534025"/>
              <a:gd name="connsiteY4" fmla="*/ 38100 h 142875"/>
              <a:gd name="connsiteX5" fmla="*/ 790575 w 5534025"/>
              <a:gd name="connsiteY5" fmla="*/ 19050 h 142875"/>
              <a:gd name="connsiteX6" fmla="*/ 819150 w 5534025"/>
              <a:gd name="connsiteY6" fmla="*/ 9525 h 142875"/>
              <a:gd name="connsiteX7" fmla="*/ 1085850 w 5534025"/>
              <a:gd name="connsiteY7" fmla="*/ 19050 h 142875"/>
              <a:gd name="connsiteX8" fmla="*/ 1152525 w 5534025"/>
              <a:gd name="connsiteY8" fmla="*/ 38100 h 142875"/>
              <a:gd name="connsiteX9" fmla="*/ 1228725 w 5534025"/>
              <a:gd name="connsiteY9" fmla="*/ 47625 h 142875"/>
              <a:gd name="connsiteX10" fmla="*/ 1257300 w 5534025"/>
              <a:gd name="connsiteY10" fmla="*/ 57150 h 142875"/>
              <a:gd name="connsiteX11" fmla="*/ 1400175 w 5534025"/>
              <a:gd name="connsiteY11" fmla="*/ 76200 h 142875"/>
              <a:gd name="connsiteX12" fmla="*/ 2686050 w 5534025"/>
              <a:gd name="connsiteY12" fmla="*/ 66675 h 142875"/>
              <a:gd name="connsiteX13" fmla="*/ 2724150 w 5534025"/>
              <a:gd name="connsiteY13" fmla="*/ 57150 h 142875"/>
              <a:gd name="connsiteX14" fmla="*/ 2781300 w 5534025"/>
              <a:gd name="connsiteY14" fmla="*/ 38100 h 142875"/>
              <a:gd name="connsiteX15" fmla="*/ 2809875 w 5534025"/>
              <a:gd name="connsiteY15" fmla="*/ 28575 h 142875"/>
              <a:gd name="connsiteX16" fmla="*/ 2867025 w 5534025"/>
              <a:gd name="connsiteY16" fmla="*/ 0 h 142875"/>
              <a:gd name="connsiteX17" fmla="*/ 3238500 w 5534025"/>
              <a:gd name="connsiteY17" fmla="*/ 9525 h 142875"/>
              <a:gd name="connsiteX18" fmla="*/ 3267075 w 5534025"/>
              <a:gd name="connsiteY18" fmla="*/ 19050 h 142875"/>
              <a:gd name="connsiteX19" fmla="*/ 3314700 w 5534025"/>
              <a:gd name="connsiteY19" fmla="*/ 28575 h 142875"/>
              <a:gd name="connsiteX20" fmla="*/ 3381375 w 5534025"/>
              <a:gd name="connsiteY20" fmla="*/ 47625 h 142875"/>
              <a:gd name="connsiteX21" fmla="*/ 3448050 w 5534025"/>
              <a:gd name="connsiteY21" fmla="*/ 85725 h 142875"/>
              <a:gd name="connsiteX22" fmla="*/ 3505200 w 5534025"/>
              <a:gd name="connsiteY22" fmla="*/ 123825 h 142875"/>
              <a:gd name="connsiteX23" fmla="*/ 3581400 w 5534025"/>
              <a:gd name="connsiteY23" fmla="*/ 142875 h 142875"/>
              <a:gd name="connsiteX24" fmla="*/ 3829050 w 5534025"/>
              <a:gd name="connsiteY24" fmla="*/ 123825 h 142875"/>
              <a:gd name="connsiteX25" fmla="*/ 3867150 w 5534025"/>
              <a:gd name="connsiteY25" fmla="*/ 114300 h 142875"/>
              <a:gd name="connsiteX26" fmla="*/ 3952875 w 5534025"/>
              <a:gd name="connsiteY26" fmla="*/ 104775 h 142875"/>
              <a:gd name="connsiteX27" fmla="*/ 4076700 w 5534025"/>
              <a:gd name="connsiteY27" fmla="*/ 85725 h 142875"/>
              <a:gd name="connsiteX28" fmla="*/ 4124325 w 5534025"/>
              <a:gd name="connsiteY28" fmla="*/ 76200 h 142875"/>
              <a:gd name="connsiteX29" fmla="*/ 4495800 w 5534025"/>
              <a:gd name="connsiteY29" fmla="*/ 85725 h 142875"/>
              <a:gd name="connsiteX30" fmla="*/ 4676775 w 5534025"/>
              <a:gd name="connsiteY30" fmla="*/ 85725 h 142875"/>
              <a:gd name="connsiteX31" fmla="*/ 4762500 w 5534025"/>
              <a:gd name="connsiteY31" fmla="*/ 57150 h 142875"/>
              <a:gd name="connsiteX32" fmla="*/ 4791075 w 5534025"/>
              <a:gd name="connsiteY32" fmla="*/ 47625 h 142875"/>
              <a:gd name="connsiteX33" fmla="*/ 4819650 w 5534025"/>
              <a:gd name="connsiteY33" fmla="*/ 38100 h 142875"/>
              <a:gd name="connsiteX34" fmla="*/ 4857750 w 5534025"/>
              <a:gd name="connsiteY34" fmla="*/ 28575 h 142875"/>
              <a:gd name="connsiteX35" fmla="*/ 5124450 w 5534025"/>
              <a:gd name="connsiteY35" fmla="*/ 38100 h 142875"/>
              <a:gd name="connsiteX36" fmla="*/ 5181600 w 5534025"/>
              <a:gd name="connsiteY36" fmla="*/ 57150 h 142875"/>
              <a:gd name="connsiteX37" fmla="*/ 5210175 w 5534025"/>
              <a:gd name="connsiteY37" fmla="*/ 66675 h 142875"/>
              <a:gd name="connsiteX38" fmla="*/ 5238750 w 5534025"/>
              <a:gd name="connsiteY38" fmla="*/ 85725 h 142875"/>
              <a:gd name="connsiteX39" fmla="*/ 5267325 w 5534025"/>
              <a:gd name="connsiteY39" fmla="*/ 95250 h 142875"/>
              <a:gd name="connsiteX40" fmla="*/ 5295900 w 5534025"/>
              <a:gd name="connsiteY40" fmla="*/ 114300 h 142875"/>
              <a:gd name="connsiteX41" fmla="*/ 5362575 w 5534025"/>
              <a:gd name="connsiteY41" fmla="*/ 133350 h 142875"/>
              <a:gd name="connsiteX42" fmla="*/ 5457825 w 5534025"/>
              <a:gd name="connsiteY42" fmla="*/ 123825 h 142875"/>
              <a:gd name="connsiteX43" fmla="*/ 5534025 w 5534025"/>
              <a:gd name="connsiteY43" fmla="*/ 1143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534025" h="142875">
                <a:moveTo>
                  <a:pt x="0" y="85725"/>
                </a:moveTo>
                <a:cubicBezTo>
                  <a:pt x="114300" y="88900"/>
                  <a:pt x="228556" y="95250"/>
                  <a:pt x="342900" y="95250"/>
                </a:cubicBezTo>
                <a:cubicBezTo>
                  <a:pt x="493734" y="95250"/>
                  <a:pt x="527468" y="89559"/>
                  <a:pt x="647700" y="76200"/>
                </a:cubicBezTo>
                <a:cubicBezTo>
                  <a:pt x="666750" y="69850"/>
                  <a:pt x="688142" y="68289"/>
                  <a:pt x="704850" y="57150"/>
                </a:cubicBezTo>
                <a:cubicBezTo>
                  <a:pt x="714375" y="50800"/>
                  <a:pt x="722964" y="42749"/>
                  <a:pt x="733425" y="38100"/>
                </a:cubicBezTo>
                <a:cubicBezTo>
                  <a:pt x="751775" y="29945"/>
                  <a:pt x="771525" y="25400"/>
                  <a:pt x="790575" y="19050"/>
                </a:cubicBezTo>
                <a:lnTo>
                  <a:pt x="819150" y="9525"/>
                </a:lnTo>
                <a:cubicBezTo>
                  <a:pt x="908050" y="12700"/>
                  <a:pt x="997067" y="13501"/>
                  <a:pt x="1085850" y="19050"/>
                </a:cubicBezTo>
                <a:cubicBezTo>
                  <a:pt x="1126385" y="21583"/>
                  <a:pt x="1117134" y="31665"/>
                  <a:pt x="1152525" y="38100"/>
                </a:cubicBezTo>
                <a:cubicBezTo>
                  <a:pt x="1177710" y="42679"/>
                  <a:pt x="1203325" y="44450"/>
                  <a:pt x="1228725" y="47625"/>
                </a:cubicBezTo>
                <a:cubicBezTo>
                  <a:pt x="1238250" y="50800"/>
                  <a:pt x="1247348" y="55823"/>
                  <a:pt x="1257300" y="57150"/>
                </a:cubicBezTo>
                <a:cubicBezTo>
                  <a:pt x="1412682" y="77868"/>
                  <a:pt x="1327169" y="51865"/>
                  <a:pt x="1400175" y="76200"/>
                </a:cubicBezTo>
                <a:lnTo>
                  <a:pt x="2686050" y="66675"/>
                </a:lnTo>
                <a:cubicBezTo>
                  <a:pt x="2699140" y="66487"/>
                  <a:pt x="2711611" y="60912"/>
                  <a:pt x="2724150" y="57150"/>
                </a:cubicBezTo>
                <a:cubicBezTo>
                  <a:pt x="2743384" y="51380"/>
                  <a:pt x="2762250" y="44450"/>
                  <a:pt x="2781300" y="38100"/>
                </a:cubicBezTo>
                <a:cubicBezTo>
                  <a:pt x="2790825" y="34925"/>
                  <a:pt x="2801521" y="34144"/>
                  <a:pt x="2809875" y="28575"/>
                </a:cubicBezTo>
                <a:cubicBezTo>
                  <a:pt x="2846804" y="3956"/>
                  <a:pt x="2827590" y="13145"/>
                  <a:pt x="2867025" y="0"/>
                </a:cubicBezTo>
                <a:cubicBezTo>
                  <a:pt x="2990850" y="3175"/>
                  <a:pt x="3114775" y="3633"/>
                  <a:pt x="3238500" y="9525"/>
                </a:cubicBezTo>
                <a:cubicBezTo>
                  <a:pt x="3248529" y="10003"/>
                  <a:pt x="3257335" y="16615"/>
                  <a:pt x="3267075" y="19050"/>
                </a:cubicBezTo>
                <a:cubicBezTo>
                  <a:pt x="3282781" y="22977"/>
                  <a:pt x="3298896" y="25063"/>
                  <a:pt x="3314700" y="28575"/>
                </a:cubicBezTo>
                <a:cubicBezTo>
                  <a:pt x="3350580" y="36548"/>
                  <a:pt x="3349554" y="37018"/>
                  <a:pt x="3381375" y="47625"/>
                </a:cubicBezTo>
                <a:cubicBezTo>
                  <a:pt x="3506357" y="141361"/>
                  <a:pt x="3354546" y="33778"/>
                  <a:pt x="3448050" y="85725"/>
                </a:cubicBezTo>
                <a:cubicBezTo>
                  <a:pt x="3468064" y="96844"/>
                  <a:pt x="3482988" y="118272"/>
                  <a:pt x="3505200" y="123825"/>
                </a:cubicBezTo>
                <a:lnTo>
                  <a:pt x="3581400" y="142875"/>
                </a:lnTo>
                <a:cubicBezTo>
                  <a:pt x="3654074" y="138600"/>
                  <a:pt x="3752309" y="135631"/>
                  <a:pt x="3829050" y="123825"/>
                </a:cubicBezTo>
                <a:cubicBezTo>
                  <a:pt x="3841989" y="121834"/>
                  <a:pt x="3854211" y="116291"/>
                  <a:pt x="3867150" y="114300"/>
                </a:cubicBezTo>
                <a:cubicBezTo>
                  <a:pt x="3895567" y="109928"/>
                  <a:pt x="3924300" y="107950"/>
                  <a:pt x="3952875" y="104775"/>
                </a:cubicBezTo>
                <a:cubicBezTo>
                  <a:pt x="4032188" y="84947"/>
                  <a:pt x="3948709" y="104009"/>
                  <a:pt x="4076700" y="85725"/>
                </a:cubicBezTo>
                <a:cubicBezTo>
                  <a:pt x="4092727" y="83435"/>
                  <a:pt x="4108450" y="79375"/>
                  <a:pt x="4124325" y="76200"/>
                </a:cubicBezTo>
                <a:lnTo>
                  <a:pt x="4495800" y="85725"/>
                </a:lnTo>
                <a:cubicBezTo>
                  <a:pt x="4675368" y="93366"/>
                  <a:pt x="4452567" y="106108"/>
                  <a:pt x="4676775" y="85725"/>
                </a:cubicBezTo>
                <a:lnTo>
                  <a:pt x="4762500" y="57150"/>
                </a:lnTo>
                <a:lnTo>
                  <a:pt x="4791075" y="47625"/>
                </a:lnTo>
                <a:cubicBezTo>
                  <a:pt x="4800600" y="44450"/>
                  <a:pt x="4809910" y="40535"/>
                  <a:pt x="4819650" y="38100"/>
                </a:cubicBezTo>
                <a:lnTo>
                  <a:pt x="4857750" y="28575"/>
                </a:lnTo>
                <a:cubicBezTo>
                  <a:pt x="4946650" y="31750"/>
                  <a:pt x="5035838" y="30281"/>
                  <a:pt x="5124450" y="38100"/>
                </a:cubicBezTo>
                <a:cubicBezTo>
                  <a:pt x="5144453" y="39865"/>
                  <a:pt x="5162550" y="50800"/>
                  <a:pt x="5181600" y="57150"/>
                </a:cubicBezTo>
                <a:cubicBezTo>
                  <a:pt x="5191125" y="60325"/>
                  <a:pt x="5201821" y="61106"/>
                  <a:pt x="5210175" y="66675"/>
                </a:cubicBezTo>
                <a:cubicBezTo>
                  <a:pt x="5219700" y="73025"/>
                  <a:pt x="5228511" y="80605"/>
                  <a:pt x="5238750" y="85725"/>
                </a:cubicBezTo>
                <a:cubicBezTo>
                  <a:pt x="5247730" y="90215"/>
                  <a:pt x="5258345" y="90760"/>
                  <a:pt x="5267325" y="95250"/>
                </a:cubicBezTo>
                <a:cubicBezTo>
                  <a:pt x="5277564" y="100370"/>
                  <a:pt x="5285661" y="109180"/>
                  <a:pt x="5295900" y="114300"/>
                </a:cubicBezTo>
                <a:cubicBezTo>
                  <a:pt x="5309565" y="121132"/>
                  <a:pt x="5350368" y="130298"/>
                  <a:pt x="5362575" y="133350"/>
                </a:cubicBezTo>
                <a:cubicBezTo>
                  <a:pt x="5394325" y="130175"/>
                  <a:pt x="5426288" y="128677"/>
                  <a:pt x="5457825" y="123825"/>
                </a:cubicBezTo>
                <a:cubicBezTo>
                  <a:pt x="5552368" y="109280"/>
                  <a:pt x="5395867" y="114300"/>
                  <a:pt x="5534025" y="11430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7377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p:cTn id="11" dur="500" fill="hold"/>
                                        <p:tgtEl>
                                          <p:spTgt spid="10242"/>
                                        </p:tgtEl>
                                        <p:attrNameLst>
                                          <p:attrName>ppt_w</p:attrName>
                                        </p:attrNameLst>
                                      </p:cBhvr>
                                      <p:tavLst>
                                        <p:tav tm="0">
                                          <p:val>
                                            <p:fltVal val="0"/>
                                          </p:val>
                                        </p:tav>
                                        <p:tav tm="100000">
                                          <p:val>
                                            <p:strVal val="#ppt_w"/>
                                          </p:val>
                                        </p:tav>
                                      </p:tavLst>
                                    </p:anim>
                                    <p:anim calcmode="lin" valueType="num">
                                      <p:cBhvr>
                                        <p:cTn id="12" dur="500" fill="hold"/>
                                        <p:tgtEl>
                                          <p:spTgt spid="10242"/>
                                        </p:tgtEl>
                                        <p:attrNameLst>
                                          <p:attrName>ppt_h</p:attrName>
                                        </p:attrNameLst>
                                      </p:cBhvr>
                                      <p:tavLst>
                                        <p:tav tm="0">
                                          <p:val>
                                            <p:fltVal val="0"/>
                                          </p:val>
                                        </p:tav>
                                        <p:tav tm="100000">
                                          <p:val>
                                            <p:strVal val="#ppt_h"/>
                                          </p:val>
                                        </p:tav>
                                      </p:tavLst>
                                    </p:anim>
                                    <p:animEffect transition="in" filter="fade">
                                      <p:cBhvr>
                                        <p:cTn id="13" dur="5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 calcmode="lin" valueType="num">
                                      <p:cBhvr additive="base">
                                        <p:cTn id="18"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8">
                                            <p:txEl>
                                              <p:pRg st="3" end="3"/>
                                            </p:txEl>
                                          </p:spTgt>
                                        </p:tgtEl>
                                        <p:attrNameLst>
                                          <p:attrName>ppt_y</p:attrName>
                                        </p:attrNameLst>
                                      </p:cBhvr>
                                      <p:tavLst>
                                        <p:tav tm="0">
                                          <p:val>
                                            <p:strVal val="#ppt_y"/>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244"/>
                                        </p:tgtEl>
                                        <p:attrNameLst>
                                          <p:attrName>style.visibility</p:attrName>
                                        </p:attrNameLst>
                                      </p:cBhvr>
                                      <p:to>
                                        <p:strVal val="visible"/>
                                      </p:to>
                                    </p:set>
                                    <p:anim calcmode="lin" valueType="num">
                                      <p:cBhvr>
                                        <p:cTn id="22" dur="500" fill="hold"/>
                                        <p:tgtEl>
                                          <p:spTgt spid="10244"/>
                                        </p:tgtEl>
                                        <p:attrNameLst>
                                          <p:attrName>ppt_w</p:attrName>
                                        </p:attrNameLst>
                                      </p:cBhvr>
                                      <p:tavLst>
                                        <p:tav tm="0">
                                          <p:val>
                                            <p:fltVal val="0"/>
                                          </p:val>
                                        </p:tav>
                                        <p:tav tm="100000">
                                          <p:val>
                                            <p:strVal val="#ppt_w"/>
                                          </p:val>
                                        </p:tav>
                                      </p:tavLst>
                                    </p:anim>
                                    <p:anim calcmode="lin" valueType="num">
                                      <p:cBhvr>
                                        <p:cTn id="23" dur="500" fill="hold"/>
                                        <p:tgtEl>
                                          <p:spTgt spid="10244"/>
                                        </p:tgtEl>
                                        <p:attrNameLst>
                                          <p:attrName>ppt_h</p:attrName>
                                        </p:attrNameLst>
                                      </p:cBhvr>
                                      <p:tavLst>
                                        <p:tav tm="0">
                                          <p:val>
                                            <p:fltVal val="0"/>
                                          </p:val>
                                        </p:tav>
                                        <p:tav tm="100000">
                                          <p:val>
                                            <p:strVal val="#ppt_h"/>
                                          </p:val>
                                        </p:tav>
                                      </p:tavLst>
                                    </p:anim>
                                    <p:animEffect transition="in" filter="fade">
                                      <p:cBhvr>
                                        <p:cTn id="24" dur="500"/>
                                        <p:tgtEl>
                                          <p:spTgt spid="1024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 calcmode="lin" valueType="num">
                                      <p:cBhvr additive="base">
                                        <p:cTn id="40"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3ECE6C18-49B3-4A40-AFF7-1E1E90EC72D8}"/>
              </a:ext>
            </a:extLst>
          </p:cNvPr>
          <p:cNvSpPr txBox="1"/>
          <p:nvPr/>
        </p:nvSpPr>
        <p:spPr>
          <a:xfrm>
            <a:off x="6096000" y="0"/>
            <a:ext cx="6096000" cy="830997"/>
          </a:xfrm>
          <a:prstGeom prst="rect">
            <a:avLst/>
          </a:prstGeom>
          <a:noFill/>
        </p:spPr>
        <p:txBody>
          <a:bodyPr wrap="square" rtlCol="0">
            <a:spAutoFit/>
          </a:bodyPr>
          <a:lstStyle/>
          <a:p>
            <a:pPr algn="ctr"/>
            <a:r>
              <a:rPr lang="en-US" sz="2400" dirty="0"/>
              <a:t>PAGE 27 – </a:t>
            </a:r>
            <a:r>
              <a:rPr lang="en-US" sz="2400" b="1" dirty="0"/>
              <a:t>NEW SECTION </a:t>
            </a:r>
            <a:r>
              <a:rPr lang="en-US" sz="2400" dirty="0"/>
              <a:t>/ PAGE</a:t>
            </a:r>
          </a:p>
          <a:p>
            <a:pPr algn="ctr"/>
            <a:r>
              <a:rPr lang="en-US" sz="2400" dirty="0"/>
              <a:t>from </a:t>
            </a:r>
            <a:r>
              <a:rPr lang="en-US" sz="2400" dirty="0" err="1"/>
              <a:t>pg</a:t>
            </a:r>
            <a:r>
              <a:rPr lang="en-US" sz="2400" dirty="0"/>
              <a:t> 3 &amp; 5 (continued)</a:t>
            </a:r>
          </a:p>
        </p:txBody>
      </p:sp>
      <p:sp>
        <p:nvSpPr>
          <p:cNvPr id="2" name="Rectangle 1">
            <a:extLst>
              <a:ext uri="{FF2B5EF4-FFF2-40B4-BE49-F238E27FC236}">
                <a16:creationId xmlns:a16="http://schemas.microsoft.com/office/drawing/2014/main" id="{E465F204-F8AC-491A-9B1F-73FE4498CCE6}"/>
              </a:ext>
            </a:extLst>
          </p:cNvPr>
          <p:cNvSpPr/>
          <p:nvPr/>
        </p:nvSpPr>
        <p:spPr>
          <a:xfrm>
            <a:off x="381000" y="830997"/>
            <a:ext cx="11430000" cy="6247864"/>
          </a:xfrm>
          <a:prstGeom prst="rect">
            <a:avLst/>
          </a:prstGeom>
        </p:spPr>
        <p:txBody>
          <a:bodyPr wrap="square">
            <a:spAutoFit/>
          </a:bodyPr>
          <a:lstStyle/>
          <a:p>
            <a:pPr algn="ctr"/>
            <a:r>
              <a:rPr lang="en-US" sz="2400" b="1" dirty="0">
                <a:highlight>
                  <a:srgbClr val="FFFF00"/>
                </a:highlight>
                <a:latin typeface="Times New Roman" panose="02020603050405020304" pitchFamily="18" charset="0"/>
                <a:ea typeface="Calibri" panose="020F0502020204030204" pitchFamily="34" charset="0"/>
              </a:rPr>
              <a:t>ADULT and PEDIATRIC TRAUMA ARREST</a:t>
            </a:r>
            <a:endParaRPr lang="en-US" sz="2800" dirty="0">
              <a:highlight>
                <a:srgbClr val="FFFF00"/>
              </a:highlight>
              <a:latin typeface="Times New Roman" panose="02020603050405020304" pitchFamily="18" charset="0"/>
              <a:ea typeface="Times New Roman" panose="02020603050405020304" pitchFamily="18" charset="0"/>
            </a:endParaRPr>
          </a:p>
          <a:p>
            <a:endParaRPr lang="en-US" sz="12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u="sng" dirty="0">
                <a:latin typeface="Times New Roman" panose="02020603050405020304" pitchFamily="18" charset="0"/>
                <a:ea typeface="Calibri" panose="020F0502020204030204" pitchFamily="34" charset="0"/>
                <a:cs typeface="Times New Roman" panose="02020603050405020304" pitchFamily="18" charset="0"/>
              </a:rPr>
              <a:t>T</a:t>
            </a:r>
            <a:r>
              <a:rPr lang="en-US" sz="2400" b="1" dirty="0">
                <a:latin typeface="Times New Roman" panose="02020603050405020304" pitchFamily="18" charset="0"/>
                <a:ea typeface="Calibri" panose="020F0502020204030204" pitchFamily="34" charset="0"/>
                <a:cs typeface="Times New Roman" panose="02020603050405020304" pitchFamily="18" charset="0"/>
              </a:rPr>
              <a:t>ermination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o</a:t>
            </a:r>
            <a:r>
              <a:rPr lang="en-US" sz="2400" b="1" dirty="0">
                <a:latin typeface="Times New Roman" panose="02020603050405020304" pitchFamily="18" charset="0"/>
                <a:ea typeface="Calibri" panose="020F0502020204030204" pitchFamily="34" charset="0"/>
                <a:cs typeface="Times New Roman" panose="02020603050405020304" pitchFamily="18" charset="0"/>
              </a:rPr>
              <a:t>f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R</a:t>
            </a:r>
            <a:r>
              <a:rPr lang="en-US" sz="2400" b="1" dirty="0">
                <a:latin typeface="Times New Roman" panose="02020603050405020304" pitchFamily="18" charset="0"/>
                <a:ea typeface="Calibri" panose="020F0502020204030204" pitchFamily="34" charset="0"/>
                <a:cs typeface="Times New Roman" panose="02020603050405020304" pitchFamily="18" charset="0"/>
              </a:rPr>
              <a:t>esuscitation: CONTACT MCP FOR FIELD TERMINATION</a:t>
            </a:r>
          </a:p>
          <a:p>
            <a:endParaRPr lang="en-US" sz="1200" dirty="0"/>
          </a:p>
          <a:p>
            <a:pPr marL="457200" marR="0" algn="just">
              <a:spcBef>
                <a:spcPts val="0"/>
              </a:spcBef>
              <a:spcAft>
                <a:spcPts val="0"/>
              </a:spcAft>
            </a:pPr>
            <a:r>
              <a:rPr lang="en-US" sz="2400" dirty="0">
                <a:latin typeface="Times New Roman" panose="02020603050405020304" pitchFamily="18" charset="0"/>
                <a:ea typeface="Calibri" panose="020F0502020204030204" pitchFamily="34" charset="0"/>
              </a:rPr>
              <a:t>For adult patients in arrest resulting from blunt force or penetrating trauma consider termination of resuscitation (TOR) and or non-transport </a:t>
            </a:r>
            <a:r>
              <a:rPr lang="en-US" sz="2400" b="1" u="sng" dirty="0">
                <a:latin typeface="Times New Roman" panose="02020603050405020304" pitchFamily="18" charset="0"/>
                <a:ea typeface="Calibri" panose="020F0502020204030204" pitchFamily="34" charset="0"/>
              </a:rPr>
              <a:t>if</a:t>
            </a:r>
            <a:r>
              <a:rPr lang="en-US" sz="2400" dirty="0">
                <a:latin typeface="Times New Roman" panose="02020603050405020304" pitchFamily="18" charset="0"/>
                <a:ea typeface="Calibri" panose="020F0502020204030204" pitchFamily="34" charset="0"/>
              </a:rPr>
              <a:t>:</a:t>
            </a:r>
          </a:p>
          <a:p>
            <a:pPr marL="457200" marR="0" algn="just">
              <a:spcBef>
                <a:spcPts val="0"/>
              </a:spcBef>
              <a:spcAft>
                <a:spcPts val="0"/>
              </a:spcAft>
            </a:pPr>
            <a:endParaRPr lang="en-US" sz="12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No immediately reversible cause is found </a:t>
            </a:r>
            <a:r>
              <a:rPr lang="en-US" sz="2400" b="1" i="1" u="sng" dirty="0">
                <a:latin typeface="Times New Roman" panose="02020603050405020304" pitchFamily="18" charset="0"/>
                <a:ea typeface="Calibri" panose="020F0502020204030204" pitchFamily="34" charset="0"/>
              </a:rPr>
              <a:t>and:</a:t>
            </a:r>
            <a:endParaRPr lang="en-US" sz="2800" b="1" i="1" u="sng"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No signs of life as above are present</a:t>
            </a:r>
            <a:endParaRPr lang="en-US" sz="2800" dirty="0">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Asystole or PEA &lt; 40 without response after rapid primary survey and interventions </a:t>
            </a:r>
            <a:endParaRPr lang="en-US" sz="2800" dirty="0">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Consider the possibility of mixed mechanisms.</a:t>
            </a:r>
            <a:endParaRPr lang="en-US" sz="2800" dirty="0">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Be able to provide duration of resuscitation, how long patient was in arrest prior to EMS arrival, witnessed or unwitnessed, EtCO</a:t>
            </a:r>
            <a:r>
              <a:rPr lang="en-US" sz="2400" baseline="-25000" dirty="0">
                <a:latin typeface="Times New Roman" panose="02020603050405020304" pitchFamily="18" charset="0"/>
                <a:ea typeface="Calibri" panose="020F0502020204030204" pitchFamily="34" charset="0"/>
              </a:rPr>
              <a:t>2</a:t>
            </a:r>
            <a:r>
              <a:rPr lang="en-US" sz="2400" dirty="0">
                <a:latin typeface="Times New Roman" panose="02020603050405020304" pitchFamily="18" charset="0"/>
                <a:ea typeface="Calibri" panose="020F0502020204030204" pitchFamily="34" charset="0"/>
              </a:rPr>
              <a:t>, blood glucose and presenting rhythm</a:t>
            </a:r>
            <a:endParaRPr lang="en-US" sz="2800" dirty="0">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If no ALS equipment is available at the scene and transport time to a medical facility will exceed 20 minutes, field termination may be considered</a:t>
            </a:r>
            <a:endParaRPr lang="en-US" sz="2800" dirty="0">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rPr>
              <a:t>Send a copy of the run sheet to the EMS Coordinator of the authorizing MCP’s hospital</a:t>
            </a:r>
            <a:endParaRPr lang="en-US" sz="2800" dirty="0">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242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additive="base">
                                        <p:cTn id="49" dur="500" fill="hold"/>
                                        <p:tgtEl>
                                          <p:spTgt spid="2">
                                            <p:txEl>
                                              <p:pRg st="12" end="1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5D47254-FCB1-4A7D-ABB5-EAE5D3C0A21B}"/>
              </a:ext>
            </a:extLst>
          </p:cNvPr>
          <p:cNvSpPr/>
          <p:nvPr/>
        </p:nvSpPr>
        <p:spPr>
          <a:xfrm>
            <a:off x="-8062" y="1649812"/>
            <a:ext cx="6096000" cy="646331"/>
          </a:xfrm>
          <a:prstGeom prst="rect">
            <a:avLst/>
          </a:prstGeom>
        </p:spPr>
        <p:txBody>
          <a:bodyPr>
            <a:spAutoFit/>
          </a:bodyPr>
          <a:lstStyle/>
          <a:p>
            <a:pPr marL="342900" marR="0" lvl="0" indent="-342900" algn="just" eaLnBrk="0" hangingPunct="0">
              <a:spcBef>
                <a:spcPts val="0"/>
              </a:spcBef>
              <a:spcAft>
                <a:spcPts val="800"/>
              </a:spcAft>
              <a:buSzPts val="1100"/>
              <a:buFont typeface="Arial" panose="020B0604020202020204" pitchFamily="34" charset="0"/>
              <a:buChar char="•"/>
              <a:tabLst>
                <a:tab pos="533400" algn="l"/>
              </a:tabLst>
            </a:pPr>
            <a:r>
              <a:rPr lang="en-US" b="1" dirty="0">
                <a:ea typeface="Times New Roman" panose="02020603050405020304" pitchFamily="18" charset="0"/>
                <a:cs typeface="Symbol" panose="05050102010706020507" pitchFamily="18" charset="2"/>
              </a:rPr>
              <a:t>DO NOT ADMINISTER</a:t>
            </a:r>
            <a:r>
              <a:rPr lang="en-US" dirty="0">
                <a:ea typeface="Times New Roman" panose="02020603050405020304" pitchFamily="18" charset="0"/>
                <a:cs typeface="Symbol" panose="05050102010706020507" pitchFamily="18" charset="2"/>
              </a:rPr>
              <a:t> both Hydroxocobalamin (</a:t>
            </a:r>
            <a:r>
              <a:rPr lang="en-US" dirty="0" err="1">
                <a:ea typeface="Times New Roman" panose="02020603050405020304" pitchFamily="18" charset="0"/>
                <a:cs typeface="Symbol" panose="05050102010706020507" pitchFamily="18" charset="2"/>
              </a:rPr>
              <a:t>Cyanokit</a:t>
            </a:r>
            <a:r>
              <a:rPr lang="en-US" dirty="0">
                <a:ea typeface="Times New Roman" panose="02020603050405020304" pitchFamily="18" charset="0"/>
                <a:cs typeface="Symbol" panose="05050102010706020507" pitchFamily="18" charset="2"/>
              </a:rPr>
              <a:t>) and Sodium Thiosulfate to the same patient!</a:t>
            </a:r>
            <a:endParaRPr lang="en-US" sz="2000" dirty="0">
              <a:effectLst/>
              <a:ea typeface="Times New Roman" panose="02020603050405020304" pitchFamily="18" charset="0"/>
              <a:cs typeface="Symbol" panose="05050102010706020507" pitchFamily="18" charset="2"/>
            </a:endParaRPr>
          </a:p>
        </p:txBody>
      </p:sp>
      <p:sp>
        <p:nvSpPr>
          <p:cNvPr id="3" name="Rectangle 2">
            <a:extLst>
              <a:ext uri="{FF2B5EF4-FFF2-40B4-BE49-F238E27FC236}">
                <a16:creationId xmlns:a16="http://schemas.microsoft.com/office/drawing/2014/main" id="{57AF928E-3F8B-4558-8955-958835F98436}"/>
              </a:ext>
            </a:extLst>
          </p:cNvPr>
          <p:cNvSpPr/>
          <p:nvPr/>
        </p:nvSpPr>
        <p:spPr>
          <a:xfrm>
            <a:off x="157315" y="836459"/>
            <a:ext cx="5765247" cy="369332"/>
          </a:xfrm>
          <a:prstGeom prst="rect">
            <a:avLst/>
          </a:prstGeom>
        </p:spPr>
        <p:txBody>
          <a:bodyPr wrap="square">
            <a:spAutoFit/>
          </a:bodyPr>
          <a:lstStyle/>
          <a:p>
            <a:pPr algn="ctr"/>
            <a:r>
              <a:rPr lang="en-US" b="1" dirty="0">
                <a:highlight>
                  <a:srgbClr val="00FFFF"/>
                </a:highlight>
                <a:latin typeface="Times New Roman" panose="02020603050405020304" pitchFamily="18" charset="0"/>
              </a:rPr>
              <a:t>2018: BURNS and SMOKE INHALATION</a:t>
            </a:r>
            <a:endParaRPr lang="en-US" sz="2000" b="1" dirty="0">
              <a:highlight>
                <a:srgbClr val="00FFFF"/>
              </a:highlight>
              <a:latin typeface="Times New Roman" panose="02020603050405020304" pitchFamily="18" charset="0"/>
            </a:endParaRPr>
          </a:p>
        </p:txBody>
      </p:sp>
      <p:sp>
        <p:nvSpPr>
          <p:cNvPr id="7" name="TextBox 6">
            <a:extLst>
              <a:ext uri="{FF2B5EF4-FFF2-40B4-BE49-F238E27FC236}">
                <a16:creationId xmlns:a16="http://schemas.microsoft.com/office/drawing/2014/main" id="{B8271B7C-40AB-440B-AC89-1AEC4D8B82AC}"/>
              </a:ext>
            </a:extLst>
          </p:cNvPr>
          <p:cNvSpPr txBox="1"/>
          <p:nvPr/>
        </p:nvSpPr>
        <p:spPr>
          <a:xfrm>
            <a:off x="6096000" y="203498"/>
            <a:ext cx="6096000" cy="461665"/>
          </a:xfrm>
          <a:prstGeom prst="rect">
            <a:avLst/>
          </a:prstGeom>
          <a:noFill/>
        </p:spPr>
        <p:txBody>
          <a:bodyPr wrap="square" rtlCol="0">
            <a:spAutoFit/>
          </a:bodyPr>
          <a:lstStyle/>
          <a:p>
            <a:pPr algn="ctr"/>
            <a:r>
              <a:rPr lang="en-US" sz="2400" dirty="0"/>
              <a:t>PAGE 33</a:t>
            </a:r>
          </a:p>
        </p:txBody>
      </p:sp>
      <p:sp>
        <p:nvSpPr>
          <p:cNvPr id="5" name="Rectangle 4">
            <a:extLst>
              <a:ext uri="{FF2B5EF4-FFF2-40B4-BE49-F238E27FC236}">
                <a16:creationId xmlns:a16="http://schemas.microsoft.com/office/drawing/2014/main" id="{C52686EE-B0B6-47CF-9D7D-0D7A254FF1A5}"/>
              </a:ext>
            </a:extLst>
          </p:cNvPr>
          <p:cNvSpPr/>
          <p:nvPr/>
        </p:nvSpPr>
        <p:spPr>
          <a:xfrm>
            <a:off x="6269440" y="836459"/>
            <a:ext cx="5765245" cy="707886"/>
          </a:xfrm>
          <a:prstGeom prst="rect">
            <a:avLst/>
          </a:prstGeom>
        </p:spPr>
        <p:txBody>
          <a:bodyPr wrap="square">
            <a:spAutoFit/>
          </a:bodyPr>
          <a:lstStyle/>
          <a:p>
            <a:pPr marL="457200" algn="ctr" hangingPunct="0">
              <a:tabLst>
                <a:tab pos="685800" algn="l"/>
              </a:tabLst>
            </a:pPr>
            <a:r>
              <a:rPr lang="en-US" sz="4000" b="1" u="sng" kern="1400" dirty="0">
                <a:ea typeface="Times New Roman" panose="02020603050405020304" pitchFamily="18" charset="0"/>
              </a:rPr>
              <a:t>2019 – CHANGES</a:t>
            </a:r>
          </a:p>
        </p:txBody>
      </p:sp>
      <p:sp>
        <p:nvSpPr>
          <p:cNvPr id="9" name="Rectangle 8">
            <a:extLst>
              <a:ext uri="{FF2B5EF4-FFF2-40B4-BE49-F238E27FC236}">
                <a16:creationId xmlns:a16="http://schemas.microsoft.com/office/drawing/2014/main" id="{9B5A5868-D337-4B03-AC3A-8E425A19EFE2}"/>
              </a:ext>
            </a:extLst>
          </p:cNvPr>
          <p:cNvSpPr/>
          <p:nvPr/>
        </p:nvSpPr>
        <p:spPr>
          <a:xfrm>
            <a:off x="6213987" y="1649811"/>
            <a:ext cx="5830529" cy="646331"/>
          </a:xfrm>
          <a:prstGeom prst="rect">
            <a:avLst/>
          </a:prstGeom>
        </p:spPr>
        <p:txBody>
          <a:bodyPr wrap="square">
            <a:spAutoFit/>
          </a:bodyPr>
          <a:lstStyle/>
          <a:p>
            <a:pPr marL="285750" indent="-285750">
              <a:buFont typeface="Arial" panose="020B0604020202020204" pitchFamily="34" charset="0"/>
              <a:buChar char="•"/>
            </a:pPr>
            <a:r>
              <a:rPr lang="en-US" dirty="0">
                <a:sym typeface="Wingdings" panose="05000000000000000000" pitchFamily="2" charset="2"/>
              </a:rPr>
              <a:t></a:t>
            </a:r>
            <a:r>
              <a:rPr lang="en-US" dirty="0"/>
              <a:t>Contact MCP to administer both Hydroxocobalamin and Sodium Thiosulfate to the same patient!</a:t>
            </a:r>
          </a:p>
        </p:txBody>
      </p:sp>
      <p:sp>
        <p:nvSpPr>
          <p:cNvPr id="10" name="Rectangle 9">
            <a:extLst>
              <a:ext uri="{FF2B5EF4-FFF2-40B4-BE49-F238E27FC236}">
                <a16:creationId xmlns:a16="http://schemas.microsoft.com/office/drawing/2014/main" id="{92DB9CC6-800A-4C6E-937D-9975315F318F}"/>
              </a:ext>
            </a:extLst>
          </p:cNvPr>
          <p:cNvSpPr/>
          <p:nvPr/>
        </p:nvSpPr>
        <p:spPr>
          <a:xfrm>
            <a:off x="-8062" y="2687263"/>
            <a:ext cx="6087939" cy="4001095"/>
          </a:xfrm>
          <a:prstGeom prst="rect">
            <a:avLst/>
          </a:prstGeom>
        </p:spPr>
        <p:txBody>
          <a:bodyPr wrap="square">
            <a:spAutoFit/>
          </a:bodyPr>
          <a:lstStyle/>
          <a:p>
            <a:pPr marL="685800" marR="0" algn="ctr">
              <a:spcBef>
                <a:spcPts val="0"/>
              </a:spcBef>
              <a:spcAft>
                <a:spcPts val="0"/>
              </a:spcAft>
            </a:pPr>
            <a:r>
              <a:rPr lang="en-US" b="1" dirty="0">
                <a:highlight>
                  <a:srgbClr val="00FFFF"/>
                </a:highlight>
                <a:latin typeface="Times New Roman" panose="02020603050405020304" pitchFamily="18" charset="0"/>
                <a:ea typeface="Times New Roman" panose="02020603050405020304" pitchFamily="18" charset="0"/>
              </a:rPr>
              <a:t>2018: CARBON MONOXIDE (CO) POISONING</a:t>
            </a:r>
            <a:endParaRPr lang="en-US" dirty="0">
              <a:highlight>
                <a:srgbClr val="00FFFF"/>
              </a:highlight>
              <a:latin typeface="Times New Roman" panose="02020603050405020304" pitchFamily="18" charset="0"/>
              <a:ea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rPr>
              <a:t> </a:t>
            </a:r>
          </a:p>
          <a:p>
            <a:pPr marL="342900" marR="0" lvl="0" indent="-342900" algn="just">
              <a:spcBef>
                <a:spcPts val="0"/>
              </a:spcBef>
              <a:spcAft>
                <a:spcPts val="0"/>
              </a:spcAft>
              <a:buFont typeface="Symbol" panose="05050102010706020507" pitchFamily="18" charset="2"/>
              <a:buChar char=""/>
              <a:tabLst>
                <a:tab pos="457200" algn="l"/>
              </a:tabLst>
            </a:pPr>
            <a:r>
              <a:rPr lang="en-US" sz="1400" dirty="0">
                <a:latin typeface="Times New Roman" panose="02020603050405020304" pitchFamily="18" charset="0"/>
                <a:ea typeface="Times New Roman" panose="02020603050405020304" pitchFamily="18" charset="0"/>
                <a:cs typeface="Symbol" panose="05050102010706020507" pitchFamily="18" charset="2"/>
              </a:rPr>
              <a:t>Provide high flow </a:t>
            </a:r>
            <a:r>
              <a:rPr lang="en-US" sz="1400" b="1" dirty="0">
                <a:latin typeface="Times New Roman" panose="02020603050405020304" pitchFamily="18" charset="0"/>
                <a:ea typeface="Times New Roman" panose="02020603050405020304" pitchFamily="18" charset="0"/>
                <a:cs typeface="Symbol" panose="05050102010706020507" pitchFamily="18" charset="2"/>
              </a:rPr>
              <a:t>O</a:t>
            </a:r>
            <a:r>
              <a:rPr lang="en-US" sz="1400" b="1"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400" dirty="0">
                <a:latin typeface="Times New Roman" panose="02020603050405020304" pitchFamily="18" charset="0"/>
                <a:ea typeface="Times New Roman" panose="02020603050405020304" pitchFamily="18" charset="0"/>
                <a:cs typeface="Symbol" panose="05050102010706020507" pitchFamily="18" charset="2"/>
              </a:rPr>
              <a:t> to all suspected CO poisonings.</a:t>
            </a:r>
          </a:p>
          <a:p>
            <a:pPr marL="342900" marR="0" lvl="0" indent="-342900" algn="just">
              <a:spcBef>
                <a:spcPts val="0"/>
              </a:spcBef>
              <a:spcAft>
                <a:spcPts val="0"/>
              </a:spcAft>
              <a:buFont typeface="Symbol" panose="05050102010706020507" pitchFamily="18" charset="2"/>
              <a:buChar char=""/>
              <a:tabLst>
                <a:tab pos="457200" algn="l"/>
              </a:tabLst>
            </a:pPr>
            <a:r>
              <a:rPr lang="en-US" sz="1400" dirty="0">
                <a:latin typeface="Times New Roman" panose="02020603050405020304" pitchFamily="18" charset="0"/>
                <a:ea typeface="Times New Roman" panose="02020603050405020304" pitchFamily="18" charset="0"/>
                <a:cs typeface="Symbol" panose="05050102010706020507" pitchFamily="18" charset="2"/>
              </a:rPr>
              <a:t>Pulse oximeter will give false readings and should not be utilized.</a:t>
            </a:r>
          </a:p>
          <a:p>
            <a:pPr marL="342900" marR="0" lvl="0" indent="-342900" algn="just">
              <a:spcBef>
                <a:spcPts val="0"/>
              </a:spcBef>
              <a:spcAft>
                <a:spcPts val="0"/>
              </a:spcAft>
              <a:buFont typeface="Symbol" panose="05050102010706020507" pitchFamily="18" charset="2"/>
              <a:buChar char=""/>
              <a:tabLst>
                <a:tab pos="457200" algn="l"/>
              </a:tabLst>
            </a:pPr>
            <a:r>
              <a:rPr lang="en-US" sz="1400" dirty="0">
                <a:latin typeface="Times New Roman" panose="02020603050405020304" pitchFamily="18" charset="0"/>
                <a:ea typeface="Times New Roman" panose="02020603050405020304" pitchFamily="18" charset="0"/>
                <a:cs typeface="Symbol" panose="05050102010706020507" pitchFamily="18" charset="2"/>
              </a:rPr>
              <a:t>{CO oximeter}</a:t>
            </a:r>
          </a:p>
          <a:p>
            <a:pPr marL="342900" marR="0" lvl="0" indent="-342900" algn="just">
              <a:spcBef>
                <a:spcPts val="0"/>
              </a:spcBef>
              <a:spcAft>
                <a:spcPts val="0"/>
              </a:spcAft>
              <a:buFont typeface="Symbol" panose="05050102010706020507" pitchFamily="18" charset="2"/>
              <a:buChar char=""/>
              <a:tabLst>
                <a:tab pos="457200" algn="l"/>
              </a:tabLst>
            </a:pPr>
            <a:r>
              <a:rPr lang="en-US" sz="1400" dirty="0">
                <a:latin typeface="Times New Roman" panose="02020603050405020304" pitchFamily="18" charset="0"/>
                <a:ea typeface="Times New Roman" panose="02020603050405020304" pitchFamily="18" charset="0"/>
                <a:cs typeface="Symbol" panose="05050102010706020507" pitchFamily="18" charset="2"/>
              </a:rPr>
              <a:t>Consider Hyperbaric Oxygen treatment for the following patients with suspected CO exposure:</a:t>
            </a:r>
          </a:p>
          <a:p>
            <a:pPr marL="742950" marR="0" lvl="1" indent="-285750" algn="just">
              <a:spcBef>
                <a:spcPts val="0"/>
              </a:spcBef>
              <a:spcAft>
                <a:spcPts val="0"/>
              </a:spcAft>
              <a:buFont typeface="Courier New" panose="02070309020205020404" pitchFamily="49" charset="0"/>
              <a:buChar char="o"/>
              <a:tabLst>
                <a:tab pos="685800" algn="l"/>
              </a:tabLst>
            </a:pPr>
            <a:r>
              <a:rPr lang="en-US" sz="1400" dirty="0">
                <a:latin typeface="Times New Roman" panose="02020603050405020304" pitchFamily="18" charset="0"/>
                <a:ea typeface="Times New Roman" panose="02020603050405020304" pitchFamily="18" charset="0"/>
              </a:rPr>
              <a:t>Underlying cardiovascular disease or symptoms such as chest pain or shortness of breath</a:t>
            </a:r>
          </a:p>
          <a:p>
            <a:pPr marL="742950" marR="0" lvl="1" indent="-285750" algn="just">
              <a:spcBef>
                <a:spcPts val="0"/>
              </a:spcBef>
              <a:spcAft>
                <a:spcPts val="0"/>
              </a:spcAft>
              <a:buFont typeface="Courier New" panose="02070309020205020404" pitchFamily="49" charset="0"/>
              <a:buChar char="o"/>
              <a:tabLst>
                <a:tab pos="685800" algn="l"/>
              </a:tabLst>
            </a:pPr>
            <a:r>
              <a:rPr lang="en-US" sz="1400" dirty="0">
                <a:latin typeface="Times New Roman" panose="02020603050405020304" pitchFamily="18" charset="0"/>
                <a:ea typeface="Times New Roman" panose="02020603050405020304" pitchFamily="18" charset="0"/>
              </a:rPr>
              <a:t>&gt; 60 years of age</a:t>
            </a:r>
          </a:p>
          <a:p>
            <a:pPr marL="742950" marR="0" lvl="1" indent="-285750" algn="just">
              <a:spcBef>
                <a:spcPts val="0"/>
              </a:spcBef>
              <a:spcAft>
                <a:spcPts val="0"/>
              </a:spcAft>
              <a:buFont typeface="Courier New" panose="02070309020205020404" pitchFamily="49" charset="0"/>
              <a:buChar char="o"/>
              <a:tabLst>
                <a:tab pos="685800" algn="l"/>
              </a:tabLst>
            </a:pPr>
            <a:r>
              <a:rPr lang="en-US" sz="1400" dirty="0">
                <a:latin typeface="Times New Roman" panose="02020603050405020304" pitchFamily="18" charset="0"/>
                <a:ea typeface="Times New Roman" panose="02020603050405020304" pitchFamily="18" charset="0"/>
              </a:rPr>
              <a:t>Obvious neurological symptoms (e.g., any interval of unconsciousness, loss of time, inability to perform simple motor tasks, or loss of memory)</a:t>
            </a:r>
          </a:p>
          <a:p>
            <a:pPr marL="742950" marR="0" lvl="1" indent="-285750" algn="just">
              <a:spcBef>
                <a:spcPts val="0"/>
              </a:spcBef>
              <a:spcAft>
                <a:spcPts val="0"/>
              </a:spcAft>
              <a:buFont typeface="Courier New" panose="02070309020205020404" pitchFamily="49" charset="0"/>
              <a:buChar char="o"/>
              <a:tabLst>
                <a:tab pos="685800" algn="l"/>
              </a:tabLst>
            </a:pPr>
            <a:r>
              <a:rPr lang="en-US" sz="1400" dirty="0">
                <a:latin typeface="Times New Roman" panose="02020603050405020304" pitchFamily="18" charset="0"/>
                <a:ea typeface="Times New Roman" panose="02020603050405020304" pitchFamily="18" charset="0"/>
              </a:rPr>
              <a:t>Smoke inhalation victims.</a:t>
            </a:r>
          </a:p>
          <a:p>
            <a:pPr marL="742950" marR="0" lvl="1" indent="-285750" algn="just">
              <a:spcBef>
                <a:spcPts val="0"/>
              </a:spcBef>
              <a:spcAft>
                <a:spcPts val="0"/>
              </a:spcAft>
              <a:buFont typeface="Courier New" panose="02070309020205020404" pitchFamily="49" charset="0"/>
              <a:buChar char="o"/>
              <a:tabLst>
                <a:tab pos="685800" algn="l"/>
              </a:tabLst>
            </a:pPr>
            <a:r>
              <a:rPr lang="en-US" sz="1400" dirty="0">
                <a:latin typeface="Times New Roman" panose="02020603050405020304" pitchFamily="18" charset="0"/>
                <a:ea typeface="Times New Roman" panose="02020603050405020304" pitchFamily="18" charset="0"/>
              </a:rPr>
              <a:t>Pregnancy</a:t>
            </a:r>
          </a:p>
          <a:p>
            <a:pPr marL="342900" marR="0" lvl="0" indent="-342900" algn="just">
              <a:spcBef>
                <a:spcPts val="0"/>
              </a:spcBef>
              <a:spcAft>
                <a:spcPts val="0"/>
              </a:spcAft>
              <a:buFont typeface="Symbol" panose="05050102010706020507" pitchFamily="18" charset="2"/>
              <a:buChar char=""/>
              <a:tabLst>
                <a:tab pos="457200" algn="l"/>
              </a:tabLst>
            </a:pPr>
            <a:r>
              <a:rPr lang="en-US" sz="1400" dirty="0">
                <a:latin typeface="Times New Roman" panose="02020603050405020304" pitchFamily="18" charset="0"/>
                <a:ea typeface="Times New Roman" panose="02020603050405020304" pitchFamily="18" charset="0"/>
                <a:cs typeface="Symbol" panose="05050102010706020507" pitchFamily="18" charset="2"/>
              </a:rPr>
              <a:t>Contact MCP to discuss transport considerations.</a:t>
            </a:r>
          </a:p>
          <a:p>
            <a:pPr marL="742950" marR="0" lvl="1" indent="-285750" algn="just">
              <a:spcBef>
                <a:spcPts val="0"/>
              </a:spcBef>
              <a:spcAft>
                <a:spcPts val="0"/>
              </a:spcAft>
              <a:buFont typeface="Courier New" panose="02070309020205020404" pitchFamily="49" charset="0"/>
              <a:buChar char="o"/>
              <a:tabLst>
                <a:tab pos="685800" algn="l"/>
              </a:tabLst>
            </a:pPr>
            <a:r>
              <a:rPr lang="en-US" sz="1400" dirty="0">
                <a:highlight>
                  <a:srgbClr val="FFFF00"/>
                </a:highlight>
                <a:latin typeface="Times New Roman" panose="02020603050405020304" pitchFamily="18" charset="0"/>
                <a:ea typeface="Times New Roman" panose="02020603050405020304" pitchFamily="18" charset="0"/>
              </a:rPr>
              <a:t>KMC has a 24/7 hyperbaric chamber. You must still remove your patient to an emergency facility and then treatment and destination decisions will be determined.</a:t>
            </a:r>
            <a:endParaRPr lang="en-US" sz="1400" dirty="0">
              <a:effectLst/>
              <a:highlight>
                <a:srgbClr val="FFFF00"/>
              </a:highligh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DFA4D2B3-ADAF-4422-A152-8AB3523981C7}"/>
              </a:ext>
            </a:extLst>
          </p:cNvPr>
          <p:cNvSpPr/>
          <p:nvPr/>
        </p:nvSpPr>
        <p:spPr>
          <a:xfrm>
            <a:off x="6213987" y="3379530"/>
            <a:ext cx="5830529" cy="707886"/>
          </a:xfrm>
          <a:prstGeom prst="rect">
            <a:avLst/>
          </a:prstGeom>
        </p:spPr>
        <p:txBody>
          <a:bodyPr wrap="square">
            <a:spAutoFit/>
          </a:bodyPr>
          <a:lstStyle/>
          <a:p>
            <a:pPr marL="457200" marR="0" algn="ctr" hangingPunct="0">
              <a:spcBef>
                <a:spcPts val="0"/>
              </a:spcBef>
              <a:spcAft>
                <a:spcPts val="0"/>
              </a:spcAft>
              <a:tabLst>
                <a:tab pos="685800" algn="l"/>
              </a:tabLst>
            </a:pPr>
            <a:r>
              <a:rPr lang="en-US" sz="4000" b="1" u="sng" kern="1400" dirty="0">
                <a:ea typeface="Times New Roman" panose="02020603050405020304" pitchFamily="18" charset="0"/>
              </a:rPr>
              <a:t>2019 – DELETED</a:t>
            </a:r>
          </a:p>
        </p:txBody>
      </p:sp>
      <p:sp>
        <p:nvSpPr>
          <p:cNvPr id="12" name="TextBox 11">
            <a:extLst>
              <a:ext uri="{FF2B5EF4-FFF2-40B4-BE49-F238E27FC236}">
                <a16:creationId xmlns:a16="http://schemas.microsoft.com/office/drawing/2014/main" id="{2B8727C1-D831-4910-9647-E3F7B94B45C9}"/>
              </a:ext>
            </a:extLst>
          </p:cNvPr>
          <p:cNvSpPr txBox="1"/>
          <p:nvPr/>
        </p:nvSpPr>
        <p:spPr>
          <a:xfrm>
            <a:off x="664244" y="5921090"/>
            <a:ext cx="5549743" cy="830997"/>
          </a:xfrm>
          <a:prstGeom prst="rect">
            <a:avLst/>
          </a:prstGeom>
          <a:noFill/>
        </p:spPr>
        <p:txBody>
          <a:bodyPr wrap="square" rtlCol="0">
            <a:spAutoFit/>
          </a:bodyPr>
          <a:lstStyle/>
          <a:p>
            <a:r>
              <a:rPr lang="en-US" sz="1600" b="1" dirty="0">
                <a:solidFill>
                  <a:srgbClr val="FF0000"/>
                </a:solidFill>
                <a:sym typeface="Wingdings 2" panose="05020102010507070707" pitchFamily="18" charset="2"/>
              </a:rPr>
              <a:t></a:t>
            </a:r>
            <a:endParaRPr lang="en-US" sz="1600" b="1" dirty="0">
              <a:solidFill>
                <a:srgbClr val="FF0000"/>
              </a:solidFill>
            </a:endParaRPr>
          </a:p>
        </p:txBody>
      </p:sp>
      <p:cxnSp>
        <p:nvCxnSpPr>
          <p:cNvPr id="13" name="Straight Arrow Connector 12">
            <a:extLst>
              <a:ext uri="{FF2B5EF4-FFF2-40B4-BE49-F238E27FC236}">
                <a16:creationId xmlns:a16="http://schemas.microsoft.com/office/drawing/2014/main" id="{71FFD471-3DF6-4329-8166-BFEBF99B2B11}"/>
              </a:ext>
            </a:extLst>
          </p:cNvPr>
          <p:cNvCxnSpPr>
            <a:cxnSpLocks/>
          </p:cNvCxnSpPr>
          <p:nvPr/>
        </p:nvCxnSpPr>
        <p:spPr>
          <a:xfrm flipH="1">
            <a:off x="6112127" y="4087416"/>
            <a:ext cx="1488208" cy="18336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89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378B38F3-D1ED-4FA2-A769-77247EB2D3DC}"/>
              </a:ext>
            </a:extLst>
          </p:cNvPr>
          <p:cNvSpPr/>
          <p:nvPr/>
        </p:nvSpPr>
        <p:spPr>
          <a:xfrm>
            <a:off x="0" y="791893"/>
            <a:ext cx="6096000" cy="4909036"/>
          </a:xfrm>
          <a:prstGeom prst="rect">
            <a:avLst/>
          </a:prstGeom>
        </p:spPr>
        <p:txBody>
          <a:bodyPr wrap="square">
            <a:spAutoFit/>
          </a:bodyPr>
          <a:lstStyle/>
          <a:p>
            <a:pPr algn="ctr"/>
            <a:r>
              <a:rPr lang="en-US" sz="1400" b="1" dirty="0">
                <a:highlight>
                  <a:srgbClr val="00FFFF"/>
                </a:highlight>
                <a:latin typeface="Times New Roman" panose="02020603050405020304" pitchFamily="18" charset="0"/>
                <a:ea typeface="Times New Roman" panose="02020603050405020304" pitchFamily="18" charset="0"/>
              </a:rPr>
              <a:t>2018: ASTHMA or EMPHYSEMA or COPD</a:t>
            </a:r>
            <a:endParaRPr lang="en-US" sz="1400" dirty="0">
              <a:highlight>
                <a:srgbClr val="00FFFF"/>
              </a:highlight>
              <a:latin typeface="Times New Roman" panose="02020603050405020304" pitchFamily="18" charset="0"/>
              <a:ea typeface="Times New Roman" panose="02020603050405020304" pitchFamily="18" charset="0"/>
            </a:endParaRPr>
          </a:p>
          <a:p>
            <a:pPr algn="ctr"/>
            <a:r>
              <a:rPr lang="en-US" sz="11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200" dirty="0">
                <a:latin typeface="Times New Roman" panose="02020603050405020304" pitchFamily="18" charset="0"/>
                <a:ea typeface="Times New Roman" panose="02020603050405020304" pitchFamily="18" charset="0"/>
              </a:rPr>
              <a:t>Consider </a:t>
            </a:r>
            <a:r>
              <a:rPr lang="en-US" sz="1200" b="1" dirty="0">
                <a:latin typeface="Times New Roman" panose="02020603050405020304" pitchFamily="18" charset="0"/>
                <a:ea typeface="Times New Roman" panose="02020603050405020304" pitchFamily="18" charset="0"/>
              </a:rPr>
              <a:t>Albuterol 2.5 mg</a:t>
            </a:r>
            <a:r>
              <a:rPr lang="en-US" sz="1200" dirty="0">
                <a:latin typeface="Times New Roman" panose="02020603050405020304" pitchFamily="18" charset="0"/>
                <a:ea typeface="Times New Roman" panose="02020603050405020304" pitchFamily="18" charset="0"/>
              </a:rPr>
              <a:t> and </a:t>
            </a:r>
            <a:r>
              <a:rPr lang="en-US" sz="1200" b="1" dirty="0">
                <a:latin typeface="Times New Roman" panose="02020603050405020304" pitchFamily="18" charset="0"/>
                <a:ea typeface="Times New Roman" panose="02020603050405020304" pitchFamily="18" charset="0"/>
              </a:rPr>
              <a:t>Ipratropium</a:t>
            </a:r>
            <a:r>
              <a:rPr lang="en-US" sz="1200" dirty="0">
                <a:latin typeface="Times New Roman" panose="02020603050405020304" pitchFamily="18" charset="0"/>
                <a:ea typeface="Times New Roman" panose="02020603050405020304" pitchFamily="18" charset="0"/>
              </a:rPr>
              <a:t> </a:t>
            </a:r>
            <a:r>
              <a:rPr lang="en-US" sz="1200" b="1" dirty="0">
                <a:latin typeface="Times New Roman" panose="02020603050405020304" pitchFamily="18" charset="0"/>
                <a:ea typeface="Times New Roman" panose="02020603050405020304" pitchFamily="18" charset="0"/>
              </a:rPr>
              <a:t>0.5 mg,</a:t>
            </a:r>
            <a:r>
              <a:rPr lang="en-US" sz="1200" dirty="0">
                <a:latin typeface="Times New Roman" panose="02020603050405020304" pitchFamily="18" charset="0"/>
                <a:ea typeface="Times New Roman" panose="02020603050405020304" pitchFamily="18" charset="0"/>
              </a:rPr>
              <a:t> </a:t>
            </a:r>
            <a:r>
              <a:rPr lang="en-US" sz="1200" b="1" dirty="0">
                <a:latin typeface="Times New Roman" panose="02020603050405020304" pitchFamily="18" charset="0"/>
                <a:ea typeface="Times New Roman" panose="02020603050405020304" pitchFamily="18" charset="0"/>
              </a:rPr>
              <a:t>nebulized </a:t>
            </a:r>
            <a:r>
              <a:rPr lang="en-US" sz="1200" dirty="0">
                <a:latin typeface="Times New Roman" panose="02020603050405020304" pitchFamily="18" charset="0"/>
                <a:ea typeface="Times New Roman" panose="02020603050405020304" pitchFamily="18" charset="0"/>
              </a:rPr>
              <a:t>with </a:t>
            </a:r>
            <a:r>
              <a:rPr lang="en-US" sz="1200" b="1" dirty="0">
                <a:latin typeface="Times New Roman" panose="02020603050405020304" pitchFamily="18" charset="0"/>
                <a:ea typeface="Times New Roman" panose="02020603050405020304" pitchFamily="18" charset="0"/>
              </a:rPr>
              <a:t>O</a:t>
            </a:r>
            <a:r>
              <a:rPr lang="en-US" sz="1200" b="1" baseline="-25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 8-10 LPM.</a:t>
            </a:r>
          </a:p>
          <a:p>
            <a:pPr marL="342900" marR="0" lvl="0" indent="-342900" algn="just">
              <a:spcBef>
                <a:spcPts val="0"/>
              </a:spcBef>
              <a:spcAft>
                <a:spcPts val="0"/>
              </a:spcAft>
              <a:buFont typeface="Symbol" panose="05050102010706020507" pitchFamily="18" charset="2"/>
              <a:buChar char=""/>
            </a:pPr>
            <a:r>
              <a:rPr lang="en-US" sz="1200" dirty="0">
                <a:latin typeface="Times New Roman" panose="02020603050405020304" pitchFamily="18" charset="0"/>
                <a:ea typeface="Times New Roman" panose="02020603050405020304" pitchFamily="18" charset="0"/>
              </a:rPr>
              <a:t>If a conscious patient requires intubation:</a:t>
            </a:r>
          </a:p>
          <a:p>
            <a:pPr marL="342900" marR="0" lvl="0" indent="-342900" algn="just" fontAlgn="base" hangingPunct="0">
              <a:spcBef>
                <a:spcPts val="0"/>
              </a:spcBef>
              <a:spcAft>
                <a:spcPts val="0"/>
              </a:spcAft>
              <a:buSzPts val="1100"/>
              <a:buFont typeface="Times New Roman" panose="02020603050405020304" pitchFamily="18" charset="0"/>
              <a:buChar char="A"/>
              <a:tabLst>
                <a:tab pos="685800" algn="l"/>
              </a:tabLst>
            </a:pPr>
            <a:r>
              <a:rPr lang="en-US" sz="1200" dirty="0">
                <a:latin typeface="Times New Roman" panose="02020603050405020304" pitchFamily="18" charset="0"/>
                <a:ea typeface="Times New Roman" panose="02020603050405020304" pitchFamily="18" charset="0"/>
              </a:rPr>
              <a:t>Consider </a:t>
            </a:r>
            <a:r>
              <a:rPr lang="en-US" sz="1200" b="1" dirty="0">
                <a:latin typeface="Times New Roman" panose="02020603050405020304" pitchFamily="18" charset="0"/>
                <a:ea typeface="Times New Roman" panose="02020603050405020304" pitchFamily="18" charset="0"/>
              </a:rPr>
              <a:t>Lidocaine 100 mg</a:t>
            </a:r>
            <a:r>
              <a:rPr lang="en-US" sz="1200" dirty="0">
                <a:latin typeface="Times New Roman" panose="02020603050405020304" pitchFamily="18" charset="0"/>
                <a:ea typeface="Times New Roman" panose="02020603050405020304" pitchFamily="18" charset="0"/>
              </a:rPr>
              <a:t> </a:t>
            </a:r>
            <a:r>
              <a:rPr lang="en-US" sz="1200" b="1" dirty="0">
                <a:latin typeface="Times New Roman" panose="02020603050405020304" pitchFamily="18" charset="0"/>
                <a:ea typeface="Times New Roman" panose="02020603050405020304" pitchFamily="18" charset="0"/>
              </a:rPr>
              <a:t>IN</a:t>
            </a:r>
            <a:r>
              <a:rPr lang="en-US" sz="1200" dirty="0">
                <a:latin typeface="Times New Roman" panose="02020603050405020304" pitchFamily="18" charset="0"/>
                <a:ea typeface="Times New Roman" panose="02020603050405020304" pitchFamily="18" charset="0"/>
              </a:rPr>
              <a:t> half dose per nostril or added to above nebulizer.</a:t>
            </a:r>
          </a:p>
          <a:p>
            <a:pPr marL="342900" marR="0" lvl="0" indent="-342900" algn="just">
              <a:spcBef>
                <a:spcPts val="0"/>
              </a:spcBef>
              <a:spcAft>
                <a:spcPts val="0"/>
              </a:spcAft>
              <a:buClr>
                <a:srgbClr val="FF00FF"/>
              </a:buClr>
              <a:buFont typeface="Symbol" panose="05050102010706020507" pitchFamily="18" charset="2"/>
              <a:buChar char=""/>
              <a:tabLst>
                <a:tab pos="685800" algn="l"/>
              </a:tabLst>
            </a:pPr>
            <a:r>
              <a:rPr lang="en-US" sz="12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Lidocaine 1.5 mg/kg nebulized</a:t>
            </a:r>
            <a:r>
              <a:rPr lang="en-US" sz="12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 with 8-10 LPM </a:t>
            </a:r>
            <a:r>
              <a:rPr lang="en-US" sz="12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O</a:t>
            </a:r>
            <a:r>
              <a:rPr lang="en-US" sz="1200" b="1" kern="1400" baseline="-250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2 </a:t>
            </a:r>
            <a:r>
              <a:rPr lang="en-US" sz="12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or IN. </a:t>
            </a:r>
            <a:r>
              <a:rPr lang="en-US" sz="12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Maximum dose is 100 mg.</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200" dirty="0">
                <a:latin typeface="Times New Roman" panose="02020603050405020304" pitchFamily="18" charset="0"/>
                <a:ea typeface="Times New Roman" panose="02020603050405020304" pitchFamily="18" charset="0"/>
                <a:cs typeface="Symbol" panose="05050102010706020507" pitchFamily="18" charset="2"/>
              </a:rPr>
              <a:t>May repeat </a:t>
            </a:r>
            <a:r>
              <a:rPr lang="en-US" sz="1200" b="1" dirty="0">
                <a:latin typeface="Times New Roman" panose="02020603050405020304" pitchFamily="18" charset="0"/>
                <a:ea typeface="Times New Roman" panose="02020603050405020304" pitchFamily="18" charset="0"/>
                <a:cs typeface="Symbol" panose="05050102010706020507" pitchFamily="18" charset="2"/>
              </a:rPr>
              <a:t>Albuterol 2.5 mg nebulized X 2</a:t>
            </a:r>
            <a:r>
              <a:rPr lang="en-US" sz="1200" dirty="0">
                <a:latin typeface="Times New Roman" panose="02020603050405020304" pitchFamily="18" charset="0"/>
                <a:ea typeface="Times New Roman" panose="02020603050405020304" pitchFamily="18" charset="0"/>
                <a:cs typeface="Symbol" panose="05050102010706020507" pitchFamily="18" charset="2"/>
              </a:rPr>
              <a:t>.</a:t>
            </a:r>
          </a:p>
          <a:p>
            <a:pPr marL="342900" marR="0" lvl="0" indent="-342900" algn="just">
              <a:spcBef>
                <a:spcPts val="0"/>
              </a:spcBef>
              <a:spcAft>
                <a:spcPts val="0"/>
              </a:spcAft>
              <a:buFont typeface="Symbol" panose="05050102010706020507" pitchFamily="18" charset="2"/>
              <a:buChar char=""/>
              <a:tabLst>
                <a:tab pos="457200" algn="l"/>
              </a:tabLst>
            </a:pPr>
            <a:r>
              <a:rPr lang="en-US" sz="1200" dirty="0">
                <a:latin typeface="Times New Roman" panose="02020603050405020304" pitchFamily="18" charset="0"/>
                <a:ea typeface="Times New Roman" panose="02020603050405020304" pitchFamily="18" charset="0"/>
                <a:cs typeface="Symbol" panose="05050102010706020507" pitchFamily="18" charset="2"/>
              </a:rPr>
              <a:t>If patient is intubated, </a:t>
            </a:r>
            <a:r>
              <a:rPr lang="en-US" sz="1200" b="1" dirty="0">
                <a:latin typeface="Times New Roman" panose="02020603050405020304" pitchFamily="18" charset="0"/>
                <a:ea typeface="Times New Roman" panose="02020603050405020304" pitchFamily="18" charset="0"/>
                <a:cs typeface="Symbol" panose="05050102010706020507" pitchFamily="18" charset="2"/>
              </a:rPr>
              <a:t>Albuterol 2.5 mg</a:t>
            </a:r>
            <a:r>
              <a:rPr lang="en-US" sz="1200" dirty="0">
                <a:latin typeface="Times New Roman" panose="02020603050405020304" pitchFamily="18" charset="0"/>
                <a:ea typeface="Times New Roman" panose="02020603050405020304" pitchFamily="18" charset="0"/>
                <a:cs typeface="Symbol" panose="05050102010706020507" pitchFamily="18" charset="2"/>
              </a:rPr>
              <a:t> by nebulizer into the ETT. If </a:t>
            </a:r>
            <a:r>
              <a:rPr lang="en-US" sz="1200" b="1" dirty="0">
                <a:latin typeface="Times New Roman" panose="02020603050405020304" pitchFamily="18" charset="0"/>
                <a:ea typeface="Times New Roman" panose="02020603050405020304" pitchFamily="18" charset="0"/>
                <a:cs typeface="Symbol" panose="05050102010706020507" pitchFamily="18" charset="2"/>
              </a:rPr>
              <a:t>Ipratropium</a:t>
            </a:r>
            <a:r>
              <a:rPr lang="en-US" sz="1200" dirty="0">
                <a:latin typeface="Times New Roman" panose="02020603050405020304" pitchFamily="18" charset="0"/>
                <a:ea typeface="Times New Roman" panose="02020603050405020304" pitchFamily="18" charset="0"/>
                <a:cs typeface="Symbol" panose="05050102010706020507" pitchFamily="18" charset="2"/>
              </a:rPr>
              <a:t> not given before intubation, add to first </a:t>
            </a:r>
            <a:r>
              <a:rPr lang="en-US" sz="1200" b="1" dirty="0">
                <a:latin typeface="Times New Roman" panose="02020603050405020304" pitchFamily="18" charset="0"/>
                <a:ea typeface="Times New Roman" panose="02020603050405020304" pitchFamily="18" charset="0"/>
                <a:cs typeface="Symbol" panose="05050102010706020507" pitchFamily="18" charset="2"/>
              </a:rPr>
              <a:t>Albuterol</a:t>
            </a:r>
            <a:r>
              <a:rPr lang="en-US" sz="1200" dirty="0">
                <a:latin typeface="Times New Roman" panose="02020603050405020304" pitchFamily="18" charset="0"/>
                <a:ea typeface="Times New Roman" panose="02020603050405020304" pitchFamily="18" charset="0"/>
                <a:cs typeface="Symbol" panose="05050102010706020507" pitchFamily="18" charset="2"/>
              </a:rPr>
              <a:t>.</a:t>
            </a:r>
          </a:p>
          <a:p>
            <a:pPr marL="342900" marR="0" lvl="0" indent="-342900" algn="just" fontAlgn="base" hangingPunct="0">
              <a:spcBef>
                <a:spcPts val="0"/>
              </a:spcBef>
              <a:spcAft>
                <a:spcPts val="0"/>
              </a:spcAft>
              <a:buSzPts val="1100"/>
              <a:buFont typeface="Times New Roman" panose="02020603050405020304" pitchFamily="18" charset="0"/>
              <a:buChar char="A"/>
              <a:tabLst>
                <a:tab pos="457200" algn="l"/>
              </a:tabLst>
            </a:pPr>
            <a:r>
              <a:rPr lang="en-US" sz="1200" dirty="0">
                <a:solidFill>
                  <a:srgbClr val="000000"/>
                </a:solidFill>
                <a:latin typeface="Times New Roman" panose="02020603050405020304" pitchFamily="18" charset="0"/>
                <a:ea typeface="Times New Roman" panose="02020603050405020304" pitchFamily="18" charset="0"/>
              </a:rPr>
              <a:t>A patient who has received a breathing treatment should be transported for evaluation.</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hangingPunct="0">
              <a:spcBef>
                <a:spcPts val="0"/>
              </a:spcBef>
              <a:spcAft>
                <a:spcPts val="0"/>
              </a:spcAft>
              <a:buSzPts val="1100"/>
              <a:buFont typeface="Times New Roman" panose="02020603050405020304" pitchFamily="18" charset="0"/>
              <a:buChar char="A"/>
              <a:tabLst>
                <a:tab pos="457200" algn="l"/>
              </a:tabLst>
            </a:pPr>
            <a:r>
              <a:rPr lang="en-US" sz="1200" dirty="0">
                <a:latin typeface="Times New Roman" panose="02020603050405020304" pitchFamily="18" charset="0"/>
                <a:ea typeface="Times New Roman" panose="02020603050405020304" pitchFamily="18" charset="0"/>
              </a:rPr>
              <a:t>For any patient who is bronchial constricted:</a:t>
            </a:r>
            <a:r>
              <a:rPr lang="en-US" sz="1200" b="1" dirty="0">
                <a:latin typeface="Times New Roman" panose="02020603050405020304" pitchFamily="18" charset="0"/>
                <a:ea typeface="Times New Roman" panose="02020603050405020304" pitchFamily="18" charset="0"/>
              </a:rPr>
              <a:t> CPAP or {</a:t>
            </a:r>
            <a:r>
              <a:rPr lang="en-US" sz="1200" dirty="0">
                <a:latin typeface="Times New Roman" panose="02020603050405020304" pitchFamily="18" charset="0"/>
                <a:ea typeface="Times New Roman" panose="02020603050405020304" pitchFamily="18" charset="0"/>
              </a:rPr>
              <a:t>Bi-PAP}</a:t>
            </a:r>
          </a:p>
          <a:p>
            <a:pPr marL="342900" marR="0" lvl="0" indent="-342900" algn="just">
              <a:spcBef>
                <a:spcPts val="0"/>
              </a:spcBef>
              <a:spcAft>
                <a:spcPts val="0"/>
              </a:spcAft>
              <a:buFont typeface="Symbol" panose="05050102010706020507" pitchFamily="18" charset="2"/>
              <a:buChar char=""/>
              <a:tabLst>
                <a:tab pos="457200" algn="l"/>
              </a:tabLst>
            </a:pPr>
            <a:r>
              <a:rPr lang="en-US" sz="1200" dirty="0">
                <a:latin typeface="Times New Roman" panose="02020603050405020304" pitchFamily="18" charset="0"/>
                <a:ea typeface="Times New Roman" panose="02020603050405020304" pitchFamily="18" charset="0"/>
                <a:cs typeface="Symbol" panose="05050102010706020507" pitchFamily="18" charset="2"/>
              </a:rPr>
              <a:t>After intubation of an asthma patient, limit rate of ventilation to avoid auto-PEEP and hypotension, provided that you can adequately oxygenate the patient at below rate:</a:t>
            </a:r>
          </a:p>
          <a:p>
            <a:pPr marL="342900" marR="0" lvl="0" indent="-342900" algn="just" fontAlgn="base" hangingPunct="0">
              <a:spcBef>
                <a:spcPts val="0"/>
              </a:spcBef>
              <a:spcAft>
                <a:spcPts val="0"/>
              </a:spcAft>
              <a:buSzPts val="1100"/>
              <a:buFont typeface="Times New Roman" panose="02020603050405020304" pitchFamily="18" charset="0"/>
              <a:buChar char="A"/>
              <a:tabLst>
                <a:tab pos="685800" algn="l"/>
              </a:tabLst>
            </a:pPr>
            <a:r>
              <a:rPr lang="en-US" sz="1200" dirty="0">
                <a:latin typeface="Times New Roman" panose="02020603050405020304" pitchFamily="18" charset="0"/>
                <a:ea typeface="Times New Roman" panose="02020603050405020304" pitchFamily="18" charset="0"/>
              </a:rPr>
              <a:t>8-10 breaths per minute for adults</a:t>
            </a:r>
          </a:p>
          <a:p>
            <a:pPr marL="342900" marR="0" lvl="0" indent="-342900" algn="just">
              <a:spcBef>
                <a:spcPts val="0"/>
              </a:spcBef>
              <a:spcAft>
                <a:spcPts val="0"/>
              </a:spcAft>
              <a:buClr>
                <a:srgbClr val="FF00FF"/>
              </a:buClr>
              <a:buFont typeface="Symbol" panose="05050102010706020507" pitchFamily="18" charset="2"/>
              <a:buChar char=""/>
              <a:tabLst>
                <a:tab pos="685800" algn="l"/>
              </a:tabLst>
            </a:pPr>
            <a:r>
              <a:rPr lang="en-US" sz="12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10-15 breaths per minute for pediatric patients.</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200" dirty="0">
                <a:latin typeface="Times New Roman" panose="02020603050405020304" pitchFamily="18" charset="0"/>
                <a:ea typeface="Times New Roman" panose="02020603050405020304" pitchFamily="18" charset="0"/>
                <a:cs typeface="Symbol" panose="05050102010706020507" pitchFamily="18" charset="2"/>
              </a:rPr>
              <a:t>Consider bilateral needle decompression if:</a:t>
            </a:r>
          </a:p>
          <a:p>
            <a:pPr marL="742950" marR="0" lvl="1" indent="-285750" algn="just">
              <a:spcBef>
                <a:spcPts val="0"/>
              </a:spcBef>
              <a:spcAft>
                <a:spcPts val="0"/>
              </a:spcAft>
              <a:buFont typeface="Courier New" panose="02070309020205020404" pitchFamily="49" charset="0"/>
              <a:buChar char="o"/>
              <a:tabLst>
                <a:tab pos="685800" algn="l"/>
              </a:tabLst>
            </a:pPr>
            <a:r>
              <a:rPr lang="en-US" sz="1200" dirty="0">
                <a:latin typeface="Times New Roman" panose="02020603050405020304" pitchFamily="18" charset="0"/>
                <a:ea typeface="Times New Roman" panose="02020603050405020304" pitchFamily="18" charset="0"/>
              </a:rPr>
              <a:t>Patient arrests.</a:t>
            </a:r>
          </a:p>
          <a:p>
            <a:pPr marL="742950" marR="0" lvl="1" indent="-285750" algn="just">
              <a:spcBef>
                <a:spcPts val="0"/>
              </a:spcBef>
              <a:spcAft>
                <a:spcPts val="0"/>
              </a:spcAft>
              <a:buFont typeface="Courier New" panose="02070309020205020404" pitchFamily="49" charset="0"/>
              <a:buChar char="o"/>
              <a:tabLst>
                <a:tab pos="685800" algn="l"/>
              </a:tabLst>
            </a:pPr>
            <a:r>
              <a:rPr lang="en-US" sz="1200" dirty="0">
                <a:latin typeface="Times New Roman" panose="02020603050405020304" pitchFamily="18" charset="0"/>
                <a:ea typeface="Times New Roman" panose="02020603050405020304" pitchFamily="18" charset="0"/>
              </a:rPr>
              <a:t>Patient has unilateral or bilateral diminished breath sounds and is hemodynamically unstable.</a:t>
            </a:r>
          </a:p>
          <a:p>
            <a:pPr marL="342900" marR="0" lvl="0" indent="-342900" algn="just">
              <a:spcBef>
                <a:spcPts val="0"/>
              </a:spcBef>
              <a:spcAft>
                <a:spcPts val="0"/>
              </a:spcAft>
              <a:buFont typeface="Symbol" panose="05050102010706020507" pitchFamily="18" charset="2"/>
              <a:buChar char=""/>
              <a:tabLst>
                <a:tab pos="457200" algn="l"/>
              </a:tabLst>
            </a:pPr>
            <a:r>
              <a:rPr lang="en-US" sz="1200" dirty="0">
                <a:latin typeface="Times New Roman" panose="02020603050405020304" pitchFamily="18" charset="0"/>
                <a:ea typeface="Times New Roman" panose="02020603050405020304" pitchFamily="18" charset="0"/>
                <a:cs typeface="Symbol" panose="05050102010706020507" pitchFamily="18" charset="2"/>
              </a:rPr>
              <a:t>For asthmatics in distress:</a:t>
            </a:r>
          </a:p>
          <a:p>
            <a:pPr marL="342900" marR="0" lvl="0" indent="-342900" algn="just" fontAlgn="base" hangingPunct="0">
              <a:spcBef>
                <a:spcPts val="0"/>
              </a:spcBef>
              <a:spcAft>
                <a:spcPts val="0"/>
              </a:spcAft>
              <a:buClr>
                <a:srgbClr val="FF00FF"/>
              </a:buClr>
              <a:buSzPts val="1000"/>
              <a:buFont typeface="Symbol" panose="05050102010706020507" pitchFamily="18" charset="2"/>
              <a:buChar char=""/>
              <a:tabLst>
                <a:tab pos="457200" algn="l"/>
                <a:tab pos="685800" algn="l"/>
              </a:tabLst>
            </a:pPr>
            <a:r>
              <a:rPr lang="en-US" sz="12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If &lt; 15 kg,</a:t>
            </a:r>
            <a:r>
              <a:rPr lang="en-US" sz="12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EpiPen Jr or Epi (1:1,000) 0.01 mg/kg IM (</a:t>
            </a:r>
            <a:r>
              <a:rPr lang="en-US" sz="12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max</a:t>
            </a:r>
            <a:r>
              <a:rPr lang="en-US" sz="12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a:t>
            </a:r>
            <a:r>
              <a:rPr lang="en-US" sz="12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0.15 mg). </a:t>
            </a:r>
            <a:endParaRPr lang="en-US" sz="1200" dirty="0">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hangingPunct="0">
              <a:spcBef>
                <a:spcPts val="0"/>
              </a:spcBef>
              <a:spcAft>
                <a:spcPts val="0"/>
              </a:spcAft>
              <a:buClr>
                <a:srgbClr val="FF00FF"/>
              </a:buClr>
              <a:buSzPts val="1000"/>
              <a:buFont typeface="Symbol" panose="05050102010706020507" pitchFamily="18" charset="2"/>
              <a:buChar char=""/>
              <a:tabLst>
                <a:tab pos="457200" algn="l"/>
                <a:tab pos="685800" algn="l"/>
              </a:tabLst>
            </a:pPr>
            <a:r>
              <a:rPr lang="en-US" sz="12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If ≥ 15 kg and &lt; 30 kg, Adult EpiPen or Epi (1:1,000) 0.01 mg/kg IM (max 0.3 mg)</a:t>
            </a:r>
            <a:endParaRPr lang="en-US" sz="1200" dirty="0">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hangingPunct="0">
              <a:spcBef>
                <a:spcPts val="0"/>
              </a:spcBef>
              <a:spcAft>
                <a:spcPts val="0"/>
              </a:spcAft>
              <a:buClr>
                <a:srgbClr val="FF00FF"/>
              </a:buClr>
              <a:buSzPts val="1000"/>
              <a:buFont typeface="Symbol" panose="05050102010706020507" pitchFamily="18" charset="2"/>
              <a:buChar char=""/>
              <a:tabLst>
                <a:tab pos="457200" algn="l"/>
                <a:tab pos="685800" algn="l"/>
              </a:tabLst>
            </a:pPr>
            <a:r>
              <a:rPr lang="en-US" sz="12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2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a:t>
            </a:r>
            <a:r>
              <a:rPr lang="en-US" sz="12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May repeat</a:t>
            </a:r>
            <a:r>
              <a:rPr lang="en-US" sz="12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Epi (1:1,000) 0.01 mg/kg IM (</a:t>
            </a:r>
            <a:r>
              <a:rPr lang="en-US" sz="12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max</a:t>
            </a:r>
            <a:r>
              <a:rPr lang="en-US" sz="12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a:t>
            </a:r>
            <a:r>
              <a:rPr lang="en-US" sz="12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0.5 mg)</a:t>
            </a:r>
            <a:r>
              <a:rPr lang="en-US" sz="12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a:t>
            </a:r>
            <a:r>
              <a:rPr lang="en-US" sz="12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after 5 minutes</a:t>
            </a:r>
            <a:r>
              <a:rPr lang="en-US" sz="12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a:t>
            </a:r>
            <a:endParaRPr lang="en-US" sz="1200" dirty="0">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endParaRPr>
          </a:p>
          <a:p>
            <a:pPr marL="1600200" marR="0" lvl="3" indent="-228600" algn="just" hangingPunct="0">
              <a:spcBef>
                <a:spcPts val="0"/>
              </a:spcBef>
              <a:spcAft>
                <a:spcPts val="0"/>
              </a:spcAft>
              <a:buFont typeface="Symbol" panose="05050102010706020507" pitchFamily="18" charset="2"/>
              <a:buChar char=""/>
              <a:tabLst>
                <a:tab pos="685800" algn="l"/>
              </a:tabLst>
            </a:pPr>
            <a:r>
              <a:rPr lang="en-US" sz="1200" dirty="0">
                <a:latin typeface="Times New Roman" panose="02020603050405020304" pitchFamily="18" charset="0"/>
                <a:ea typeface="Times New Roman" panose="02020603050405020304" pitchFamily="18" charset="0"/>
                <a:cs typeface="Symbol" panose="05050102010706020507" pitchFamily="18" charset="2"/>
              </a:rPr>
              <a:t>If</a:t>
            </a:r>
            <a:r>
              <a:rPr lang="en-US" sz="1200" b="1" dirty="0">
                <a:latin typeface="Times New Roman" panose="02020603050405020304" pitchFamily="18" charset="0"/>
                <a:ea typeface="Times New Roman" panose="02020603050405020304" pitchFamily="18" charset="0"/>
                <a:cs typeface="Symbol" panose="05050102010706020507" pitchFamily="18" charset="2"/>
              </a:rPr>
              <a:t> ≥</a:t>
            </a:r>
            <a:r>
              <a:rPr lang="en-US" sz="1200" dirty="0">
                <a:latin typeface="Times New Roman" panose="02020603050405020304" pitchFamily="18" charset="0"/>
                <a:ea typeface="Times New Roman" panose="02020603050405020304" pitchFamily="18" charset="0"/>
                <a:cs typeface="Symbol" panose="05050102010706020507" pitchFamily="18" charset="2"/>
              </a:rPr>
              <a:t> 30 kg, give both</a:t>
            </a:r>
            <a:r>
              <a:rPr lang="en-US" sz="1200" b="1" dirty="0">
                <a:latin typeface="Times New Roman" panose="02020603050405020304" pitchFamily="18" charset="0"/>
                <a:ea typeface="Times New Roman" panose="02020603050405020304" pitchFamily="18" charset="0"/>
                <a:cs typeface="Symbol" panose="05050102010706020507" pitchFamily="18" charset="2"/>
              </a:rPr>
              <a:t> Adult EpiPen and EpiPen Jr or</a:t>
            </a:r>
            <a:r>
              <a:rPr lang="en-US" sz="1200" dirty="0">
                <a:latin typeface="Times New Roman" panose="02020603050405020304" pitchFamily="18" charset="0"/>
                <a:ea typeface="Times New Roman" panose="02020603050405020304" pitchFamily="18" charset="0"/>
                <a:cs typeface="Symbol" panose="05050102010706020507" pitchFamily="18" charset="2"/>
              </a:rPr>
              <a:t> </a:t>
            </a:r>
            <a:r>
              <a:rPr lang="en-US" sz="1200" b="1" dirty="0">
                <a:latin typeface="Times New Roman" panose="02020603050405020304" pitchFamily="18" charset="0"/>
                <a:ea typeface="Times New Roman" panose="02020603050405020304" pitchFamily="18" charset="0"/>
                <a:cs typeface="Symbol" panose="05050102010706020507" pitchFamily="18" charset="2"/>
              </a:rPr>
              <a:t>Epi (1:1,000) 0.5 mg IM </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1600200" marR="0" lvl="3" indent="-228600" algn="just" hangingPunct="0">
              <a:spcBef>
                <a:spcPts val="0"/>
              </a:spcBef>
              <a:spcAft>
                <a:spcPts val="0"/>
              </a:spcAft>
              <a:buFont typeface="Symbol" panose="05050102010706020507" pitchFamily="18" charset="2"/>
              <a:buChar char=""/>
              <a:tabLst>
                <a:tab pos="685800" algn="l"/>
              </a:tabLst>
            </a:pPr>
            <a:r>
              <a:rPr lang="en-US" sz="12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200" b="1" dirty="0">
                <a:latin typeface="Times New Roman" panose="02020603050405020304" pitchFamily="18" charset="0"/>
                <a:ea typeface="Times New Roman" panose="02020603050405020304" pitchFamily="18" charset="0"/>
                <a:cs typeface="Symbol" panose="05050102010706020507" pitchFamily="18" charset="2"/>
              </a:rPr>
              <a:t> </a:t>
            </a:r>
            <a:r>
              <a:rPr lang="en-US" sz="1200" dirty="0">
                <a:latin typeface="Times New Roman" panose="02020603050405020304" pitchFamily="18" charset="0"/>
                <a:ea typeface="Times New Roman" panose="02020603050405020304" pitchFamily="18" charset="0"/>
                <a:cs typeface="Symbol" panose="05050102010706020507" pitchFamily="18" charset="2"/>
              </a:rPr>
              <a:t>May repeat</a:t>
            </a:r>
            <a:r>
              <a:rPr lang="en-US" sz="1200" b="1" dirty="0">
                <a:latin typeface="Times New Roman" panose="02020603050405020304" pitchFamily="18" charset="0"/>
                <a:ea typeface="Times New Roman" panose="02020603050405020304" pitchFamily="18" charset="0"/>
                <a:cs typeface="Symbol" panose="05050102010706020507" pitchFamily="18" charset="2"/>
              </a:rPr>
              <a:t> Epi (1:1,000) 0.5 mg IM </a:t>
            </a:r>
            <a:r>
              <a:rPr lang="en-US" sz="1200" dirty="0">
                <a:latin typeface="Times New Roman" panose="02020603050405020304" pitchFamily="18" charset="0"/>
                <a:ea typeface="Times New Roman" panose="02020603050405020304" pitchFamily="18" charset="0"/>
                <a:cs typeface="Symbol" panose="05050102010706020507" pitchFamily="18" charset="2"/>
              </a:rPr>
              <a:t>after 5 minutes</a:t>
            </a:r>
            <a:r>
              <a:rPr lang="en-US" sz="1200" b="1" dirty="0">
                <a:latin typeface="Times New Roman" panose="02020603050405020304" pitchFamily="18" charset="0"/>
                <a:ea typeface="Times New Roman" panose="02020603050405020304" pitchFamily="18" charset="0"/>
                <a:cs typeface="Symbol" panose="05050102010706020507" pitchFamily="18" charset="2"/>
              </a:rPr>
              <a:t>.</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p:txBody>
      </p:sp>
      <p:sp>
        <p:nvSpPr>
          <p:cNvPr id="3" name="Rectangle 2">
            <a:extLst>
              <a:ext uri="{FF2B5EF4-FFF2-40B4-BE49-F238E27FC236}">
                <a16:creationId xmlns:a16="http://schemas.microsoft.com/office/drawing/2014/main" id="{FACC55D8-1731-4B6E-A213-2A7F4ECBEE18}"/>
              </a:ext>
            </a:extLst>
          </p:cNvPr>
          <p:cNvSpPr/>
          <p:nvPr/>
        </p:nvSpPr>
        <p:spPr>
          <a:xfrm>
            <a:off x="6096000" y="145562"/>
            <a:ext cx="6096000" cy="3724096"/>
          </a:xfrm>
          <a:prstGeom prst="rect">
            <a:avLst/>
          </a:prstGeom>
        </p:spPr>
        <p:txBody>
          <a:bodyPr>
            <a:spAutoFit/>
          </a:bodyPr>
          <a:lstStyle/>
          <a:p>
            <a:pPr marL="342900" marR="0" lvl="0" indent="-342900" algn="just" hangingPunct="0">
              <a:spcBef>
                <a:spcPts val="0"/>
              </a:spcBef>
              <a:spcAft>
                <a:spcPts val="0"/>
              </a:spcAft>
              <a:buFont typeface="Symbol" panose="05050102010706020507" pitchFamily="18" charset="2"/>
              <a:buChar char=""/>
              <a:tabLst>
                <a:tab pos="457200" algn="l"/>
              </a:tabLst>
            </a:pPr>
            <a:r>
              <a:rPr lang="en-US" sz="1200" kern="1400" dirty="0" err="1">
                <a:latin typeface="Times New Roman" panose="02020603050405020304" pitchFamily="18" charset="0"/>
                <a:ea typeface="Times New Roman" panose="02020603050405020304" pitchFamily="18" charset="0"/>
                <a:cs typeface="Symbol" panose="05050102010706020507" pitchFamily="18" charset="2"/>
              </a:rPr>
              <a:t>Solu</a:t>
            </a:r>
            <a:r>
              <a:rPr lang="en-US" sz="1200" kern="1400" dirty="0">
                <a:latin typeface="Times New Roman" panose="02020603050405020304" pitchFamily="18" charset="0"/>
                <a:ea typeface="Times New Roman" panose="02020603050405020304" pitchFamily="18" charset="0"/>
                <a:cs typeface="Symbol" panose="05050102010706020507" pitchFamily="18" charset="2"/>
              </a:rPr>
              <a:t>-Medrol (METHYLPREDNISOLONE) is intended to augment standard therapy for anaphylaxis, allergic reaction, and to address airway edema and inflammation in asthma. No significant change in patient condition in the field should be expected from the administration of </a:t>
            </a:r>
            <a:r>
              <a:rPr lang="en-US" sz="1200" kern="1400" dirty="0" err="1">
                <a:latin typeface="Times New Roman" panose="02020603050405020304" pitchFamily="18" charset="0"/>
                <a:ea typeface="Times New Roman" panose="02020603050405020304" pitchFamily="18" charset="0"/>
                <a:cs typeface="Symbol" panose="05050102010706020507" pitchFamily="18" charset="2"/>
              </a:rPr>
              <a:t>Solu</a:t>
            </a:r>
            <a:r>
              <a:rPr lang="en-US" sz="1200" kern="1400" dirty="0">
                <a:latin typeface="Times New Roman" panose="02020603050405020304" pitchFamily="18" charset="0"/>
                <a:ea typeface="Times New Roman" panose="02020603050405020304" pitchFamily="18" charset="0"/>
                <a:cs typeface="Symbol" panose="05050102010706020507" pitchFamily="18" charset="2"/>
              </a:rPr>
              <a:t>-Medrol. This medication is intended for cases that are of a more urgent nature. A general guideline would be not to initiate an IV only to administer this medication when patient condition otherwise does not warrant an IV start. There is definite, time dependent benefit to </a:t>
            </a:r>
            <a:r>
              <a:rPr lang="en-US" sz="1200" kern="1400" dirty="0" err="1">
                <a:latin typeface="Times New Roman" panose="02020603050405020304" pitchFamily="18" charset="0"/>
                <a:ea typeface="Times New Roman" panose="02020603050405020304" pitchFamily="18" charset="0"/>
                <a:cs typeface="Symbol" panose="05050102010706020507" pitchFamily="18" charset="2"/>
              </a:rPr>
              <a:t>Solu</a:t>
            </a:r>
            <a:r>
              <a:rPr lang="en-US" sz="1200" kern="1400" dirty="0">
                <a:latin typeface="Times New Roman" panose="02020603050405020304" pitchFamily="18" charset="0"/>
                <a:ea typeface="Times New Roman" panose="02020603050405020304" pitchFamily="18" charset="0"/>
                <a:cs typeface="Symbol" panose="05050102010706020507" pitchFamily="18" charset="2"/>
              </a:rPr>
              <a:t>-Medrol making field administration of significant value. </a:t>
            </a:r>
            <a:r>
              <a:rPr lang="en-US" sz="1200" kern="1400" dirty="0" err="1">
                <a:latin typeface="Times New Roman" panose="02020603050405020304" pitchFamily="18" charset="0"/>
                <a:ea typeface="Times New Roman" panose="02020603050405020304" pitchFamily="18" charset="0"/>
                <a:cs typeface="Symbol" panose="05050102010706020507" pitchFamily="18" charset="2"/>
              </a:rPr>
              <a:t>Solu</a:t>
            </a:r>
            <a:r>
              <a:rPr lang="en-US" sz="1200" kern="1400" dirty="0">
                <a:latin typeface="Times New Roman" panose="02020603050405020304" pitchFamily="18" charset="0"/>
                <a:ea typeface="Times New Roman" panose="02020603050405020304" pitchFamily="18" charset="0"/>
                <a:cs typeface="Symbol" panose="05050102010706020507" pitchFamily="18" charset="2"/>
              </a:rPr>
              <a:t>-Medrol will be given to all patients treated within the allergic reaction or anaphylaxis protocol only after all other applicable first-line medications have been delivered.</a:t>
            </a:r>
            <a:r>
              <a:rPr lang="en-US" sz="1200" b="1" kern="1400" dirty="0">
                <a:latin typeface="Times New Roman" panose="02020603050405020304" pitchFamily="18" charset="0"/>
                <a:ea typeface="Times New Roman" panose="02020603050405020304" pitchFamily="18" charset="0"/>
                <a:cs typeface="Symbol" panose="05050102010706020507" pitchFamily="18" charset="2"/>
              </a:rPr>
              <a:t> </a:t>
            </a:r>
            <a:endParaRPr lang="en-US" sz="14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hangingPunct="0">
              <a:spcBef>
                <a:spcPts val="0"/>
              </a:spcBef>
              <a:spcAft>
                <a:spcPts val="0"/>
              </a:spcAft>
              <a:buSzPts val="1100"/>
              <a:buFont typeface="Times New Roman" panose="02020603050405020304" pitchFamily="18" charset="0"/>
              <a:buChar char="A"/>
              <a:tabLst>
                <a:tab pos="685800" algn="l"/>
              </a:tabLst>
            </a:pPr>
            <a:r>
              <a:rPr lang="en-US" sz="1200" b="1" kern="1400" dirty="0" err="1">
                <a:latin typeface="Times New Roman" panose="02020603050405020304" pitchFamily="18" charset="0"/>
                <a:ea typeface="Times New Roman" panose="02020603050405020304" pitchFamily="18" charset="0"/>
              </a:rPr>
              <a:t>Solu</a:t>
            </a:r>
            <a:r>
              <a:rPr lang="en-US" sz="1200" b="1" kern="1400" dirty="0">
                <a:latin typeface="Times New Roman" panose="02020603050405020304" pitchFamily="18" charset="0"/>
                <a:ea typeface="Times New Roman" panose="02020603050405020304" pitchFamily="18" charset="0"/>
              </a:rPr>
              <a:t>-Medrol 80 mg IV.</a:t>
            </a:r>
            <a:endParaRPr lang="en-US" sz="1400" dirty="0">
              <a:latin typeface="Times New Roman" panose="02020603050405020304" pitchFamily="18" charset="0"/>
              <a:ea typeface="Times New Roman" panose="02020603050405020304" pitchFamily="18" charset="0"/>
            </a:endParaRPr>
          </a:p>
          <a:p>
            <a:pPr marL="342900" marR="0" lvl="0" indent="-342900" algn="just" fontAlgn="base" hangingPunct="0">
              <a:spcBef>
                <a:spcPts val="0"/>
              </a:spcBef>
              <a:spcAft>
                <a:spcPts val="0"/>
              </a:spcAft>
              <a:buClr>
                <a:srgbClr val="FF00FF"/>
              </a:buClr>
              <a:buSzPts val="1000"/>
              <a:buFont typeface="Symbol" panose="05050102010706020507" pitchFamily="18" charset="2"/>
              <a:buChar char=""/>
              <a:tabLst>
                <a:tab pos="685800" algn="l"/>
              </a:tabLst>
            </a:pPr>
            <a:r>
              <a:rPr lang="en-US" sz="1200" b="1" kern="1400" dirty="0" err="1">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Solu</a:t>
            </a:r>
            <a:r>
              <a:rPr lang="en-US" sz="1200" b="1" kern="14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-Medrol 2 mg/kg IV, </a:t>
            </a:r>
            <a:r>
              <a:rPr lang="en-US" sz="1200" kern="14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max dose 80 mg.</a:t>
            </a:r>
            <a:endParaRPr lang="en-US" sz="1400" dirty="0">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endParaRPr>
          </a:p>
          <a:p>
            <a:pPr marL="457200" marR="0" algn="just" hangingPunct="0">
              <a:spcBef>
                <a:spcPts val="0"/>
              </a:spcBef>
              <a:spcAft>
                <a:spcPts val="0"/>
              </a:spcAft>
            </a:pPr>
            <a:r>
              <a:rPr lang="en-US" sz="1200" kern="1400"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457200" marR="0" algn="just" hangingPunct="0">
              <a:spcBef>
                <a:spcPts val="0"/>
              </a:spcBef>
              <a:spcAft>
                <a:spcPts val="0"/>
              </a:spcAft>
            </a:pPr>
            <a:r>
              <a:rPr lang="en-US" sz="1200" b="1" kern="1400" dirty="0">
                <a:latin typeface="Times New Roman" panose="02020603050405020304" pitchFamily="18" charset="0"/>
                <a:ea typeface="Times New Roman" panose="02020603050405020304" pitchFamily="18" charset="0"/>
              </a:rPr>
              <a:t>DO NOT EXPECT FIELD RESULTS FROM SOLU-MEDROL.</a:t>
            </a:r>
            <a:endParaRPr lang="en-US" sz="1400" dirty="0">
              <a:latin typeface="Times New Roman" panose="02020603050405020304" pitchFamily="18" charset="0"/>
              <a:ea typeface="Times New Roman" panose="02020603050405020304" pitchFamily="18" charset="0"/>
            </a:endParaRPr>
          </a:p>
          <a:p>
            <a:pPr marL="685800" marR="0" algn="just" hangingPunct="0">
              <a:spcBef>
                <a:spcPts val="0"/>
              </a:spcBef>
              <a:spcAft>
                <a:spcPts val="0"/>
              </a:spcAft>
            </a:pPr>
            <a:r>
              <a:rPr lang="en-US" sz="1200" kern="1400" dirty="0">
                <a:highlight>
                  <a:srgbClr val="FFFF00"/>
                </a:highlight>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457200" marR="0" indent="-457200" algn="just" hangingPunct="0">
              <a:spcBef>
                <a:spcPts val="0"/>
              </a:spcBef>
              <a:spcAft>
                <a:spcPts val="0"/>
              </a:spcAft>
            </a:pPr>
            <a:r>
              <a:rPr lang="en-US" sz="1200" b="1" kern="1400" dirty="0">
                <a:latin typeface="Times New Roman" panose="02020603050405020304" pitchFamily="18" charset="0"/>
                <a:ea typeface="Times New Roman" panose="02020603050405020304" pitchFamily="18" charset="0"/>
              </a:rPr>
              <a:t>NOTE: </a:t>
            </a:r>
            <a:r>
              <a:rPr lang="en-US" sz="1200" kern="1400" dirty="0">
                <a:latin typeface="Times New Roman" panose="02020603050405020304" pitchFamily="18" charset="0"/>
                <a:ea typeface="Times New Roman" panose="02020603050405020304" pitchFamily="18" charset="0"/>
              </a:rPr>
              <a:t>National guidelines now recommend higher Epinephrine dosing for asthma and anaphylaxis in the 0.5 mg range as an initial dose for the average adult.  That is the reason for the orders change to use either both of the </a:t>
            </a:r>
            <a:r>
              <a:rPr lang="en-US" sz="1200" kern="1400" dirty="0" err="1">
                <a:latin typeface="Times New Roman" panose="02020603050405020304" pitchFamily="18" charset="0"/>
                <a:ea typeface="Times New Roman" panose="02020603050405020304" pitchFamily="18" charset="0"/>
              </a:rPr>
              <a:t>EpiPens</a:t>
            </a:r>
            <a:r>
              <a:rPr lang="en-US" sz="1200" kern="1400" dirty="0">
                <a:latin typeface="Times New Roman" panose="02020603050405020304" pitchFamily="18" charset="0"/>
                <a:ea typeface="Times New Roman" panose="02020603050405020304" pitchFamily="18" charset="0"/>
              </a:rPr>
              <a:t> in the drug bag (0.3 mg + 0.15 mg = 0.45 mg) or ~ 0.5 mg IM.</a:t>
            </a:r>
            <a:r>
              <a:rPr lang="en-US" sz="1200" b="1" kern="1400" dirty="0">
                <a:latin typeface="Times New Roman" panose="02020603050405020304" pitchFamily="18" charset="0"/>
                <a:ea typeface="Times New Roman" panose="02020603050405020304" pitchFamily="18" charset="0"/>
              </a:rPr>
              <a:t>  </a:t>
            </a:r>
          </a:p>
        </p:txBody>
      </p:sp>
      <p:sp>
        <p:nvSpPr>
          <p:cNvPr id="7" name="Rectangle 6">
            <a:extLst>
              <a:ext uri="{FF2B5EF4-FFF2-40B4-BE49-F238E27FC236}">
                <a16:creationId xmlns:a16="http://schemas.microsoft.com/office/drawing/2014/main" id="{07DC94E0-C4E6-4489-B178-42DBE8BD1E7F}"/>
              </a:ext>
            </a:extLst>
          </p:cNvPr>
          <p:cNvSpPr/>
          <p:nvPr/>
        </p:nvSpPr>
        <p:spPr>
          <a:xfrm>
            <a:off x="6228735" y="4964418"/>
            <a:ext cx="5830529" cy="707886"/>
          </a:xfrm>
          <a:prstGeom prst="rect">
            <a:avLst/>
          </a:prstGeom>
        </p:spPr>
        <p:txBody>
          <a:bodyPr wrap="square">
            <a:spAutoFit/>
          </a:bodyPr>
          <a:lstStyle/>
          <a:p>
            <a:pPr marL="457200" marR="0" algn="ctr" hangingPunct="0">
              <a:spcBef>
                <a:spcPts val="0"/>
              </a:spcBef>
              <a:spcAft>
                <a:spcPts val="0"/>
              </a:spcAft>
              <a:tabLst>
                <a:tab pos="685800" algn="l"/>
              </a:tabLst>
            </a:pPr>
            <a:r>
              <a:rPr lang="en-US" sz="4000" b="1" u="sng" kern="1400" dirty="0">
                <a:ea typeface="Times New Roman" panose="02020603050405020304" pitchFamily="18" charset="0"/>
              </a:rPr>
              <a:t>2019 – </a:t>
            </a:r>
            <a:r>
              <a:rPr lang="en-US" sz="4000" b="1" u="sng" kern="1400" dirty="0">
                <a:ea typeface="Times New Roman" panose="02020603050405020304" pitchFamily="18" charset="0"/>
                <a:sym typeface="Wingdings" panose="05000000000000000000" pitchFamily="2" charset="2"/>
              </a:rPr>
              <a:t> </a:t>
            </a:r>
            <a:r>
              <a:rPr lang="en-US" sz="4000" b="1" u="sng" kern="1400" dirty="0">
                <a:ea typeface="Times New Roman" panose="02020603050405020304" pitchFamily="18" charset="0"/>
              </a:rPr>
              <a:t>DELETED</a:t>
            </a:r>
          </a:p>
        </p:txBody>
      </p:sp>
      <p:cxnSp>
        <p:nvCxnSpPr>
          <p:cNvPr id="8" name="Straight Arrow Connector 7">
            <a:extLst>
              <a:ext uri="{FF2B5EF4-FFF2-40B4-BE49-F238E27FC236}">
                <a16:creationId xmlns:a16="http://schemas.microsoft.com/office/drawing/2014/main" id="{8B54605D-FC40-4AF2-84D3-79CF532CE85F}"/>
              </a:ext>
            </a:extLst>
          </p:cNvPr>
          <p:cNvCxnSpPr>
            <a:cxnSpLocks/>
          </p:cNvCxnSpPr>
          <p:nvPr/>
        </p:nvCxnSpPr>
        <p:spPr>
          <a:xfrm flipH="1">
            <a:off x="1907460" y="5318361"/>
            <a:ext cx="5653546" cy="1877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E9D99802-2B11-492D-8382-C74CA33D38B1}"/>
              </a:ext>
            </a:extLst>
          </p:cNvPr>
          <p:cNvCxnSpPr>
            <a:cxnSpLocks/>
          </p:cNvCxnSpPr>
          <p:nvPr/>
        </p:nvCxnSpPr>
        <p:spPr>
          <a:xfrm flipH="1" flipV="1">
            <a:off x="570271" y="4935794"/>
            <a:ext cx="6941574" cy="382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6EB704FC-2200-4556-96D8-E0EB9481AAA1}"/>
              </a:ext>
            </a:extLst>
          </p:cNvPr>
          <p:cNvSpPr/>
          <p:nvPr/>
        </p:nvSpPr>
        <p:spPr>
          <a:xfrm>
            <a:off x="6361471" y="5758331"/>
            <a:ext cx="5830529" cy="954107"/>
          </a:xfrm>
          <a:prstGeom prst="rect">
            <a:avLst/>
          </a:prstGeom>
        </p:spPr>
        <p:txBody>
          <a:bodyPr wrap="square">
            <a:spAutoFit/>
          </a:bodyPr>
          <a:lstStyle/>
          <a:p>
            <a:pPr algn="ctr"/>
            <a:r>
              <a:rPr lang="en-US" sz="2800" b="1" dirty="0">
                <a:sym typeface="Wingdings" panose="05000000000000000000" pitchFamily="2" charset="2"/>
              </a:rPr>
              <a:t>You no longer need to call for REPEAT EPINEPHRINE!</a:t>
            </a:r>
            <a:endParaRPr lang="en-US" sz="2800" b="1" dirty="0"/>
          </a:p>
        </p:txBody>
      </p:sp>
      <p:sp>
        <p:nvSpPr>
          <p:cNvPr id="17" name="TextBox 16">
            <a:extLst>
              <a:ext uri="{FF2B5EF4-FFF2-40B4-BE49-F238E27FC236}">
                <a16:creationId xmlns:a16="http://schemas.microsoft.com/office/drawing/2014/main" id="{6E6C9C6F-053B-4556-8FEB-C2BCFC323462}"/>
              </a:ext>
            </a:extLst>
          </p:cNvPr>
          <p:cNvSpPr txBox="1"/>
          <p:nvPr/>
        </p:nvSpPr>
        <p:spPr>
          <a:xfrm>
            <a:off x="6096000" y="4444900"/>
            <a:ext cx="6096000" cy="461665"/>
          </a:xfrm>
          <a:prstGeom prst="rect">
            <a:avLst/>
          </a:prstGeom>
          <a:noFill/>
        </p:spPr>
        <p:txBody>
          <a:bodyPr wrap="square" rtlCol="0">
            <a:spAutoFit/>
          </a:bodyPr>
          <a:lstStyle/>
          <a:p>
            <a:pPr algn="ctr"/>
            <a:r>
              <a:rPr lang="en-US" sz="2400" dirty="0"/>
              <a:t>PAGE 37</a:t>
            </a:r>
          </a:p>
        </p:txBody>
      </p:sp>
    </p:spTree>
    <p:extLst>
      <p:ext uri="{BB962C8B-B14F-4D97-AF65-F5344CB8AC3E}">
        <p14:creationId xmlns:p14="http://schemas.microsoft.com/office/powerpoint/2010/main" val="225827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8DE83A6-6674-4E97-9C13-20D0D918E010}"/>
              </a:ext>
            </a:extLst>
          </p:cNvPr>
          <p:cNvSpPr/>
          <p:nvPr/>
        </p:nvSpPr>
        <p:spPr>
          <a:xfrm>
            <a:off x="0" y="836459"/>
            <a:ext cx="6096000" cy="5509200"/>
          </a:xfrm>
          <a:prstGeom prst="rect">
            <a:avLst/>
          </a:prstGeom>
        </p:spPr>
        <p:txBody>
          <a:bodyPr>
            <a:spAutoFit/>
          </a:bodyPr>
          <a:lstStyle/>
          <a:p>
            <a:pPr algn="ctr"/>
            <a:r>
              <a:rPr lang="en-US" sz="1200" b="1" dirty="0">
                <a:highlight>
                  <a:srgbClr val="00FFFF"/>
                </a:highlight>
                <a:latin typeface="Times New Roman" panose="02020603050405020304" pitchFamily="18" charset="0"/>
              </a:rPr>
              <a:t>2018: ALLERGIC REACTION or ANAPHYLAXIS</a:t>
            </a:r>
            <a:endParaRPr lang="en-US" sz="1400" b="1" dirty="0">
              <a:highlight>
                <a:srgbClr val="00FFFF"/>
              </a:highlight>
              <a:latin typeface="Times New Roman" panose="02020603050405020304" pitchFamily="18" charset="0"/>
            </a:endParaRPr>
          </a:p>
          <a:p>
            <a:pPr marL="457200" marR="0" algn="just" hangingPunct="0">
              <a:spcBef>
                <a:spcPts val="0"/>
              </a:spcBef>
              <a:spcAft>
                <a:spcPts val="0"/>
              </a:spcAft>
            </a:pPr>
            <a:r>
              <a:rPr lang="en-US" sz="11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SzPts val="1100"/>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Epinephrine is the mainstay of anaphylaxis in allergic reaction treatment. Diphenhydramine alone is not appropriate. Epinephrine is particularly important in cases of any airway edema, hypotension, or when multiple body systems are involved. Advanced age is not a contraindication to epinephrine.</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If allergic reaction:</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hangingPunct="0">
              <a:spcBef>
                <a:spcPts val="0"/>
              </a:spcBef>
              <a:spcAft>
                <a:spcPts val="0"/>
              </a:spcAft>
              <a:buClr>
                <a:srgbClr val="FF00FF"/>
              </a:buClr>
              <a:buSzPts val="1000"/>
              <a:buFont typeface="Symbol" panose="05050102010706020507" pitchFamily="18" charset="2"/>
              <a:buChar char=""/>
              <a:tabLst>
                <a:tab pos="457200" algn="l"/>
                <a:tab pos="685800" algn="l"/>
              </a:tabLst>
            </a:pPr>
            <a:r>
              <a:rPr lang="en-US" sz="11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If &lt; 15 kg,</a:t>
            </a:r>
            <a:r>
              <a:rPr lang="en-US" sz="11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EpiPen Jr or Epi (1:1,000) 0.01 mg/kg IM (</a:t>
            </a:r>
            <a:r>
              <a:rPr lang="en-US" sz="11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max</a:t>
            </a:r>
            <a:r>
              <a:rPr lang="en-US" sz="11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a:t>
            </a:r>
            <a:r>
              <a:rPr lang="en-US" sz="11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0.15 mg). </a:t>
            </a:r>
            <a:endParaRPr lang="en-US" sz="1200" dirty="0">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hangingPunct="0">
              <a:spcBef>
                <a:spcPts val="0"/>
              </a:spcBef>
              <a:spcAft>
                <a:spcPts val="0"/>
              </a:spcAft>
              <a:buClr>
                <a:srgbClr val="FF00FF"/>
              </a:buClr>
              <a:buSzPts val="1000"/>
              <a:buFont typeface="Symbol" panose="05050102010706020507" pitchFamily="18" charset="2"/>
              <a:buChar char=""/>
              <a:tabLst>
                <a:tab pos="457200" algn="l"/>
                <a:tab pos="685800" algn="l"/>
              </a:tabLst>
            </a:pPr>
            <a:r>
              <a:rPr lang="en-US" sz="11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If ≥ 15 kg and &lt; 30 kg, Adult EpiPen or Epi (1:1,000) 0.01 mg/kg IM (max 0.3 mg)</a:t>
            </a:r>
            <a:endParaRPr lang="en-US" sz="1200" dirty="0">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hangingPunct="0">
              <a:spcBef>
                <a:spcPts val="0"/>
              </a:spcBef>
              <a:spcAft>
                <a:spcPts val="0"/>
              </a:spcAft>
              <a:buClr>
                <a:srgbClr val="FF00FF"/>
              </a:buClr>
              <a:buSzPts val="1000"/>
              <a:buFont typeface="Symbol" panose="05050102010706020507" pitchFamily="18" charset="2"/>
              <a:buChar char=""/>
              <a:tabLst>
                <a:tab pos="457200" algn="l"/>
                <a:tab pos="685800" algn="l"/>
              </a:tabLst>
            </a:pPr>
            <a:r>
              <a:rPr lang="en-US" sz="11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1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a:t>
            </a:r>
            <a:r>
              <a:rPr lang="en-US" sz="11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May repeat</a:t>
            </a:r>
            <a:r>
              <a:rPr lang="en-US" sz="11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Epi (1:1,000) 0.01 mg/kg IM (</a:t>
            </a:r>
            <a:r>
              <a:rPr lang="en-US" sz="11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max</a:t>
            </a:r>
            <a:r>
              <a:rPr lang="en-US" sz="11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a:t>
            </a:r>
            <a:r>
              <a:rPr lang="en-US" sz="11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0.5 mg)</a:t>
            </a:r>
            <a:r>
              <a:rPr lang="en-US" sz="11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a:t>
            </a:r>
            <a:r>
              <a:rPr lang="en-US" sz="11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after 5 minutes</a:t>
            </a:r>
            <a:r>
              <a:rPr lang="en-US" sz="1100" b="1"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a:t>
            </a:r>
            <a:endParaRPr lang="en-US" sz="1200" dirty="0">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endParaRPr>
          </a:p>
          <a:p>
            <a:pPr marL="685800" lvl="1" indent="-228600" algn="just" hangingPunct="0">
              <a:buFont typeface="Symbol" panose="05050102010706020507" pitchFamily="18" charset="2"/>
              <a:buChar char=""/>
              <a:tabLst>
                <a:tab pos="6858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If</a:t>
            </a:r>
            <a:r>
              <a:rPr lang="en-US" sz="1100" b="1" dirty="0">
                <a:latin typeface="Times New Roman" panose="02020603050405020304" pitchFamily="18" charset="0"/>
                <a:ea typeface="Times New Roman" panose="02020603050405020304" pitchFamily="18" charset="0"/>
                <a:cs typeface="Symbol" panose="05050102010706020507" pitchFamily="18" charset="2"/>
              </a:rPr>
              <a:t> ≥</a:t>
            </a:r>
            <a:r>
              <a:rPr lang="en-US" sz="1100" dirty="0">
                <a:latin typeface="Times New Roman" panose="02020603050405020304" pitchFamily="18" charset="0"/>
                <a:ea typeface="Times New Roman" panose="02020603050405020304" pitchFamily="18" charset="0"/>
                <a:cs typeface="Symbol" panose="05050102010706020507" pitchFamily="18" charset="2"/>
              </a:rPr>
              <a:t> 30 kg, give both</a:t>
            </a:r>
            <a:r>
              <a:rPr lang="en-US" sz="1100" b="1" dirty="0">
                <a:latin typeface="Times New Roman" panose="02020603050405020304" pitchFamily="18" charset="0"/>
                <a:ea typeface="Times New Roman" panose="02020603050405020304" pitchFamily="18" charset="0"/>
                <a:cs typeface="Symbol" panose="05050102010706020507" pitchFamily="18" charset="2"/>
              </a:rPr>
              <a:t> Adult EpiPen and EpiPen Jr or</a:t>
            </a:r>
            <a:r>
              <a:rPr lang="en-US" sz="1100" dirty="0">
                <a:latin typeface="Times New Roman" panose="02020603050405020304" pitchFamily="18" charset="0"/>
                <a:ea typeface="Times New Roman" panose="02020603050405020304" pitchFamily="18" charset="0"/>
                <a:cs typeface="Symbol" panose="05050102010706020507" pitchFamily="18" charset="2"/>
              </a:rPr>
              <a:t> </a:t>
            </a:r>
            <a:r>
              <a:rPr lang="en-US" sz="1100" b="1" dirty="0">
                <a:latin typeface="Times New Roman" panose="02020603050405020304" pitchFamily="18" charset="0"/>
                <a:ea typeface="Times New Roman" panose="02020603050405020304" pitchFamily="18" charset="0"/>
                <a:cs typeface="Symbol" panose="05050102010706020507" pitchFamily="18" charset="2"/>
              </a:rPr>
              <a:t>Epi (1:1,000) 0.5 mg IM </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685800" lvl="1" indent="-228600" algn="just" hangingPunct="0">
              <a:buFont typeface="Symbol" panose="05050102010706020507" pitchFamily="18" charset="2"/>
              <a:buChar char=""/>
              <a:tabLst>
                <a:tab pos="6858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May repeat</a:t>
            </a:r>
            <a:r>
              <a:rPr lang="en-US" sz="1100" b="1" dirty="0">
                <a:latin typeface="Times New Roman" panose="02020603050405020304" pitchFamily="18" charset="0"/>
                <a:ea typeface="Times New Roman" panose="02020603050405020304" pitchFamily="18" charset="0"/>
                <a:cs typeface="Symbol" panose="05050102010706020507" pitchFamily="18" charset="2"/>
              </a:rPr>
              <a:t> Epi (1:1,000) 0.5 mg IM </a:t>
            </a:r>
            <a:r>
              <a:rPr lang="en-US" sz="1100" dirty="0">
                <a:latin typeface="Times New Roman" panose="02020603050405020304" pitchFamily="18" charset="0"/>
                <a:ea typeface="Times New Roman" panose="02020603050405020304" pitchFamily="18" charset="0"/>
                <a:cs typeface="Symbol" panose="05050102010706020507" pitchFamily="18" charset="2"/>
              </a:rPr>
              <a:t>after 5 minutes</a:t>
            </a:r>
            <a:r>
              <a:rPr lang="en-US" sz="1100" b="1" dirty="0">
                <a:latin typeface="Times New Roman" panose="02020603050405020304" pitchFamily="18" charset="0"/>
                <a:ea typeface="Times New Roman" panose="02020603050405020304" pitchFamily="18" charset="0"/>
                <a:cs typeface="Symbol" panose="05050102010706020507" pitchFamily="18" charset="2"/>
              </a:rPr>
              <a:t>.</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457200" marR="0" algn="just" hangingPunct="0">
              <a:spcBef>
                <a:spcPts val="0"/>
              </a:spcBef>
              <a:spcAft>
                <a:spcPts val="0"/>
              </a:spcAft>
            </a:pPr>
            <a:r>
              <a:rPr lang="en-US" sz="1100" dirty="0">
                <a:latin typeface="Times New Roman" panose="02020603050405020304" pitchFamily="18" charset="0"/>
                <a:ea typeface="Times New Roman" panose="02020603050405020304" pitchFamily="18" charset="0"/>
              </a:rPr>
              <a:t> </a:t>
            </a:r>
          </a:p>
          <a:p>
            <a:pPr marL="342900" marR="0" lvl="0" indent="-342900" algn="just" fontAlgn="base">
              <a:spcBef>
                <a:spcPts val="0"/>
              </a:spcBef>
              <a:spcAft>
                <a:spcPts val="0"/>
              </a:spcAft>
              <a:buSzPts val="1100"/>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If applicable, apply cold pack.</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If patient deteriorating or unresponsive, consider early intubation, possibly with smaller than normal ETT. </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If patient is wheezing: </a:t>
            </a:r>
            <a:r>
              <a:rPr lang="en-US" sz="1100" b="1" dirty="0">
                <a:latin typeface="Times New Roman" panose="02020603050405020304" pitchFamily="18" charset="0"/>
                <a:ea typeface="Times New Roman" panose="02020603050405020304" pitchFamily="18" charset="0"/>
                <a:cs typeface="Symbol" panose="05050102010706020507" pitchFamily="18" charset="2"/>
              </a:rPr>
              <a:t>Albuterol 2.5 mg and Ipratropium</a:t>
            </a:r>
            <a:r>
              <a:rPr lang="en-US" sz="1100" dirty="0">
                <a:latin typeface="Times New Roman" panose="02020603050405020304" pitchFamily="18" charset="0"/>
                <a:ea typeface="Times New Roman" panose="02020603050405020304" pitchFamily="18" charset="0"/>
                <a:cs typeface="Symbol" panose="05050102010706020507" pitchFamily="18" charset="2"/>
              </a:rPr>
              <a:t> </a:t>
            </a:r>
            <a:r>
              <a:rPr lang="en-US" sz="1100" b="1" dirty="0">
                <a:latin typeface="Times New Roman" panose="02020603050405020304" pitchFamily="18" charset="0"/>
                <a:ea typeface="Times New Roman" panose="02020603050405020304" pitchFamily="18" charset="0"/>
                <a:cs typeface="Symbol" panose="05050102010706020507" pitchFamily="18" charset="2"/>
              </a:rPr>
              <a:t>0.5 mg</a:t>
            </a:r>
            <a:r>
              <a:rPr lang="en-US" sz="1100" dirty="0">
                <a:latin typeface="Times New Roman" panose="02020603050405020304" pitchFamily="18" charset="0"/>
                <a:ea typeface="Times New Roman" panose="02020603050405020304" pitchFamily="18" charset="0"/>
                <a:cs typeface="Symbol" panose="05050102010706020507" pitchFamily="18" charset="2"/>
              </a:rPr>
              <a:t> in nebulizer with O</a:t>
            </a:r>
            <a:r>
              <a:rPr lang="en-US" sz="11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100" dirty="0">
                <a:latin typeface="Times New Roman" panose="02020603050405020304" pitchFamily="18" charset="0"/>
                <a:ea typeface="Times New Roman" panose="02020603050405020304" pitchFamily="18" charset="0"/>
                <a:cs typeface="Symbol" panose="05050102010706020507" pitchFamily="18" charset="2"/>
              </a:rPr>
              <a:t> flowing at 8-10 LPM.</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If a conscious patient requires intubation, consider:</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742950" marR="0" lvl="1" indent="-285750" algn="just">
              <a:spcBef>
                <a:spcPts val="0"/>
              </a:spcBef>
              <a:spcAft>
                <a:spcPts val="0"/>
              </a:spcAft>
              <a:buFont typeface="Courier New" panose="02070309020205020404" pitchFamily="49" charset="0"/>
              <a:buChar char="o"/>
              <a:tabLst>
                <a:tab pos="685800" algn="l"/>
              </a:tabLst>
            </a:pPr>
            <a:r>
              <a:rPr lang="en-US" sz="1100" dirty="0">
                <a:latin typeface="Times New Roman" panose="02020603050405020304" pitchFamily="18" charset="0"/>
                <a:ea typeface="Times New Roman" panose="02020603050405020304" pitchFamily="18" charset="0"/>
              </a:rPr>
              <a:t>Applying </a:t>
            </a:r>
            <a:r>
              <a:rPr lang="en-US" sz="1100" b="1" dirty="0">
                <a:latin typeface="Times New Roman" panose="02020603050405020304" pitchFamily="18" charset="0"/>
                <a:ea typeface="Times New Roman" panose="02020603050405020304" pitchFamily="18" charset="0"/>
              </a:rPr>
              <a:t>Lidocaine Jelly </a:t>
            </a:r>
            <a:r>
              <a:rPr lang="en-US" sz="1100" dirty="0">
                <a:latin typeface="Times New Roman" panose="02020603050405020304" pitchFamily="18" charset="0"/>
                <a:ea typeface="Times New Roman" panose="02020603050405020304" pitchFamily="18" charset="0"/>
              </a:rPr>
              <a:t>to the ET tube. </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hangingPunct="0">
              <a:spcBef>
                <a:spcPts val="0"/>
              </a:spcBef>
              <a:spcAft>
                <a:spcPts val="0"/>
              </a:spcAft>
              <a:buSzPts val="1100"/>
              <a:buFont typeface="Times New Roman" panose="02020603050405020304" pitchFamily="18" charset="0"/>
              <a:buChar char="A"/>
              <a:tabLst>
                <a:tab pos="685800" algn="l"/>
              </a:tabLst>
            </a:pPr>
            <a:r>
              <a:rPr lang="en-US" sz="1100" b="1" dirty="0">
                <a:latin typeface="Times New Roman" panose="02020603050405020304" pitchFamily="18" charset="0"/>
                <a:ea typeface="Times New Roman" panose="02020603050405020304" pitchFamily="18" charset="0"/>
              </a:rPr>
              <a:t>Lidocaine 100 mg </a:t>
            </a:r>
            <a:r>
              <a:rPr lang="en-US" sz="1100" dirty="0">
                <a:latin typeface="Times New Roman" panose="02020603050405020304" pitchFamily="18" charset="0"/>
                <a:ea typeface="Times New Roman" panose="02020603050405020304" pitchFamily="18" charset="0"/>
              </a:rPr>
              <a:t>IN:</a:t>
            </a:r>
            <a:r>
              <a:rPr lang="en-US" sz="1100" b="1" dirty="0">
                <a:latin typeface="Times New Roman" panose="02020603050405020304" pitchFamily="18" charset="0"/>
                <a:ea typeface="Times New Roman" panose="02020603050405020304" pitchFamily="18" charset="0"/>
              </a:rPr>
              <a:t> </a:t>
            </a:r>
            <a:r>
              <a:rPr lang="en-US" sz="1100" dirty="0">
                <a:latin typeface="Times New Roman" panose="02020603050405020304" pitchFamily="18" charset="0"/>
                <a:ea typeface="Times New Roman" panose="02020603050405020304" pitchFamily="18" charset="0"/>
              </a:rPr>
              <a:t>half dose per nostril or nebulized with 8-10 LPM</a:t>
            </a:r>
            <a:r>
              <a:rPr lang="en-US" sz="1100" b="1" dirty="0">
                <a:latin typeface="Times New Roman" panose="02020603050405020304" pitchFamily="18" charset="0"/>
                <a:ea typeface="Times New Roman" panose="02020603050405020304" pitchFamily="18" charset="0"/>
              </a:rPr>
              <a:t> O</a:t>
            </a:r>
            <a:r>
              <a:rPr lang="en-US" sz="1100" b="1" baseline="-25000" dirty="0">
                <a:latin typeface="Times New Roman" panose="02020603050405020304" pitchFamily="18" charset="0"/>
                <a:ea typeface="Times New Roman" panose="02020603050405020304" pitchFamily="18" charset="0"/>
              </a:rPr>
              <a:t>2</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hangingPunct="0">
              <a:spcBef>
                <a:spcPts val="0"/>
              </a:spcBef>
              <a:spcAft>
                <a:spcPts val="0"/>
              </a:spcAft>
              <a:buClr>
                <a:srgbClr val="FF00FF"/>
              </a:buClr>
              <a:buSzPts val="1000"/>
              <a:buFont typeface="Symbol" panose="05050102010706020507" pitchFamily="18" charset="2"/>
              <a:buChar char=""/>
              <a:tabLst>
                <a:tab pos="685800" algn="l"/>
              </a:tabLst>
            </a:pPr>
            <a:r>
              <a:rPr lang="en-US" sz="1100" b="1" kern="14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Lidocaine 1.5 mg/kg </a:t>
            </a:r>
            <a:r>
              <a:rPr lang="en-US" sz="1100" kern="14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nebulized or IN with 8-10 LPM </a:t>
            </a:r>
            <a:r>
              <a:rPr lang="en-US" sz="1100" b="1" kern="14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O</a:t>
            </a:r>
            <a:r>
              <a:rPr lang="en-US" sz="1100" b="1" kern="1400" baseline="-250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2</a:t>
            </a:r>
            <a:r>
              <a:rPr lang="en-US" sz="1100" b="1" kern="14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 </a:t>
            </a:r>
            <a:r>
              <a:rPr lang="en-US" sz="1100" kern="14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Maximum dose is 100 mg.</a:t>
            </a:r>
            <a:endParaRPr lang="en-US" sz="1200" dirty="0">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Symbol" panose="05050102010706020507" pitchFamily="18" charset="2"/>
              <a:buChar char=""/>
              <a:tabLst>
                <a:tab pos="457200" algn="l"/>
              </a:tabLst>
            </a:pPr>
            <a:r>
              <a:rPr lang="en-US" sz="1100" b="1" dirty="0">
                <a:latin typeface="Times New Roman" panose="02020603050405020304" pitchFamily="18" charset="0"/>
                <a:ea typeface="Times New Roman" panose="02020603050405020304" pitchFamily="18" charset="0"/>
                <a:cs typeface="Symbol" panose="05050102010706020507" pitchFamily="18" charset="2"/>
              </a:rPr>
              <a:t>Albuterol</a:t>
            </a:r>
            <a:r>
              <a:rPr lang="en-US" sz="1100" dirty="0">
                <a:latin typeface="Times New Roman" panose="02020603050405020304" pitchFamily="18" charset="0"/>
                <a:ea typeface="Times New Roman" panose="02020603050405020304" pitchFamily="18" charset="0"/>
                <a:cs typeface="Symbol" panose="05050102010706020507" pitchFamily="18" charset="2"/>
              </a:rPr>
              <a:t> may be repeated x</a:t>
            </a:r>
            <a:r>
              <a:rPr lang="en-US" sz="1100" b="1" dirty="0">
                <a:latin typeface="Times New Roman" panose="02020603050405020304" pitchFamily="18" charset="0"/>
                <a:ea typeface="Times New Roman" panose="02020603050405020304" pitchFamily="18" charset="0"/>
                <a:cs typeface="Symbol" panose="05050102010706020507" pitchFamily="18" charset="2"/>
              </a:rPr>
              <a:t> </a:t>
            </a:r>
            <a:r>
              <a:rPr lang="en-US" sz="1100" dirty="0">
                <a:latin typeface="Times New Roman" panose="02020603050405020304" pitchFamily="18" charset="0"/>
                <a:ea typeface="Times New Roman" panose="02020603050405020304" pitchFamily="18" charset="0"/>
                <a:cs typeface="Symbol" panose="05050102010706020507" pitchFamily="18" charset="2"/>
              </a:rPr>
              <a:t>2.</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cs typeface="Symbol" panose="05050102010706020507" pitchFamily="18" charset="2"/>
              </a:rPr>
              <a:t>If patient is intubated, </a:t>
            </a:r>
            <a:r>
              <a:rPr lang="en-US" sz="1100" b="1" dirty="0">
                <a:latin typeface="Times New Roman" panose="02020603050405020304" pitchFamily="18" charset="0"/>
                <a:ea typeface="Times New Roman" panose="02020603050405020304" pitchFamily="18" charset="0"/>
                <a:cs typeface="Symbol" panose="05050102010706020507" pitchFamily="18" charset="2"/>
              </a:rPr>
              <a:t>Albuterol 2.5 mg</a:t>
            </a:r>
            <a:r>
              <a:rPr lang="en-US" sz="1100" dirty="0">
                <a:latin typeface="Times New Roman" panose="02020603050405020304" pitchFamily="18" charset="0"/>
                <a:ea typeface="Times New Roman" panose="02020603050405020304" pitchFamily="18" charset="0"/>
                <a:cs typeface="Symbol" panose="05050102010706020507" pitchFamily="18" charset="2"/>
              </a:rPr>
              <a:t> by nebulizer into the ETT. If </a:t>
            </a:r>
            <a:r>
              <a:rPr lang="en-US" sz="1100" b="1" dirty="0">
                <a:latin typeface="Times New Roman" panose="02020603050405020304" pitchFamily="18" charset="0"/>
                <a:ea typeface="Times New Roman" panose="02020603050405020304" pitchFamily="18" charset="0"/>
                <a:cs typeface="Symbol" panose="05050102010706020507" pitchFamily="18" charset="2"/>
              </a:rPr>
              <a:t>Ipratropium</a:t>
            </a:r>
            <a:r>
              <a:rPr lang="en-US" sz="1100" dirty="0">
                <a:latin typeface="Times New Roman" panose="02020603050405020304" pitchFamily="18" charset="0"/>
                <a:ea typeface="Times New Roman" panose="02020603050405020304" pitchFamily="18" charset="0"/>
                <a:cs typeface="Symbol" panose="05050102010706020507" pitchFamily="18" charset="2"/>
              </a:rPr>
              <a:t> not given before intubation, add to first </a:t>
            </a:r>
            <a:r>
              <a:rPr lang="en-US" sz="1100" b="1" dirty="0">
                <a:latin typeface="Times New Roman" panose="02020603050405020304" pitchFamily="18" charset="0"/>
                <a:ea typeface="Times New Roman" panose="02020603050405020304" pitchFamily="18" charset="0"/>
                <a:cs typeface="Symbol" panose="05050102010706020507" pitchFamily="18" charset="2"/>
              </a:rPr>
              <a:t>Albuterol</a:t>
            </a:r>
            <a:r>
              <a:rPr lang="en-US" sz="1100" dirty="0">
                <a:latin typeface="Times New Roman" panose="02020603050405020304" pitchFamily="18" charset="0"/>
                <a:ea typeface="Times New Roman" panose="02020603050405020304" pitchFamily="18" charset="0"/>
                <a:cs typeface="Symbol" panose="05050102010706020507" pitchFamily="18" charset="2"/>
              </a:rPr>
              <a:t>.</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hangingPunct="0">
              <a:spcBef>
                <a:spcPts val="0"/>
              </a:spcBef>
              <a:spcAft>
                <a:spcPts val="0"/>
              </a:spcAft>
              <a:buSzPts val="1100"/>
              <a:buFont typeface="Times New Roman" panose="02020603050405020304" pitchFamily="18" charset="0"/>
              <a:buChar char="A"/>
              <a:tabLst>
                <a:tab pos="457200" algn="l"/>
              </a:tabLst>
            </a:pPr>
            <a:r>
              <a:rPr lang="en-US" sz="1100" dirty="0">
                <a:latin typeface="Times New Roman" panose="02020603050405020304" pitchFamily="18" charset="0"/>
                <a:ea typeface="Times New Roman" panose="02020603050405020304" pitchFamily="18" charset="0"/>
              </a:rPr>
              <a:t>If hypotensive, </a:t>
            </a:r>
            <a:r>
              <a:rPr lang="en-US" sz="1100" b="1" dirty="0">
                <a:latin typeface="Times New Roman" panose="02020603050405020304" pitchFamily="18" charset="0"/>
                <a:ea typeface="Times New Roman" panose="02020603050405020304" pitchFamily="18" charset="0"/>
              </a:rPr>
              <a:t>IV fluid </a:t>
            </a:r>
            <a:r>
              <a:rPr lang="en-US" sz="1100" dirty="0">
                <a:latin typeface="Times New Roman" panose="02020603050405020304" pitchFamily="18" charset="0"/>
                <a:ea typeface="Times New Roman" panose="02020603050405020304" pitchFamily="18" charset="0"/>
              </a:rPr>
              <a:t>to maintain SBP &gt;100.</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Clr>
                <a:srgbClr val="FF00FF"/>
              </a:buClr>
              <a:buSzPts val="1100"/>
              <a:buFont typeface="Symbol" panose="05050102010706020507" pitchFamily="18" charset="2"/>
              <a:buChar char=""/>
              <a:tabLst>
                <a:tab pos="457200" algn="l"/>
              </a:tabLst>
            </a:pPr>
            <a:r>
              <a:rPr lang="en-US" sz="11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If hypotensive, </a:t>
            </a:r>
            <a:r>
              <a:rPr lang="en-US" sz="1100" b="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IV fluid IV 20 ml/kg </a:t>
            </a:r>
            <a:r>
              <a:rPr lang="en-US" sz="11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to maintain adequate perfusion.</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hangingPunct="0">
              <a:spcBef>
                <a:spcPts val="0"/>
              </a:spcBef>
              <a:spcAft>
                <a:spcPts val="0"/>
              </a:spcAft>
              <a:buSzPts val="1100"/>
              <a:buFont typeface="Times New Roman" panose="02020603050405020304" pitchFamily="18" charset="0"/>
              <a:buChar char="A"/>
              <a:tabLst>
                <a:tab pos="457200" algn="l"/>
              </a:tabLst>
            </a:pPr>
            <a:r>
              <a:rPr lang="en-US" sz="1100" b="1" dirty="0">
                <a:latin typeface="Times New Roman" panose="02020603050405020304" pitchFamily="18" charset="0"/>
                <a:ea typeface="Times New Roman" panose="02020603050405020304" pitchFamily="18" charset="0"/>
              </a:rPr>
              <a:t>Diphenhydramine</a:t>
            </a:r>
            <a:r>
              <a:rPr lang="en-US" sz="1100" dirty="0">
                <a:latin typeface="Times New Roman" panose="02020603050405020304" pitchFamily="18" charset="0"/>
                <a:ea typeface="Times New Roman" panose="02020603050405020304" pitchFamily="18" charset="0"/>
              </a:rPr>
              <a:t> </a:t>
            </a:r>
            <a:r>
              <a:rPr lang="en-US" sz="1100" b="1" dirty="0">
                <a:latin typeface="Times New Roman" panose="02020603050405020304" pitchFamily="18" charset="0"/>
                <a:ea typeface="Times New Roman" panose="02020603050405020304" pitchFamily="18" charset="0"/>
              </a:rPr>
              <a:t>50 mg IM or IV</a:t>
            </a:r>
            <a:endParaRPr lang="en-US" sz="1200" dirty="0">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Clr>
                <a:srgbClr val="FF00FF"/>
              </a:buClr>
              <a:buSzPts val="1100"/>
              <a:buFont typeface="Symbol" panose="05050102010706020507" pitchFamily="18" charset="2"/>
              <a:buChar char=""/>
              <a:tabLst>
                <a:tab pos="457200" algn="l"/>
              </a:tabLst>
            </a:pPr>
            <a:r>
              <a:rPr lang="en-US" sz="1100" b="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Diphenhydramine</a:t>
            </a:r>
            <a:r>
              <a:rPr lang="en-US" sz="11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 </a:t>
            </a:r>
            <a:r>
              <a:rPr lang="en-US" sz="1100" b="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1 mg/kg IM or IV </a:t>
            </a:r>
            <a:r>
              <a:rPr lang="en-US" sz="11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(max dose 50 mg)</a:t>
            </a:r>
            <a:endParaRPr lang="en-US" sz="12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hangingPunct="0">
              <a:spcBef>
                <a:spcPts val="0"/>
              </a:spcBef>
              <a:spcAft>
                <a:spcPts val="0"/>
              </a:spcAft>
              <a:buSzPts val="1100"/>
              <a:buFont typeface="Times New Roman" panose="02020603050405020304" pitchFamily="18" charset="0"/>
              <a:buChar char="A"/>
              <a:tabLst>
                <a:tab pos="457200" algn="l"/>
              </a:tabLst>
            </a:pPr>
            <a:r>
              <a:rPr lang="en-US" sz="1100" dirty="0">
                <a:latin typeface="Times New Roman" panose="02020603050405020304" pitchFamily="18" charset="0"/>
                <a:ea typeface="Times New Roman" panose="02020603050405020304" pitchFamily="18" charset="0"/>
              </a:rPr>
              <a:t>If patient remains hypotensive after IV fluid, </a:t>
            </a:r>
            <a:r>
              <a:rPr lang="en-US" sz="1100" b="1" dirty="0">
                <a:latin typeface="Times New Roman" panose="02020603050405020304" pitchFamily="18" charset="0"/>
                <a:ea typeface="Times New Roman" panose="02020603050405020304" pitchFamily="18" charset="0"/>
              </a:rPr>
              <a:t>Epi (1:10,000) 0.1 mg, slow IV, </a:t>
            </a:r>
            <a:r>
              <a:rPr lang="en-US" sz="1100" dirty="0">
                <a:latin typeface="Times New Roman" panose="02020603050405020304" pitchFamily="18" charset="0"/>
                <a:ea typeface="Times New Roman" panose="02020603050405020304" pitchFamily="18" charset="0"/>
              </a:rPr>
              <a:t>every 3 minutes up to 0.5 mg.</a:t>
            </a:r>
            <a:endParaRPr lang="en-US" sz="12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481020F-1DE2-48F7-A66C-0807F25A1661}"/>
              </a:ext>
            </a:extLst>
          </p:cNvPr>
          <p:cNvSpPr/>
          <p:nvPr/>
        </p:nvSpPr>
        <p:spPr>
          <a:xfrm>
            <a:off x="6137788" y="1206231"/>
            <a:ext cx="6096000" cy="2123658"/>
          </a:xfrm>
          <a:prstGeom prst="rect">
            <a:avLst/>
          </a:prstGeom>
        </p:spPr>
        <p:txBody>
          <a:bodyPr>
            <a:spAutoFit/>
          </a:bodyPr>
          <a:lstStyle/>
          <a:p>
            <a:pPr marL="342900" marR="0" lvl="0" indent="-342900" algn="just" fontAlgn="base" hangingPunct="0">
              <a:spcBef>
                <a:spcPts val="0"/>
              </a:spcBef>
              <a:spcAft>
                <a:spcPts val="0"/>
              </a:spcAft>
              <a:buSzPts val="1100"/>
              <a:buFont typeface="Times New Roman" panose="02020603050405020304" pitchFamily="18" charset="0"/>
              <a:buChar char="A"/>
              <a:tabLst>
                <a:tab pos="457200" algn="l"/>
              </a:tabLst>
            </a:pPr>
            <a:r>
              <a:rPr lang="en-US" sz="1100" dirty="0">
                <a:latin typeface="Times New Roman" panose="02020603050405020304" pitchFamily="18" charset="0"/>
                <a:ea typeface="Times New Roman" panose="02020603050405020304" pitchFamily="18" charset="0"/>
              </a:rPr>
              <a:t>For patients unresponsive to </a:t>
            </a:r>
            <a:r>
              <a:rPr lang="en-US" sz="1100" b="1" dirty="0">
                <a:latin typeface="Times New Roman" panose="02020603050405020304" pitchFamily="18" charset="0"/>
                <a:ea typeface="Times New Roman" panose="02020603050405020304" pitchFamily="18" charset="0"/>
              </a:rPr>
              <a:t>Epi, </a:t>
            </a:r>
            <a:r>
              <a:rPr lang="en-US" sz="1100" dirty="0">
                <a:latin typeface="Times New Roman" panose="02020603050405020304" pitchFamily="18" charset="0"/>
                <a:ea typeface="Times New Roman" panose="02020603050405020304" pitchFamily="18" charset="0"/>
              </a:rPr>
              <a:t>administer</a:t>
            </a:r>
            <a:r>
              <a:rPr lang="en-US" sz="1100" b="1" dirty="0">
                <a:latin typeface="Times New Roman" panose="02020603050405020304" pitchFamily="18" charset="0"/>
                <a:ea typeface="Times New Roman" panose="02020603050405020304" pitchFamily="18" charset="0"/>
              </a:rPr>
              <a:t> Glucagon 1mg IV.  </a:t>
            </a:r>
            <a:r>
              <a:rPr lang="en-US" sz="1100" dirty="0">
                <a:latin typeface="Times New Roman" panose="02020603050405020304" pitchFamily="18" charset="0"/>
                <a:ea typeface="Times New Roman" panose="02020603050405020304" pitchFamily="18" charset="0"/>
              </a:rPr>
              <a:t>If no IV, </a:t>
            </a:r>
            <a:r>
              <a:rPr lang="en-US" sz="1100" b="1" dirty="0">
                <a:latin typeface="Times New Roman" panose="02020603050405020304" pitchFamily="18" charset="0"/>
                <a:ea typeface="Times New Roman" panose="02020603050405020304" pitchFamily="18" charset="0"/>
              </a:rPr>
              <a:t>Glucagon 1 mg IM.</a:t>
            </a:r>
            <a:endParaRPr lang="en-US" sz="1100" dirty="0">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100" kern="1400" dirty="0" err="1">
                <a:latin typeface="Times New Roman" panose="02020603050405020304" pitchFamily="18" charset="0"/>
                <a:ea typeface="Times New Roman" panose="02020603050405020304" pitchFamily="18" charset="0"/>
                <a:cs typeface="Symbol" panose="05050102010706020507" pitchFamily="18" charset="2"/>
              </a:rPr>
              <a:t>Solu</a:t>
            </a:r>
            <a:r>
              <a:rPr lang="en-US" sz="1100" kern="1400" dirty="0">
                <a:latin typeface="Times New Roman" panose="02020603050405020304" pitchFamily="18" charset="0"/>
                <a:ea typeface="Times New Roman" panose="02020603050405020304" pitchFamily="18" charset="0"/>
                <a:cs typeface="Symbol" panose="05050102010706020507" pitchFamily="18" charset="2"/>
              </a:rPr>
              <a:t>-Medrol (METHYLPREDNISOLONE) is intended to augment standard therapy for anaphylaxis, allergic reaction, and to address airway edema and inflammation in asthma. No significant change in patient condition in the field should be expected from the administration of </a:t>
            </a:r>
            <a:r>
              <a:rPr lang="en-US" sz="1100" kern="1400" dirty="0" err="1">
                <a:latin typeface="Times New Roman" panose="02020603050405020304" pitchFamily="18" charset="0"/>
                <a:ea typeface="Times New Roman" panose="02020603050405020304" pitchFamily="18" charset="0"/>
                <a:cs typeface="Symbol" panose="05050102010706020507" pitchFamily="18" charset="2"/>
              </a:rPr>
              <a:t>Solu</a:t>
            </a:r>
            <a:r>
              <a:rPr lang="en-US" sz="1100" kern="1400" dirty="0">
                <a:latin typeface="Times New Roman" panose="02020603050405020304" pitchFamily="18" charset="0"/>
                <a:ea typeface="Times New Roman" panose="02020603050405020304" pitchFamily="18" charset="0"/>
                <a:cs typeface="Symbol" panose="05050102010706020507" pitchFamily="18" charset="2"/>
              </a:rPr>
              <a:t>-Medrol. This medication is intended for cases that are of a more urgent nature. A general guideline would be not to initiate an IV only to administer this medication when patient condition otherwise does not warrant an IV start. There is definite, time dependent benefit to </a:t>
            </a:r>
            <a:r>
              <a:rPr lang="en-US" sz="1100" kern="1400" dirty="0" err="1">
                <a:latin typeface="Times New Roman" panose="02020603050405020304" pitchFamily="18" charset="0"/>
                <a:ea typeface="Times New Roman" panose="02020603050405020304" pitchFamily="18" charset="0"/>
                <a:cs typeface="Symbol" panose="05050102010706020507" pitchFamily="18" charset="2"/>
              </a:rPr>
              <a:t>Solu</a:t>
            </a:r>
            <a:r>
              <a:rPr lang="en-US" sz="1100" kern="1400" dirty="0">
                <a:latin typeface="Times New Roman" panose="02020603050405020304" pitchFamily="18" charset="0"/>
                <a:ea typeface="Times New Roman" panose="02020603050405020304" pitchFamily="18" charset="0"/>
                <a:cs typeface="Symbol" panose="05050102010706020507" pitchFamily="18" charset="2"/>
              </a:rPr>
              <a:t>-Medrol making field administration of significant value. </a:t>
            </a:r>
            <a:r>
              <a:rPr lang="en-US" sz="1100" kern="1400" dirty="0" err="1">
                <a:latin typeface="Times New Roman" panose="02020603050405020304" pitchFamily="18" charset="0"/>
                <a:ea typeface="Times New Roman" panose="02020603050405020304" pitchFamily="18" charset="0"/>
                <a:cs typeface="Symbol" panose="05050102010706020507" pitchFamily="18" charset="2"/>
              </a:rPr>
              <a:t>Solu</a:t>
            </a:r>
            <a:r>
              <a:rPr lang="en-US" sz="1100" kern="1400" dirty="0">
                <a:latin typeface="Times New Roman" panose="02020603050405020304" pitchFamily="18" charset="0"/>
                <a:ea typeface="Times New Roman" panose="02020603050405020304" pitchFamily="18" charset="0"/>
                <a:cs typeface="Symbol" panose="05050102010706020507" pitchFamily="18" charset="2"/>
              </a:rPr>
              <a:t>-Medrol will be given to all patients treated within the allergic reaction or anaphylaxis protocol only after all other applicable first-line medications have been delivered.</a:t>
            </a:r>
            <a:r>
              <a:rPr lang="en-US" sz="1100" b="1" kern="1400" dirty="0">
                <a:latin typeface="Times New Roman" panose="02020603050405020304" pitchFamily="18" charset="0"/>
                <a:ea typeface="Times New Roman" panose="02020603050405020304" pitchFamily="18" charset="0"/>
                <a:cs typeface="Symbol" panose="05050102010706020507" pitchFamily="18" charset="2"/>
              </a:rPr>
              <a:t> </a:t>
            </a:r>
            <a:endParaRPr lang="en-US" sz="110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hangingPunct="0">
              <a:spcBef>
                <a:spcPts val="0"/>
              </a:spcBef>
              <a:spcAft>
                <a:spcPts val="0"/>
              </a:spcAft>
              <a:buSzPts val="1100"/>
              <a:buFont typeface="Times New Roman" panose="02020603050405020304" pitchFamily="18" charset="0"/>
              <a:buChar char="A"/>
              <a:tabLst>
                <a:tab pos="685800" algn="l"/>
              </a:tabLst>
            </a:pPr>
            <a:r>
              <a:rPr lang="en-US" sz="1100" b="1" kern="1400" dirty="0" err="1">
                <a:latin typeface="Times New Roman" panose="02020603050405020304" pitchFamily="18" charset="0"/>
                <a:ea typeface="Times New Roman" panose="02020603050405020304" pitchFamily="18" charset="0"/>
              </a:rPr>
              <a:t>Solu</a:t>
            </a:r>
            <a:r>
              <a:rPr lang="en-US" sz="1100" b="1" kern="1400" dirty="0">
                <a:latin typeface="Times New Roman" panose="02020603050405020304" pitchFamily="18" charset="0"/>
                <a:ea typeface="Times New Roman" panose="02020603050405020304" pitchFamily="18" charset="0"/>
              </a:rPr>
              <a:t>-Medrol 80 mg IV.</a:t>
            </a:r>
            <a:endParaRPr lang="en-US" sz="1100" dirty="0">
              <a:latin typeface="Times New Roman" panose="02020603050405020304" pitchFamily="18" charset="0"/>
              <a:ea typeface="Times New Roman" panose="02020603050405020304" pitchFamily="18" charset="0"/>
            </a:endParaRPr>
          </a:p>
          <a:p>
            <a:pPr marL="342900" marR="0" lvl="0" indent="-342900" algn="just" fontAlgn="base" hangingPunct="0">
              <a:spcBef>
                <a:spcPts val="0"/>
              </a:spcBef>
              <a:spcAft>
                <a:spcPts val="0"/>
              </a:spcAft>
              <a:buClr>
                <a:srgbClr val="FF00FF"/>
              </a:buClr>
              <a:buSzPts val="1000"/>
              <a:buFont typeface="Symbol" panose="05050102010706020507" pitchFamily="18" charset="2"/>
              <a:buChar char=""/>
              <a:tabLst>
                <a:tab pos="685800" algn="l"/>
              </a:tabLst>
            </a:pPr>
            <a:r>
              <a:rPr lang="en-US" sz="1100" b="1" kern="1400" dirty="0" err="1">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Solu</a:t>
            </a:r>
            <a:r>
              <a:rPr lang="en-US" sz="1100" b="1" kern="14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-Medrol 2 mg/kg IV, </a:t>
            </a:r>
            <a:r>
              <a:rPr lang="en-US" sz="1100" kern="1400" dirty="0">
                <a:solidFill>
                  <a:srgbClr val="FF00FF"/>
                </a:solidFill>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rPr>
              <a:t>max dose 80 mg.</a:t>
            </a:r>
            <a:endParaRPr lang="en-US" sz="1100" dirty="0">
              <a:uFill>
                <a:solidFill>
                  <a:srgbClr val="FFFFFF"/>
                </a:solidFill>
              </a:uFill>
              <a:latin typeface="Times New Roman" panose="02020603050405020304" pitchFamily="18" charset="0"/>
              <a:ea typeface="Times New Roman" panose="02020603050405020304" pitchFamily="18" charset="0"/>
              <a:cs typeface="Symbol" panose="05050102010706020507" pitchFamily="18" charset="2"/>
            </a:endParaRPr>
          </a:p>
        </p:txBody>
      </p:sp>
      <p:sp>
        <p:nvSpPr>
          <p:cNvPr id="7" name="Rectangle 6">
            <a:extLst>
              <a:ext uri="{FF2B5EF4-FFF2-40B4-BE49-F238E27FC236}">
                <a16:creationId xmlns:a16="http://schemas.microsoft.com/office/drawing/2014/main" id="{F3AD8146-B7A3-47A6-B70F-5FB4FCF3698C}"/>
              </a:ext>
            </a:extLst>
          </p:cNvPr>
          <p:cNvSpPr/>
          <p:nvPr/>
        </p:nvSpPr>
        <p:spPr>
          <a:xfrm>
            <a:off x="6140245" y="3955737"/>
            <a:ext cx="5830529" cy="707886"/>
          </a:xfrm>
          <a:prstGeom prst="rect">
            <a:avLst/>
          </a:prstGeom>
        </p:spPr>
        <p:txBody>
          <a:bodyPr wrap="square">
            <a:spAutoFit/>
          </a:bodyPr>
          <a:lstStyle/>
          <a:p>
            <a:pPr marL="457200" marR="0" algn="ctr" hangingPunct="0">
              <a:spcBef>
                <a:spcPts val="0"/>
              </a:spcBef>
              <a:spcAft>
                <a:spcPts val="0"/>
              </a:spcAft>
              <a:tabLst>
                <a:tab pos="685800" algn="l"/>
              </a:tabLst>
            </a:pPr>
            <a:r>
              <a:rPr lang="en-US" sz="4000" b="1" u="sng" kern="1400" dirty="0">
                <a:ea typeface="Times New Roman" panose="02020603050405020304" pitchFamily="18" charset="0"/>
              </a:rPr>
              <a:t>2019 – </a:t>
            </a:r>
            <a:r>
              <a:rPr lang="en-US" sz="4000" b="1" u="sng" kern="1400" dirty="0">
                <a:solidFill>
                  <a:srgbClr val="FF33CC"/>
                </a:solidFill>
                <a:ea typeface="Times New Roman" panose="02020603050405020304" pitchFamily="18" charset="0"/>
                <a:sym typeface="Wingdings" panose="05000000000000000000" pitchFamily="2" charset="2"/>
              </a:rPr>
              <a:t></a:t>
            </a:r>
            <a:r>
              <a:rPr lang="en-US" sz="4000" b="1" u="sng" kern="1400" dirty="0">
                <a:ea typeface="Times New Roman" panose="02020603050405020304" pitchFamily="18" charset="0"/>
                <a:sym typeface="Wingdings" panose="05000000000000000000" pitchFamily="2" charset="2"/>
              </a:rPr>
              <a:t> </a:t>
            </a:r>
            <a:r>
              <a:rPr lang="en-US" sz="4000" b="1" u="sng" kern="1400" dirty="0">
                <a:ea typeface="Times New Roman" panose="02020603050405020304" pitchFamily="18" charset="0"/>
              </a:rPr>
              <a:t>DELETED</a:t>
            </a:r>
          </a:p>
        </p:txBody>
      </p:sp>
      <p:sp>
        <p:nvSpPr>
          <p:cNvPr id="8" name="Rectangle 7">
            <a:extLst>
              <a:ext uri="{FF2B5EF4-FFF2-40B4-BE49-F238E27FC236}">
                <a16:creationId xmlns:a16="http://schemas.microsoft.com/office/drawing/2014/main" id="{A3EED36B-0AF3-4988-BAFC-77F1AC50A18D}"/>
              </a:ext>
            </a:extLst>
          </p:cNvPr>
          <p:cNvSpPr/>
          <p:nvPr/>
        </p:nvSpPr>
        <p:spPr>
          <a:xfrm>
            <a:off x="6272981" y="4749650"/>
            <a:ext cx="5830529" cy="954107"/>
          </a:xfrm>
          <a:prstGeom prst="rect">
            <a:avLst/>
          </a:prstGeom>
        </p:spPr>
        <p:txBody>
          <a:bodyPr wrap="square">
            <a:spAutoFit/>
          </a:bodyPr>
          <a:lstStyle/>
          <a:p>
            <a:pPr algn="ctr"/>
            <a:r>
              <a:rPr lang="en-US" sz="2800" b="1" dirty="0">
                <a:sym typeface="Wingdings" panose="05000000000000000000" pitchFamily="2" charset="2"/>
              </a:rPr>
              <a:t>You no longer need to call for REPEAT EPINEPHRINE!</a:t>
            </a:r>
            <a:endParaRPr lang="en-US" sz="2800" b="1" dirty="0"/>
          </a:p>
        </p:txBody>
      </p:sp>
      <p:sp>
        <p:nvSpPr>
          <p:cNvPr id="9" name="TextBox 8">
            <a:extLst>
              <a:ext uri="{FF2B5EF4-FFF2-40B4-BE49-F238E27FC236}">
                <a16:creationId xmlns:a16="http://schemas.microsoft.com/office/drawing/2014/main" id="{5EC778AF-9D6D-4E24-8A40-C49610072802}"/>
              </a:ext>
            </a:extLst>
          </p:cNvPr>
          <p:cNvSpPr txBox="1"/>
          <p:nvPr/>
        </p:nvSpPr>
        <p:spPr>
          <a:xfrm>
            <a:off x="6007510" y="3436219"/>
            <a:ext cx="6096000" cy="461665"/>
          </a:xfrm>
          <a:prstGeom prst="rect">
            <a:avLst/>
          </a:prstGeom>
          <a:noFill/>
        </p:spPr>
        <p:txBody>
          <a:bodyPr wrap="square" rtlCol="0">
            <a:spAutoFit/>
          </a:bodyPr>
          <a:lstStyle/>
          <a:p>
            <a:pPr algn="ctr"/>
            <a:r>
              <a:rPr lang="en-US" sz="2400" dirty="0"/>
              <a:t>PAGE 38</a:t>
            </a:r>
          </a:p>
        </p:txBody>
      </p:sp>
      <p:cxnSp>
        <p:nvCxnSpPr>
          <p:cNvPr id="10" name="Straight Arrow Connector 9">
            <a:extLst>
              <a:ext uri="{FF2B5EF4-FFF2-40B4-BE49-F238E27FC236}">
                <a16:creationId xmlns:a16="http://schemas.microsoft.com/office/drawing/2014/main" id="{DC015578-69A9-420F-9788-B8823432668D}"/>
              </a:ext>
            </a:extLst>
          </p:cNvPr>
          <p:cNvCxnSpPr>
            <a:cxnSpLocks/>
          </p:cNvCxnSpPr>
          <p:nvPr/>
        </p:nvCxnSpPr>
        <p:spPr>
          <a:xfrm flipH="1" flipV="1">
            <a:off x="580103" y="2576052"/>
            <a:ext cx="5820698" cy="23498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497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B6DC487-A826-46DB-B807-090523D4C010}"/>
              </a:ext>
            </a:extLst>
          </p:cNvPr>
          <p:cNvSpPr/>
          <p:nvPr/>
        </p:nvSpPr>
        <p:spPr>
          <a:xfrm>
            <a:off x="3814916" y="1136065"/>
            <a:ext cx="8268930" cy="3754874"/>
          </a:xfrm>
          <a:prstGeom prst="rect">
            <a:avLst/>
          </a:prstGeom>
        </p:spPr>
        <p:txBody>
          <a:bodyPr wrap="square">
            <a:spAutoFit/>
          </a:bodyPr>
          <a:lstStyle/>
          <a:p>
            <a:pPr marR="44350" algn="ctr"/>
            <a:r>
              <a:rPr lang="en-US" b="1" dirty="0">
                <a:latin typeface="Times New Roman" panose="02020603050405020304" pitchFamily="18" charset="0"/>
              </a:rPr>
              <a:t>SEIZURES</a:t>
            </a:r>
            <a:endParaRPr lang="en-US" sz="1600" b="1" dirty="0">
              <a:latin typeface="Times New Roman" panose="02020603050405020304" pitchFamily="18" charset="0"/>
            </a:endParaRPr>
          </a:p>
          <a:p>
            <a:endParaRPr lang="en-US" sz="1200" dirty="0">
              <a:latin typeface="Times New Roman" panose="02020603050405020304" pitchFamily="18" charset="0"/>
            </a:endParaRPr>
          </a:p>
          <a:p>
            <a:pPr marL="171450" indent="-171450">
              <a:buFont typeface="Arial" panose="020B0604020202020204" pitchFamily="34" charset="0"/>
              <a:buChar char="•"/>
            </a:pPr>
            <a:r>
              <a:rPr lang="en-US" sz="1600" dirty="0">
                <a:latin typeface="Times New Roman" panose="02020603050405020304" pitchFamily="18" charset="0"/>
              </a:rPr>
              <a:t>BVM and nasopharyngeal airway during seizure as needed.</a:t>
            </a:r>
          </a:p>
          <a:p>
            <a:pPr marR="13270"/>
            <a:r>
              <a:rPr lang="en-US" sz="1600" b="1" dirty="0">
                <a:latin typeface="Times New Roman" panose="02020603050405020304" pitchFamily="18" charset="0"/>
              </a:rPr>
              <a:t>A </a:t>
            </a:r>
            <a:r>
              <a:rPr lang="en-US" sz="1600" dirty="0">
                <a:latin typeface="Times New Roman" panose="02020603050405020304" pitchFamily="18" charset="0"/>
              </a:rPr>
              <a:t>If seizing, </a:t>
            </a:r>
            <a:r>
              <a:rPr lang="en-US" sz="1600" b="1" dirty="0">
                <a:latin typeface="Times New Roman" panose="02020603050405020304" pitchFamily="18" charset="0"/>
              </a:rPr>
              <a:t>Midazolam 10 mg, IN </a:t>
            </a:r>
            <a:r>
              <a:rPr lang="en-US" sz="1600" dirty="0">
                <a:latin typeface="Times New Roman" panose="02020603050405020304" pitchFamily="18" charset="0"/>
              </a:rPr>
              <a:t>(5 mg in each nostril) </a:t>
            </a:r>
            <a:r>
              <a:rPr lang="en-US" sz="1600" b="1" dirty="0">
                <a:latin typeface="Times New Roman" panose="02020603050405020304" pitchFamily="18" charset="0"/>
              </a:rPr>
              <a:t>or 2 mg slow IV, </a:t>
            </a:r>
            <a:r>
              <a:rPr lang="en-US" sz="1600" dirty="0">
                <a:latin typeface="Times New Roman" panose="02020603050405020304" pitchFamily="18" charset="0"/>
              </a:rPr>
              <a:t>or </a:t>
            </a:r>
            <a:r>
              <a:rPr lang="en-US" sz="1600" b="1" dirty="0">
                <a:latin typeface="Times New Roman" panose="02020603050405020304" pitchFamily="18" charset="0"/>
              </a:rPr>
              <a:t>4 mg IM</a:t>
            </a:r>
          </a:p>
          <a:p>
            <a:pPr marL="225425" marR="13270"/>
            <a:r>
              <a:rPr lang="en-US" sz="1600" b="1" dirty="0">
                <a:highlight>
                  <a:srgbClr val="FFFF00"/>
                </a:highlight>
                <a:latin typeface="Times New Roman" panose="02020603050405020304" pitchFamily="18" charset="0"/>
              </a:rPr>
              <a:t>A </a:t>
            </a:r>
            <a:r>
              <a:rPr lang="en-US" sz="1600" dirty="0">
                <a:highlight>
                  <a:srgbClr val="FFFF00"/>
                </a:highlight>
                <a:latin typeface="Times New Roman" panose="02020603050405020304" pitchFamily="18" charset="0"/>
              </a:rPr>
              <a:t>Repeat </a:t>
            </a:r>
            <a:r>
              <a:rPr lang="en-US" sz="1600" b="1" dirty="0">
                <a:highlight>
                  <a:srgbClr val="FFFF00"/>
                </a:highlight>
                <a:latin typeface="Times New Roman" panose="02020603050405020304" pitchFamily="18" charset="0"/>
              </a:rPr>
              <a:t>Midazolam 5 mg IN </a:t>
            </a:r>
            <a:r>
              <a:rPr lang="en-US" sz="1600" dirty="0">
                <a:highlight>
                  <a:srgbClr val="FFFF00"/>
                </a:highlight>
                <a:latin typeface="Times New Roman" panose="02020603050405020304" pitchFamily="18" charset="0"/>
              </a:rPr>
              <a:t>(2.5 mg in each nostril) after 5 minutes.</a:t>
            </a:r>
          </a:p>
          <a:p>
            <a:pPr marL="225425"/>
            <a:r>
              <a:rPr lang="en-US" sz="1600" b="1" dirty="0">
                <a:highlight>
                  <a:srgbClr val="FFFF00"/>
                </a:highlight>
                <a:latin typeface="Times New Roman" panose="02020603050405020304" pitchFamily="18" charset="0"/>
              </a:rPr>
              <a:t>A </a:t>
            </a:r>
            <a:r>
              <a:rPr lang="en-US" sz="1600" dirty="0">
                <a:highlight>
                  <a:srgbClr val="FFFF00"/>
                </a:highlight>
                <a:latin typeface="Times New Roman" panose="02020603050405020304" pitchFamily="18" charset="0"/>
              </a:rPr>
              <a:t>Or repeat </a:t>
            </a:r>
            <a:r>
              <a:rPr lang="en-US" sz="1600" b="1" dirty="0">
                <a:highlight>
                  <a:srgbClr val="FFFF00"/>
                </a:highlight>
                <a:latin typeface="Times New Roman" panose="02020603050405020304" pitchFamily="18" charset="0"/>
              </a:rPr>
              <a:t>Midazolam 2 mg IV </a:t>
            </a:r>
            <a:r>
              <a:rPr lang="en-US" sz="1600" dirty="0">
                <a:highlight>
                  <a:srgbClr val="FFFF00"/>
                </a:highlight>
                <a:latin typeface="Times New Roman" panose="02020603050405020304" pitchFamily="18" charset="0"/>
              </a:rPr>
              <a:t>after 5 minutes.</a:t>
            </a:r>
          </a:p>
          <a:p>
            <a:pPr marL="225425"/>
            <a:r>
              <a:rPr lang="en-US" sz="1600" b="1" dirty="0">
                <a:highlight>
                  <a:srgbClr val="FFFF00"/>
                </a:highlight>
                <a:latin typeface="Times New Roman" panose="02020603050405020304" pitchFamily="18" charset="0"/>
              </a:rPr>
              <a:t>A </a:t>
            </a:r>
            <a:r>
              <a:rPr lang="en-US" sz="1600" dirty="0">
                <a:highlight>
                  <a:srgbClr val="FFFF00"/>
                </a:highlight>
                <a:latin typeface="Times New Roman" panose="02020603050405020304" pitchFamily="18" charset="0"/>
              </a:rPr>
              <a:t>Or repeat </a:t>
            </a:r>
            <a:r>
              <a:rPr lang="en-US" sz="1600" b="1" dirty="0">
                <a:highlight>
                  <a:srgbClr val="FFFF00"/>
                </a:highlight>
                <a:latin typeface="Times New Roman" panose="02020603050405020304" pitchFamily="18" charset="0"/>
              </a:rPr>
              <a:t>Midazolam 4 mg IM </a:t>
            </a:r>
            <a:r>
              <a:rPr lang="en-US" sz="1600" dirty="0">
                <a:highlight>
                  <a:srgbClr val="FFFF00"/>
                </a:highlight>
                <a:latin typeface="Times New Roman" panose="02020603050405020304" pitchFamily="18" charset="0"/>
              </a:rPr>
              <a:t>after 10 minutes.</a:t>
            </a:r>
          </a:p>
          <a:p>
            <a:r>
              <a:rPr lang="en-US" sz="1600" b="1" dirty="0">
                <a:solidFill>
                  <a:srgbClr val="FF00FF"/>
                </a:solidFill>
                <a:latin typeface="Symbol" panose="05050102010706020507" pitchFamily="18" charset="2"/>
              </a:rPr>
              <a:t></a:t>
            </a:r>
            <a:r>
              <a:rPr lang="en-US" sz="1600" b="1" dirty="0">
                <a:solidFill>
                  <a:srgbClr val="FF00FF"/>
                </a:solidFill>
                <a:latin typeface="Times New Roman" panose="02020603050405020304" pitchFamily="18" charset="0"/>
              </a:rPr>
              <a:t> </a:t>
            </a:r>
            <a:r>
              <a:rPr lang="en-US" sz="1600" dirty="0">
                <a:solidFill>
                  <a:srgbClr val="FF00FF"/>
                </a:solidFill>
                <a:latin typeface="Times New Roman" panose="02020603050405020304" pitchFamily="18" charset="0"/>
              </a:rPr>
              <a:t>If seizing, </a:t>
            </a:r>
            <a:r>
              <a:rPr lang="en-US" sz="1600" b="1" dirty="0">
                <a:solidFill>
                  <a:srgbClr val="FF00FF"/>
                </a:solidFill>
                <a:latin typeface="Times New Roman" panose="02020603050405020304" pitchFamily="18" charset="0"/>
              </a:rPr>
              <a:t>Midazolam 0.2 mg/kg IN </a:t>
            </a:r>
            <a:r>
              <a:rPr lang="en-US" sz="1600" dirty="0">
                <a:solidFill>
                  <a:srgbClr val="FF00FF"/>
                </a:solidFill>
                <a:latin typeface="Times New Roman" panose="02020603050405020304" pitchFamily="18" charset="0"/>
              </a:rPr>
              <a:t>(max dose 4 mg) or </a:t>
            </a:r>
            <a:r>
              <a:rPr lang="en-US" sz="1600" b="1" dirty="0">
                <a:solidFill>
                  <a:srgbClr val="FF00FF"/>
                </a:solidFill>
                <a:latin typeface="Times New Roman" panose="02020603050405020304" pitchFamily="18" charset="0"/>
              </a:rPr>
              <a:t>Midazolam 0.1 mg/kg slow IV, </a:t>
            </a:r>
            <a:r>
              <a:rPr lang="en-US" sz="1600" dirty="0">
                <a:solidFill>
                  <a:srgbClr val="FF00FF"/>
                </a:solidFill>
                <a:latin typeface="Times New Roman" panose="02020603050405020304" pitchFamily="18" charset="0"/>
              </a:rPr>
              <a:t>(max dose 2 mg) or </a:t>
            </a:r>
            <a:r>
              <a:rPr lang="en-US" sz="1600" b="1" dirty="0">
                <a:solidFill>
                  <a:srgbClr val="FF00FF"/>
                </a:solidFill>
                <a:latin typeface="Times New Roman" panose="02020603050405020304" pitchFamily="18" charset="0"/>
              </a:rPr>
              <a:t>Midazolam 0.2 mg/kg IM </a:t>
            </a:r>
            <a:r>
              <a:rPr lang="en-US" sz="1600" dirty="0">
                <a:solidFill>
                  <a:srgbClr val="FF00FF"/>
                </a:solidFill>
                <a:latin typeface="Times New Roman" panose="02020603050405020304" pitchFamily="18" charset="0"/>
              </a:rPr>
              <a:t>(max dose 4 mg).</a:t>
            </a:r>
          </a:p>
          <a:p>
            <a:r>
              <a:rPr lang="en-US" sz="1600" b="1" dirty="0">
                <a:solidFill>
                  <a:srgbClr val="FF00FF"/>
                </a:solidFill>
                <a:latin typeface="Symbol" panose="05050102010706020507" pitchFamily="18" charset="2"/>
              </a:rPr>
              <a:t></a:t>
            </a:r>
            <a:r>
              <a:rPr lang="en-US" sz="1600" b="1" dirty="0">
                <a:solidFill>
                  <a:srgbClr val="FF00FF"/>
                </a:solidFill>
                <a:latin typeface="Times New Roman" panose="02020603050405020304" pitchFamily="18" charset="0"/>
              </a:rPr>
              <a:t> </a:t>
            </a:r>
            <a:r>
              <a:rPr lang="en-US" sz="1600" dirty="0">
                <a:solidFill>
                  <a:srgbClr val="FF00FF"/>
                </a:solidFill>
                <a:latin typeface="Times New Roman" panose="02020603050405020304" pitchFamily="18" charset="0"/>
              </a:rPr>
              <a:t>If still seizing, repeat one-half of all initial Midazolam doses except </a:t>
            </a:r>
            <a:r>
              <a:rPr lang="en-US" sz="1600" b="1" dirty="0">
                <a:solidFill>
                  <a:srgbClr val="FF00FF"/>
                </a:solidFill>
                <a:latin typeface="Times New Roman" panose="02020603050405020304" pitchFamily="18" charset="0"/>
              </a:rPr>
              <a:t>NO IM REPEAT.</a:t>
            </a:r>
          </a:p>
          <a:p>
            <a:pPr marL="171450" indent="-171450">
              <a:buFont typeface="Arial" panose="020B0604020202020204" pitchFamily="34" charset="0"/>
              <a:buChar char="•"/>
            </a:pPr>
            <a:r>
              <a:rPr lang="en-US" sz="1600" dirty="0">
                <a:latin typeface="Times New Roman" panose="02020603050405020304" pitchFamily="18" charset="0"/>
              </a:rPr>
              <a:t>If glucose &lt; 60, or there is strong suspicion of hypoglycemia, treat for hypoglycemia.</a:t>
            </a:r>
          </a:p>
          <a:p>
            <a:pPr marL="171450" indent="-171450">
              <a:buFont typeface="Arial" panose="020B0604020202020204" pitchFamily="34" charset="0"/>
              <a:buChar char="•"/>
            </a:pPr>
            <a:r>
              <a:rPr lang="en-US" sz="1600" dirty="0">
                <a:latin typeface="Times New Roman" panose="02020603050405020304" pitchFamily="18" charset="0"/>
              </a:rPr>
              <a:t>Maintain normothermia.</a:t>
            </a:r>
          </a:p>
          <a:p>
            <a:pPr marL="171450" indent="-171450">
              <a:buFont typeface="Arial" panose="020B0604020202020204" pitchFamily="34" charset="0"/>
              <a:buChar char="•"/>
            </a:pPr>
            <a:r>
              <a:rPr lang="en-US" sz="1600" dirty="0">
                <a:latin typeface="Times New Roman" panose="02020603050405020304" pitchFamily="18" charset="0"/>
              </a:rPr>
              <a:t>When obtaining history be sure to include the following:</a:t>
            </a:r>
          </a:p>
          <a:p>
            <a:pPr marL="344488" indent="-171450">
              <a:buFont typeface="Courier New" panose="02070309020205020404" pitchFamily="49" charset="0"/>
              <a:buChar char="o"/>
            </a:pPr>
            <a:r>
              <a:rPr lang="en-US" sz="1600" dirty="0">
                <a:latin typeface="Times New Roman" panose="02020603050405020304" pitchFamily="18" charset="0"/>
              </a:rPr>
              <a:t>Description of seizures, areas of body involved, and duration.</a:t>
            </a:r>
          </a:p>
          <a:p>
            <a:pPr marL="344488" indent="-171450">
              <a:buFont typeface="Courier New" panose="02070309020205020404" pitchFamily="49" charset="0"/>
              <a:buChar char="o"/>
            </a:pPr>
            <a:r>
              <a:rPr lang="en-US" sz="1600" dirty="0">
                <a:latin typeface="Times New Roman" panose="02020603050405020304" pitchFamily="18" charset="0"/>
              </a:rPr>
              <a:t>Other known medical history (e.g., head injury, diabetes, drugs, alcohol, stroke, heart disease)</a:t>
            </a:r>
          </a:p>
        </p:txBody>
      </p:sp>
      <p:sp>
        <p:nvSpPr>
          <p:cNvPr id="5" name="TextBox 4">
            <a:extLst>
              <a:ext uri="{FF2B5EF4-FFF2-40B4-BE49-F238E27FC236}">
                <a16:creationId xmlns:a16="http://schemas.microsoft.com/office/drawing/2014/main" id="{DEB0F1AC-5CB5-4D6D-BF9B-971DF9357474}"/>
              </a:ext>
            </a:extLst>
          </p:cNvPr>
          <p:cNvSpPr txBox="1"/>
          <p:nvPr/>
        </p:nvSpPr>
        <p:spPr>
          <a:xfrm>
            <a:off x="6091083" y="191859"/>
            <a:ext cx="6096000" cy="461665"/>
          </a:xfrm>
          <a:prstGeom prst="rect">
            <a:avLst/>
          </a:prstGeom>
          <a:noFill/>
        </p:spPr>
        <p:txBody>
          <a:bodyPr wrap="square" rtlCol="0">
            <a:spAutoFit/>
          </a:bodyPr>
          <a:lstStyle/>
          <a:p>
            <a:pPr algn="ctr"/>
            <a:r>
              <a:rPr lang="en-US" sz="2400" dirty="0"/>
              <a:t>PAGE 40</a:t>
            </a:r>
          </a:p>
        </p:txBody>
      </p:sp>
      <p:sp>
        <p:nvSpPr>
          <p:cNvPr id="7" name="TextBox 6">
            <a:extLst>
              <a:ext uri="{FF2B5EF4-FFF2-40B4-BE49-F238E27FC236}">
                <a16:creationId xmlns:a16="http://schemas.microsoft.com/office/drawing/2014/main" id="{25FCC86A-1F2B-40FA-B03C-76EB58049EBC}"/>
              </a:ext>
            </a:extLst>
          </p:cNvPr>
          <p:cNvSpPr txBox="1"/>
          <p:nvPr/>
        </p:nvSpPr>
        <p:spPr>
          <a:xfrm>
            <a:off x="796413" y="2168013"/>
            <a:ext cx="3018503" cy="707886"/>
          </a:xfrm>
          <a:prstGeom prst="rect">
            <a:avLst/>
          </a:prstGeom>
          <a:noFill/>
        </p:spPr>
        <p:txBody>
          <a:bodyPr wrap="square" rtlCol="0">
            <a:spAutoFit/>
          </a:bodyPr>
          <a:lstStyle/>
          <a:p>
            <a:r>
              <a:rPr lang="en-US" sz="4000" b="1" dirty="0"/>
              <a:t>CHANGED </a:t>
            </a:r>
            <a:r>
              <a:rPr lang="en-US" sz="4000" b="1" dirty="0">
                <a:sym typeface="Wingdings" panose="05000000000000000000" pitchFamily="2" charset="2"/>
              </a:rPr>
              <a:t></a:t>
            </a:r>
            <a:r>
              <a:rPr lang="en-US" sz="4000" b="1" dirty="0"/>
              <a:t> </a:t>
            </a:r>
          </a:p>
        </p:txBody>
      </p:sp>
    </p:spTree>
    <p:extLst>
      <p:ext uri="{BB962C8B-B14F-4D97-AF65-F5344CB8AC3E}">
        <p14:creationId xmlns:p14="http://schemas.microsoft.com/office/powerpoint/2010/main" val="2876635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BFDB330-995D-47E2-B63C-07285E00D3BC}"/>
              </a:ext>
            </a:extLst>
          </p:cNvPr>
          <p:cNvSpPr txBox="1"/>
          <p:nvPr/>
        </p:nvSpPr>
        <p:spPr>
          <a:xfrm>
            <a:off x="6095999" y="228600"/>
            <a:ext cx="6096000" cy="461665"/>
          </a:xfrm>
          <a:prstGeom prst="rect">
            <a:avLst/>
          </a:prstGeom>
          <a:noFill/>
        </p:spPr>
        <p:txBody>
          <a:bodyPr wrap="square" rtlCol="0">
            <a:spAutoFit/>
          </a:bodyPr>
          <a:lstStyle/>
          <a:p>
            <a:pPr algn="ctr"/>
            <a:r>
              <a:rPr lang="en-US" sz="2400" dirty="0"/>
              <a:t>PAGE 50</a:t>
            </a:r>
          </a:p>
        </p:txBody>
      </p:sp>
      <p:sp>
        <p:nvSpPr>
          <p:cNvPr id="2" name="Rectangle 1">
            <a:extLst>
              <a:ext uri="{FF2B5EF4-FFF2-40B4-BE49-F238E27FC236}">
                <a16:creationId xmlns:a16="http://schemas.microsoft.com/office/drawing/2014/main" id="{933DE766-A446-4AB9-9311-F7ADCBDECB5C}"/>
              </a:ext>
            </a:extLst>
          </p:cNvPr>
          <p:cNvSpPr/>
          <p:nvPr/>
        </p:nvSpPr>
        <p:spPr>
          <a:xfrm>
            <a:off x="6194322" y="1864827"/>
            <a:ext cx="5899355" cy="4708981"/>
          </a:xfrm>
          <a:prstGeom prst="rect">
            <a:avLst/>
          </a:prstGeom>
        </p:spPr>
        <p:txBody>
          <a:bodyPr wrap="square">
            <a:spAutoFit/>
          </a:bodyPr>
          <a:lstStyle/>
          <a:p>
            <a:pPr marR="1140" algn="just"/>
            <a:r>
              <a:rPr lang="en-US" sz="1200" dirty="0">
                <a:latin typeface="Times New Roman" panose="02020603050405020304" pitchFamily="18" charset="0"/>
              </a:rPr>
              <a:t>Combative patients, including those with excited delirium, </a:t>
            </a:r>
            <a:r>
              <a:rPr lang="en-US" sz="1200" dirty="0">
                <a:highlight>
                  <a:srgbClr val="FFFF00"/>
                </a:highlight>
                <a:latin typeface="Times New Roman" panose="02020603050405020304" pitchFamily="18" charset="0"/>
              </a:rPr>
              <a:t>which refers to qualities of irrational behavior: aggression, violence, and paranoia in the patient. This state can result from a number of causes including cocaine intoxication, psychiatric illness, hypoglycemia and other medical illnesses. During excited delirium the patient often becomes significantly </a:t>
            </a:r>
            <a:r>
              <a:rPr lang="en-US" sz="1200" dirty="0" err="1">
                <a:highlight>
                  <a:srgbClr val="FFFF00"/>
                </a:highlight>
                <a:latin typeface="Times New Roman" panose="02020603050405020304" pitchFamily="18" charset="0"/>
              </a:rPr>
              <a:t>hyperthermic</a:t>
            </a:r>
            <a:r>
              <a:rPr lang="en-US" sz="1200" dirty="0">
                <a:highlight>
                  <a:srgbClr val="FFFF00"/>
                </a:highlight>
                <a:latin typeface="Times New Roman" panose="02020603050405020304" pitchFamily="18" charset="0"/>
              </a:rPr>
              <a:t>. Excited delirium increases the body’s need for oxygen.</a:t>
            </a:r>
          </a:p>
          <a:p>
            <a:pPr marR="1140" algn="just"/>
            <a:r>
              <a:rPr lang="en-US" sz="1200" b="1" dirty="0">
                <a:latin typeface="Times New Roman" panose="02020603050405020304" pitchFamily="18" charset="0"/>
              </a:rPr>
              <a:t>A Ketamine 250 mg IM </a:t>
            </a:r>
            <a:r>
              <a:rPr lang="en-US" sz="1200" dirty="0">
                <a:latin typeface="Times New Roman" panose="02020603050405020304" pitchFamily="18" charset="0"/>
              </a:rPr>
              <a:t>(anterolateral thigh, wait 2 minutes, if desired effect is not achieved, repeat </a:t>
            </a:r>
            <a:r>
              <a:rPr lang="en-US" sz="1200" b="1" dirty="0">
                <a:latin typeface="Times New Roman" panose="02020603050405020304" pitchFamily="18" charset="0"/>
              </a:rPr>
              <a:t>250 mg </a:t>
            </a:r>
            <a:r>
              <a:rPr lang="en-US" sz="1200" dirty="0">
                <a:latin typeface="Times New Roman" panose="02020603050405020304" pitchFamily="18" charset="0"/>
              </a:rPr>
              <a:t>in opposite thigh).</a:t>
            </a:r>
          </a:p>
          <a:p>
            <a:r>
              <a:rPr lang="en-US" sz="1200" b="1" dirty="0">
                <a:latin typeface="Times New Roman" panose="02020603050405020304" pitchFamily="18" charset="0"/>
              </a:rPr>
              <a:t>A </a:t>
            </a:r>
            <a:r>
              <a:rPr lang="en-US" sz="1200" dirty="0">
                <a:latin typeface="Times New Roman" panose="02020603050405020304" pitchFamily="18" charset="0"/>
              </a:rPr>
              <a:t>Or </a:t>
            </a:r>
            <a:r>
              <a:rPr lang="en-US" sz="1200" b="1" dirty="0">
                <a:latin typeface="Times New Roman" panose="02020603050405020304" pitchFamily="18" charset="0"/>
              </a:rPr>
              <a:t>Ketamine 100 mg slow IV.</a:t>
            </a:r>
          </a:p>
          <a:p>
            <a:pPr marR="1170" algn="just"/>
            <a:r>
              <a:rPr lang="en-US" sz="1200" b="1" dirty="0">
                <a:latin typeface="Times New Roman" panose="02020603050405020304" pitchFamily="18" charset="0"/>
              </a:rPr>
              <a:t>A </a:t>
            </a:r>
            <a:r>
              <a:rPr lang="en-US" sz="1200" dirty="0">
                <a:highlight>
                  <a:srgbClr val="FFFF00"/>
                </a:highlight>
                <a:latin typeface="Times New Roman" panose="02020603050405020304" pitchFamily="18" charset="0"/>
              </a:rPr>
              <a:t>After 5 minutes </a:t>
            </a:r>
            <a:r>
              <a:rPr lang="en-US" sz="1200" dirty="0">
                <a:latin typeface="Times New Roman" panose="02020603050405020304" pitchFamily="18" charset="0"/>
              </a:rPr>
              <a:t>and an additional drug bag is available, may repeat </a:t>
            </a:r>
            <a:r>
              <a:rPr lang="en-US" sz="1200" b="1" dirty="0">
                <a:latin typeface="Times New Roman" panose="02020603050405020304" pitchFamily="18" charset="0"/>
              </a:rPr>
              <a:t>Ketamine 250 mg IM </a:t>
            </a:r>
            <a:r>
              <a:rPr lang="en-US" sz="1200" dirty="0">
                <a:latin typeface="Times New Roman" panose="02020603050405020304" pitchFamily="18" charset="0"/>
              </a:rPr>
              <a:t>(anterolateral thigh, wait two minutes, if desired effect is not achieved, repeat </a:t>
            </a:r>
            <a:r>
              <a:rPr lang="en-US" sz="1200" b="1" dirty="0">
                <a:latin typeface="Times New Roman" panose="02020603050405020304" pitchFamily="18" charset="0"/>
              </a:rPr>
              <a:t>250 mg </a:t>
            </a:r>
            <a:r>
              <a:rPr lang="en-US" sz="1200" dirty="0">
                <a:latin typeface="Times New Roman" panose="02020603050405020304" pitchFamily="18" charset="0"/>
              </a:rPr>
              <a:t>in opposite thigh).</a:t>
            </a:r>
          </a:p>
          <a:p>
            <a:pPr marR="1140" algn="just"/>
            <a:r>
              <a:rPr lang="en-US" sz="1200" b="1" dirty="0">
                <a:latin typeface="Times New Roman" panose="02020603050405020304" pitchFamily="18" charset="0"/>
              </a:rPr>
              <a:t>A </a:t>
            </a:r>
            <a:r>
              <a:rPr lang="en-US" sz="1200" dirty="0">
                <a:latin typeface="Times New Roman" panose="02020603050405020304" pitchFamily="18" charset="0"/>
              </a:rPr>
              <a:t>Or repeat </a:t>
            </a:r>
            <a:r>
              <a:rPr lang="en-US" sz="1200" b="1" dirty="0">
                <a:latin typeface="Times New Roman" panose="02020603050405020304" pitchFamily="18" charset="0"/>
              </a:rPr>
              <a:t>Ketamine 100 mg IV </a:t>
            </a:r>
            <a:r>
              <a:rPr lang="en-US" sz="1200" dirty="0">
                <a:latin typeface="Times New Roman" panose="02020603050405020304" pitchFamily="18" charset="0"/>
              </a:rPr>
              <a:t>after 5 minutes.</a:t>
            </a:r>
          </a:p>
          <a:p>
            <a:r>
              <a:rPr lang="en-US" sz="1200" b="1" dirty="0">
                <a:latin typeface="Times New Roman" panose="02020603050405020304" pitchFamily="18" charset="0"/>
              </a:rPr>
              <a:t>And OR:</a:t>
            </a:r>
          </a:p>
          <a:p>
            <a:pPr marR="1170" algn="just"/>
            <a:r>
              <a:rPr lang="en-US" sz="1200" b="1" dirty="0">
                <a:latin typeface="Times New Roman" panose="02020603050405020304" pitchFamily="18" charset="0"/>
              </a:rPr>
              <a:t>A Midazolam 10 mg IN </a:t>
            </a:r>
            <a:r>
              <a:rPr lang="en-US" sz="1200" dirty="0">
                <a:latin typeface="Times New Roman" panose="02020603050405020304" pitchFamily="18" charset="0"/>
              </a:rPr>
              <a:t>(5 mg each nostril), or </a:t>
            </a:r>
            <a:r>
              <a:rPr lang="en-US" sz="1200" b="1" dirty="0">
                <a:latin typeface="Times New Roman" panose="02020603050405020304" pitchFamily="18" charset="0"/>
              </a:rPr>
              <a:t>Midazolam 2 mg slow IV </a:t>
            </a:r>
            <a:r>
              <a:rPr lang="en-US" sz="1200" dirty="0">
                <a:latin typeface="Times New Roman" panose="02020603050405020304" pitchFamily="18" charset="0"/>
              </a:rPr>
              <a:t>or </a:t>
            </a:r>
            <a:r>
              <a:rPr lang="en-US" sz="1200" b="1" dirty="0">
                <a:latin typeface="Times New Roman" panose="02020603050405020304" pitchFamily="18" charset="0"/>
              </a:rPr>
              <a:t>Midazolam 4 mg IM</a:t>
            </a:r>
            <a:r>
              <a:rPr lang="en-US" sz="1200" dirty="0">
                <a:latin typeface="Times New Roman" panose="02020603050405020304" pitchFamily="18" charset="0"/>
              </a:rPr>
              <a:t>.</a:t>
            </a:r>
          </a:p>
          <a:p>
            <a:pPr marR="1140" algn="just"/>
            <a:r>
              <a:rPr lang="en-US" sz="1200" b="1" dirty="0">
                <a:highlight>
                  <a:srgbClr val="FFFF00"/>
                </a:highlight>
                <a:latin typeface="Times New Roman" panose="02020603050405020304" pitchFamily="18" charset="0"/>
              </a:rPr>
              <a:t>A </a:t>
            </a:r>
            <a:r>
              <a:rPr lang="en-US" sz="1200" dirty="0">
                <a:highlight>
                  <a:srgbClr val="FFFF00"/>
                </a:highlight>
                <a:latin typeface="Times New Roman" panose="02020603050405020304" pitchFamily="18" charset="0"/>
              </a:rPr>
              <a:t>Or repeat </a:t>
            </a:r>
            <a:r>
              <a:rPr lang="en-US" sz="1200" b="1" dirty="0">
                <a:highlight>
                  <a:srgbClr val="FFFF00"/>
                </a:highlight>
                <a:latin typeface="Times New Roman" panose="02020603050405020304" pitchFamily="18" charset="0"/>
              </a:rPr>
              <a:t>Midazolam 5 mg IN </a:t>
            </a:r>
            <a:r>
              <a:rPr lang="en-US" sz="1200" dirty="0">
                <a:highlight>
                  <a:srgbClr val="FFFF00"/>
                </a:highlight>
                <a:latin typeface="Times New Roman" panose="02020603050405020304" pitchFamily="18" charset="0"/>
              </a:rPr>
              <a:t>(5 mg in each nostril) after 5 minutes.</a:t>
            </a:r>
          </a:p>
          <a:p>
            <a:pPr marR="1140" algn="just"/>
            <a:r>
              <a:rPr lang="en-US" sz="1200" b="1" dirty="0">
                <a:latin typeface="Times New Roman" panose="02020603050405020304" pitchFamily="18" charset="0"/>
              </a:rPr>
              <a:t>A </a:t>
            </a:r>
            <a:r>
              <a:rPr lang="en-US" sz="1200" dirty="0">
                <a:latin typeface="Times New Roman" panose="02020603050405020304" pitchFamily="18" charset="0"/>
              </a:rPr>
              <a:t>Or repeat </a:t>
            </a:r>
            <a:r>
              <a:rPr lang="en-US" sz="1200" b="1" dirty="0">
                <a:latin typeface="Times New Roman" panose="02020603050405020304" pitchFamily="18" charset="0"/>
              </a:rPr>
              <a:t>Midazolam 2 mg IV </a:t>
            </a:r>
            <a:r>
              <a:rPr lang="en-US" sz="1200" dirty="0">
                <a:latin typeface="Times New Roman" panose="02020603050405020304" pitchFamily="18" charset="0"/>
              </a:rPr>
              <a:t>after 5 minutes.</a:t>
            </a:r>
          </a:p>
          <a:p>
            <a:pPr marR="1140" algn="just"/>
            <a:r>
              <a:rPr lang="en-US" sz="1200" b="1" dirty="0">
                <a:latin typeface="Times New Roman" panose="02020603050405020304" pitchFamily="18" charset="0"/>
              </a:rPr>
              <a:t>A </a:t>
            </a:r>
            <a:r>
              <a:rPr lang="en-US" sz="1200" dirty="0">
                <a:latin typeface="Times New Roman" panose="02020603050405020304" pitchFamily="18" charset="0"/>
              </a:rPr>
              <a:t>Or repeat </a:t>
            </a:r>
            <a:r>
              <a:rPr lang="en-US" sz="1200" b="1" dirty="0">
                <a:latin typeface="Times New Roman" panose="02020603050405020304" pitchFamily="18" charset="0"/>
              </a:rPr>
              <a:t>Midazolam 4 mg IM </a:t>
            </a:r>
            <a:r>
              <a:rPr lang="en-US" sz="1200" dirty="0">
                <a:latin typeface="Times New Roman" panose="02020603050405020304" pitchFamily="18" charset="0"/>
              </a:rPr>
              <a:t>after 10 minutes.</a:t>
            </a:r>
          </a:p>
          <a:p>
            <a:pPr marR="1140" algn="just"/>
            <a:r>
              <a:rPr lang="en-US" sz="1200" b="1" dirty="0">
                <a:solidFill>
                  <a:srgbClr val="FF00FF"/>
                </a:solidFill>
                <a:latin typeface="Symbol" panose="05050102010706020507" pitchFamily="18" charset="2"/>
              </a:rPr>
              <a:t></a:t>
            </a:r>
            <a:r>
              <a:rPr lang="en-US" sz="1200" b="1" dirty="0">
                <a:solidFill>
                  <a:srgbClr val="FF00FF"/>
                </a:solidFill>
                <a:latin typeface="Times New Roman" panose="02020603050405020304" pitchFamily="18" charset="0"/>
              </a:rPr>
              <a:t> </a:t>
            </a:r>
            <a:r>
              <a:rPr lang="en-US" sz="1200" dirty="0">
                <a:solidFill>
                  <a:srgbClr val="FF00FF"/>
                </a:solidFill>
                <a:latin typeface="Times New Roman" panose="02020603050405020304" pitchFamily="18" charset="0"/>
              </a:rPr>
              <a:t>Consider </a:t>
            </a:r>
            <a:r>
              <a:rPr lang="en-US" sz="1200" b="1" dirty="0">
                <a:solidFill>
                  <a:srgbClr val="FF00FF"/>
                </a:solidFill>
                <a:latin typeface="Times New Roman" panose="02020603050405020304" pitchFamily="18" charset="0"/>
              </a:rPr>
              <a:t>Ketamine, i</a:t>
            </a:r>
            <a:r>
              <a:rPr lang="en-US" sz="1200" dirty="0">
                <a:solidFill>
                  <a:srgbClr val="FF00FF"/>
                </a:solidFill>
                <a:latin typeface="Times New Roman" panose="02020603050405020304" pitchFamily="18" charset="0"/>
              </a:rPr>
              <a:t>f patient is age 8 or greater, </a:t>
            </a:r>
            <a:r>
              <a:rPr lang="en-US" sz="1200" b="1" dirty="0">
                <a:solidFill>
                  <a:srgbClr val="FF00FF"/>
                </a:solidFill>
                <a:latin typeface="Times New Roman" panose="02020603050405020304" pitchFamily="18" charset="0"/>
              </a:rPr>
              <a:t>1 mg/kg slow IV </a:t>
            </a:r>
            <a:r>
              <a:rPr lang="en-US" sz="1200" dirty="0">
                <a:solidFill>
                  <a:srgbClr val="FF00FF"/>
                </a:solidFill>
                <a:latin typeface="Times New Roman" panose="02020603050405020304" pitchFamily="18" charset="0"/>
              </a:rPr>
              <a:t>(max dose 100 mg) or</a:t>
            </a:r>
          </a:p>
          <a:p>
            <a:pPr marR="1140" algn="just"/>
            <a:r>
              <a:rPr lang="en-US" sz="1200" b="1" dirty="0">
                <a:solidFill>
                  <a:srgbClr val="FF00FF"/>
                </a:solidFill>
                <a:latin typeface="Times New Roman" panose="02020603050405020304" pitchFamily="18" charset="0"/>
              </a:rPr>
              <a:t>Ketamine 5 mg/kg IM </a:t>
            </a:r>
            <a:r>
              <a:rPr lang="en-US" sz="1200" dirty="0">
                <a:solidFill>
                  <a:srgbClr val="FF00FF"/>
                </a:solidFill>
                <a:latin typeface="Times New Roman" panose="02020603050405020304" pitchFamily="18" charset="0"/>
              </a:rPr>
              <a:t>(max dose 250 mg per site with max total of 500 mg).</a:t>
            </a:r>
          </a:p>
          <a:p>
            <a:pPr marR="1590" algn="just"/>
            <a:r>
              <a:rPr lang="en-US" sz="1200" b="1" dirty="0">
                <a:solidFill>
                  <a:srgbClr val="FF00FF"/>
                </a:solidFill>
                <a:latin typeface="Symbol" panose="05050102010706020507" pitchFamily="18" charset="2"/>
              </a:rPr>
              <a:t></a:t>
            </a:r>
            <a:r>
              <a:rPr lang="en-US" sz="1200" b="1" dirty="0">
                <a:solidFill>
                  <a:srgbClr val="FF00FF"/>
                </a:solidFill>
                <a:latin typeface="Times New Roman" panose="02020603050405020304" pitchFamily="18" charset="0"/>
              </a:rPr>
              <a:t> </a:t>
            </a:r>
            <a:r>
              <a:rPr lang="en-US" sz="1200" dirty="0">
                <a:solidFill>
                  <a:srgbClr val="FF00FF"/>
                </a:solidFill>
                <a:latin typeface="Times New Roman" panose="02020603050405020304" pitchFamily="18" charset="0"/>
              </a:rPr>
              <a:t>Or </a:t>
            </a:r>
            <a:r>
              <a:rPr lang="en-US" sz="1200" b="1" dirty="0">
                <a:solidFill>
                  <a:srgbClr val="FF00FF"/>
                </a:solidFill>
                <a:latin typeface="Times New Roman" panose="02020603050405020304" pitchFamily="18" charset="0"/>
              </a:rPr>
              <a:t>Midazolam 0.2 mg/kg IN </a:t>
            </a:r>
            <a:r>
              <a:rPr lang="en-US" sz="1200" dirty="0">
                <a:solidFill>
                  <a:srgbClr val="FF00FF"/>
                </a:solidFill>
                <a:latin typeface="Times New Roman" panose="02020603050405020304" pitchFamily="18" charset="0"/>
              </a:rPr>
              <a:t>(max dose 4 mg) </a:t>
            </a:r>
            <a:r>
              <a:rPr lang="en-US" sz="1200" b="1" dirty="0">
                <a:solidFill>
                  <a:srgbClr val="FF00FF"/>
                </a:solidFill>
                <a:latin typeface="Times New Roman" panose="02020603050405020304" pitchFamily="18" charset="0"/>
              </a:rPr>
              <a:t>or Midazolam 0.1 mg/kg slow IV </a:t>
            </a:r>
            <a:r>
              <a:rPr lang="en-US" sz="1200" dirty="0">
                <a:solidFill>
                  <a:srgbClr val="FF00FF"/>
                </a:solidFill>
                <a:latin typeface="Times New Roman" panose="02020603050405020304" pitchFamily="18" charset="0"/>
              </a:rPr>
              <a:t>(max dose 2 mg), or </a:t>
            </a:r>
            <a:r>
              <a:rPr lang="en-US" sz="1200" b="1" dirty="0">
                <a:solidFill>
                  <a:srgbClr val="FF00FF"/>
                </a:solidFill>
                <a:latin typeface="Times New Roman" panose="02020603050405020304" pitchFamily="18" charset="0"/>
              </a:rPr>
              <a:t>0.2 mg/kg IM </a:t>
            </a:r>
            <a:r>
              <a:rPr lang="en-US" sz="1200" dirty="0">
                <a:solidFill>
                  <a:srgbClr val="FF00FF"/>
                </a:solidFill>
                <a:latin typeface="Times New Roman" panose="02020603050405020304" pitchFamily="18" charset="0"/>
              </a:rPr>
              <a:t>(max dose 4 mg) as a chemical restraint.</a:t>
            </a:r>
          </a:p>
          <a:p>
            <a:pPr marR="1140" algn="just"/>
            <a:r>
              <a:rPr lang="en-US" sz="1200" b="1" dirty="0">
                <a:solidFill>
                  <a:srgbClr val="FF00FF"/>
                </a:solidFill>
                <a:latin typeface="Symbol" panose="05050102010706020507" pitchFamily="18" charset="2"/>
              </a:rPr>
              <a:t></a:t>
            </a:r>
            <a:r>
              <a:rPr lang="en-US" sz="1200" b="1" dirty="0">
                <a:solidFill>
                  <a:srgbClr val="FF00FF"/>
                </a:solidFill>
                <a:latin typeface="Times New Roman" panose="02020603050405020304" pitchFamily="18" charset="0"/>
              </a:rPr>
              <a:t> </a:t>
            </a:r>
            <a:r>
              <a:rPr lang="en-US" sz="1200" dirty="0">
                <a:solidFill>
                  <a:srgbClr val="FF00FF"/>
                </a:solidFill>
                <a:latin typeface="Symbol" panose="05050102010706020507" pitchFamily="18" charset="2"/>
              </a:rPr>
              <a:t></a:t>
            </a:r>
            <a:r>
              <a:rPr lang="en-US" sz="1200" dirty="0">
                <a:solidFill>
                  <a:srgbClr val="FF00FF"/>
                </a:solidFill>
                <a:latin typeface="Times New Roman" panose="02020603050405020304" pitchFamily="18" charset="0"/>
              </a:rPr>
              <a:t> Call MCP for repeat </a:t>
            </a:r>
            <a:r>
              <a:rPr lang="en-US" sz="1200" b="1" dirty="0">
                <a:solidFill>
                  <a:srgbClr val="FF00FF"/>
                </a:solidFill>
                <a:latin typeface="Times New Roman" panose="02020603050405020304" pitchFamily="18" charset="0"/>
              </a:rPr>
              <a:t>Ketamine</a:t>
            </a:r>
            <a:r>
              <a:rPr lang="en-US" sz="1200" dirty="0">
                <a:solidFill>
                  <a:srgbClr val="FF00FF"/>
                </a:solidFill>
                <a:latin typeface="Times New Roman" panose="02020603050405020304" pitchFamily="18" charset="0"/>
              </a:rPr>
              <a:t>, </a:t>
            </a:r>
            <a:r>
              <a:rPr lang="en-US" sz="1200" b="1" dirty="0">
                <a:solidFill>
                  <a:srgbClr val="FF00FF"/>
                </a:solidFill>
                <a:latin typeface="Times New Roman" panose="02020603050405020304" pitchFamily="18" charset="0"/>
              </a:rPr>
              <a:t>Midazolam</a:t>
            </a:r>
            <a:r>
              <a:rPr lang="en-US" sz="1200" dirty="0">
                <a:solidFill>
                  <a:srgbClr val="FF00FF"/>
                </a:solidFill>
                <a:latin typeface="Times New Roman" panose="02020603050405020304" pitchFamily="18" charset="0"/>
              </a:rPr>
              <a:t>.</a:t>
            </a:r>
          </a:p>
          <a:p>
            <a:r>
              <a:rPr lang="en-US" sz="1200" b="1" dirty="0">
                <a:latin typeface="Times New Roman" panose="02020603050405020304" pitchFamily="18" charset="0"/>
              </a:rPr>
              <a:t>A </a:t>
            </a:r>
            <a:r>
              <a:rPr lang="en-US" sz="1200" dirty="0">
                <a:latin typeface="Times New Roman" panose="02020603050405020304" pitchFamily="18" charset="0"/>
              </a:rPr>
              <a:t>If an excited delirium patient goes into arrest:</a:t>
            </a:r>
          </a:p>
          <a:p>
            <a:pPr marL="344488" lvl="1" indent="-171450">
              <a:buFont typeface="Courier New" panose="02070309020205020404" pitchFamily="49" charset="0"/>
              <a:buChar char="o"/>
            </a:pPr>
            <a:r>
              <a:rPr lang="it-IT" sz="1200" dirty="0">
                <a:latin typeface="Times New Roman" panose="02020603050405020304" pitchFamily="18" charset="0"/>
              </a:rPr>
              <a:t>Consider </a:t>
            </a:r>
            <a:r>
              <a:rPr lang="it-IT" sz="1200" b="1" dirty="0">
                <a:latin typeface="Times New Roman" panose="02020603050405020304" pitchFamily="18" charset="0"/>
              </a:rPr>
              <a:t>Sodium Bicarbonate 100 mEq IV</a:t>
            </a:r>
            <a:endParaRPr lang="en-US" sz="1200" dirty="0">
              <a:latin typeface="Times New Roman" panose="02020603050405020304" pitchFamily="18" charset="0"/>
            </a:endParaRPr>
          </a:p>
        </p:txBody>
      </p:sp>
      <p:sp>
        <p:nvSpPr>
          <p:cNvPr id="3" name="Rectangle 2">
            <a:extLst>
              <a:ext uri="{FF2B5EF4-FFF2-40B4-BE49-F238E27FC236}">
                <a16:creationId xmlns:a16="http://schemas.microsoft.com/office/drawing/2014/main" id="{C53601FD-DD96-4A77-A01A-67B825CD4966}"/>
              </a:ext>
            </a:extLst>
          </p:cNvPr>
          <p:cNvSpPr/>
          <p:nvPr/>
        </p:nvSpPr>
        <p:spPr>
          <a:xfrm>
            <a:off x="6292644" y="1212143"/>
            <a:ext cx="5899355" cy="461665"/>
          </a:xfrm>
          <a:prstGeom prst="rect">
            <a:avLst/>
          </a:prstGeom>
        </p:spPr>
        <p:txBody>
          <a:bodyPr wrap="square">
            <a:spAutoFit/>
          </a:bodyPr>
          <a:lstStyle/>
          <a:p>
            <a:pPr algn="ctr"/>
            <a:r>
              <a:rPr lang="en-US" sz="1200" b="1" dirty="0">
                <a:highlight>
                  <a:srgbClr val="FFFF00"/>
                </a:highlight>
                <a:latin typeface="Times New Roman" panose="02020603050405020304" pitchFamily="18" charset="0"/>
              </a:rPr>
              <a:t>PATIENT CAPACITY, CONSENT, PSYCHIATRIC and COMBATIVE PATIENTS</a:t>
            </a:r>
          </a:p>
          <a:p>
            <a:pPr algn="ctr"/>
            <a:r>
              <a:rPr lang="en-US" sz="1200" b="1" i="1" dirty="0">
                <a:latin typeface="Times New Roman" panose="02020603050405020304" pitchFamily="18" charset="0"/>
              </a:rPr>
              <a:t>This section MODIFIED for 2019:</a:t>
            </a:r>
          </a:p>
        </p:txBody>
      </p:sp>
      <p:sp>
        <p:nvSpPr>
          <p:cNvPr id="7" name="Rectangle 6">
            <a:extLst>
              <a:ext uri="{FF2B5EF4-FFF2-40B4-BE49-F238E27FC236}">
                <a16:creationId xmlns:a16="http://schemas.microsoft.com/office/drawing/2014/main" id="{A37C2AC1-5C8E-4DAF-B30E-A1E6B9405A5F}"/>
              </a:ext>
            </a:extLst>
          </p:cNvPr>
          <p:cNvSpPr/>
          <p:nvPr/>
        </p:nvSpPr>
        <p:spPr>
          <a:xfrm>
            <a:off x="137652" y="735089"/>
            <a:ext cx="5784911" cy="707886"/>
          </a:xfrm>
          <a:prstGeom prst="rect">
            <a:avLst/>
          </a:prstGeom>
        </p:spPr>
        <p:txBody>
          <a:bodyPr wrap="square">
            <a:spAutoFit/>
          </a:bodyPr>
          <a:lstStyle/>
          <a:p>
            <a:pPr marL="457200" marR="0" algn="ctr" hangingPunct="0">
              <a:spcBef>
                <a:spcPts val="0"/>
              </a:spcBef>
              <a:spcAft>
                <a:spcPts val="0"/>
              </a:spcAft>
              <a:tabLst>
                <a:tab pos="685800" algn="l"/>
              </a:tabLst>
            </a:pPr>
            <a:r>
              <a:rPr lang="en-US" sz="4000" b="1" u="sng" kern="1400" dirty="0">
                <a:ea typeface="Times New Roman" panose="02020603050405020304" pitchFamily="18" charset="0"/>
              </a:rPr>
              <a:t>2019 – Modifications</a:t>
            </a:r>
          </a:p>
        </p:txBody>
      </p:sp>
      <p:sp>
        <p:nvSpPr>
          <p:cNvPr id="8" name="TextBox 7">
            <a:extLst>
              <a:ext uri="{FF2B5EF4-FFF2-40B4-BE49-F238E27FC236}">
                <a16:creationId xmlns:a16="http://schemas.microsoft.com/office/drawing/2014/main" id="{A3A365D0-96D6-4913-8D59-7BEDB72DE19D}"/>
              </a:ext>
            </a:extLst>
          </p:cNvPr>
          <p:cNvSpPr txBox="1"/>
          <p:nvPr/>
        </p:nvSpPr>
        <p:spPr>
          <a:xfrm>
            <a:off x="3451123" y="2084439"/>
            <a:ext cx="2546556" cy="707886"/>
          </a:xfrm>
          <a:prstGeom prst="rect">
            <a:avLst/>
          </a:prstGeom>
          <a:noFill/>
        </p:spPr>
        <p:txBody>
          <a:bodyPr wrap="square" rtlCol="0">
            <a:spAutoFit/>
          </a:bodyPr>
          <a:lstStyle/>
          <a:p>
            <a:pPr algn="r"/>
            <a:r>
              <a:rPr lang="en-US" sz="4000" b="1" dirty="0"/>
              <a:t>ADDED </a:t>
            </a:r>
            <a:r>
              <a:rPr lang="en-US" sz="4000" b="1" dirty="0">
                <a:sym typeface="Wingdings" panose="05000000000000000000" pitchFamily="2" charset="2"/>
              </a:rPr>
              <a:t></a:t>
            </a:r>
            <a:r>
              <a:rPr lang="en-US" sz="4000" b="1" dirty="0"/>
              <a:t> </a:t>
            </a:r>
          </a:p>
        </p:txBody>
      </p:sp>
      <p:sp>
        <p:nvSpPr>
          <p:cNvPr id="10" name="TextBox 9">
            <a:extLst>
              <a:ext uri="{FF2B5EF4-FFF2-40B4-BE49-F238E27FC236}">
                <a16:creationId xmlns:a16="http://schemas.microsoft.com/office/drawing/2014/main" id="{EABA2E99-E03F-4020-A9D4-9DB4F981B589}"/>
              </a:ext>
            </a:extLst>
          </p:cNvPr>
          <p:cNvSpPr txBox="1"/>
          <p:nvPr/>
        </p:nvSpPr>
        <p:spPr>
          <a:xfrm>
            <a:off x="137652" y="4490219"/>
            <a:ext cx="5860027" cy="523220"/>
          </a:xfrm>
          <a:prstGeom prst="rect">
            <a:avLst/>
          </a:prstGeom>
          <a:noFill/>
        </p:spPr>
        <p:txBody>
          <a:bodyPr wrap="square" rtlCol="0">
            <a:spAutoFit/>
          </a:bodyPr>
          <a:lstStyle/>
          <a:p>
            <a:pPr algn="r"/>
            <a:r>
              <a:rPr lang="en-US" sz="2800" b="1" dirty="0"/>
              <a:t>CHANGED dose from 10mg to 5 mg </a:t>
            </a:r>
            <a:r>
              <a:rPr lang="en-US" sz="2800" b="1" dirty="0">
                <a:sym typeface="Wingdings" panose="05000000000000000000" pitchFamily="2" charset="2"/>
              </a:rPr>
              <a:t></a:t>
            </a:r>
            <a:r>
              <a:rPr lang="en-US" sz="2800" b="1" dirty="0"/>
              <a:t> </a:t>
            </a:r>
          </a:p>
        </p:txBody>
      </p:sp>
      <p:sp>
        <p:nvSpPr>
          <p:cNvPr id="11" name="Oval 10">
            <a:extLst>
              <a:ext uri="{FF2B5EF4-FFF2-40B4-BE49-F238E27FC236}">
                <a16:creationId xmlns:a16="http://schemas.microsoft.com/office/drawing/2014/main" id="{59EAE190-E9FB-42A5-AD8D-CBFBF1A1968B}"/>
              </a:ext>
            </a:extLst>
          </p:cNvPr>
          <p:cNvSpPr/>
          <p:nvPr/>
        </p:nvSpPr>
        <p:spPr>
          <a:xfrm>
            <a:off x="8268855" y="4518190"/>
            <a:ext cx="741426" cy="471378"/>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2DC34A44-F8E3-4547-8ADA-C99141711100}"/>
              </a:ext>
            </a:extLst>
          </p:cNvPr>
          <p:cNvSpPr txBox="1"/>
          <p:nvPr/>
        </p:nvSpPr>
        <p:spPr>
          <a:xfrm>
            <a:off x="137652" y="5415025"/>
            <a:ext cx="5784911" cy="523220"/>
          </a:xfrm>
          <a:prstGeom prst="rect">
            <a:avLst/>
          </a:prstGeom>
          <a:noFill/>
        </p:spPr>
        <p:txBody>
          <a:bodyPr wrap="square" rtlCol="0">
            <a:spAutoFit/>
          </a:bodyPr>
          <a:lstStyle/>
          <a:p>
            <a:pPr algn="r"/>
            <a:r>
              <a:rPr lang="en-US" sz="2800" b="1" dirty="0">
                <a:solidFill>
                  <a:srgbClr val="FF0000"/>
                </a:solidFill>
              </a:rPr>
              <a:t>ERROR – 2.5mg in EACH nostril! </a:t>
            </a:r>
          </a:p>
        </p:txBody>
      </p:sp>
      <p:cxnSp>
        <p:nvCxnSpPr>
          <p:cNvPr id="14" name="Straight Arrow Connector 13">
            <a:extLst>
              <a:ext uri="{FF2B5EF4-FFF2-40B4-BE49-F238E27FC236}">
                <a16:creationId xmlns:a16="http://schemas.microsoft.com/office/drawing/2014/main" id="{A8BD77C7-96CF-4586-8E50-9A21E5922B06}"/>
              </a:ext>
            </a:extLst>
          </p:cNvPr>
          <p:cNvCxnSpPr>
            <a:cxnSpLocks/>
            <a:stCxn id="12" idx="3"/>
          </p:cNvCxnSpPr>
          <p:nvPr/>
        </p:nvCxnSpPr>
        <p:spPr>
          <a:xfrm flipV="1">
            <a:off x="5922563" y="4798143"/>
            <a:ext cx="2346292" cy="878492"/>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A617E3E1-79B1-4BEF-9AFE-BFD04FD77869}"/>
              </a:ext>
            </a:extLst>
          </p:cNvPr>
          <p:cNvSpPr txBox="1"/>
          <p:nvPr/>
        </p:nvSpPr>
        <p:spPr>
          <a:xfrm>
            <a:off x="196647" y="3225701"/>
            <a:ext cx="5801032" cy="523220"/>
          </a:xfrm>
          <a:prstGeom prst="rect">
            <a:avLst/>
          </a:prstGeom>
          <a:noFill/>
        </p:spPr>
        <p:txBody>
          <a:bodyPr wrap="square" rtlCol="0">
            <a:spAutoFit/>
          </a:bodyPr>
          <a:lstStyle/>
          <a:p>
            <a:pPr algn="r"/>
            <a:r>
              <a:rPr lang="en-US" sz="2800" b="1" dirty="0"/>
              <a:t>CHANGED from 10 to 5 minutes </a:t>
            </a:r>
            <a:r>
              <a:rPr lang="en-US" sz="2800" b="1" dirty="0">
                <a:sym typeface="Wingdings" panose="05000000000000000000" pitchFamily="2" charset="2"/>
              </a:rPr>
              <a:t></a:t>
            </a:r>
            <a:r>
              <a:rPr lang="en-US" sz="2800" b="1" dirty="0"/>
              <a:t> </a:t>
            </a:r>
          </a:p>
        </p:txBody>
      </p:sp>
    </p:spTree>
    <p:extLst>
      <p:ext uri="{BB962C8B-B14F-4D97-AF65-F5344CB8AC3E}">
        <p14:creationId xmlns:p14="http://schemas.microsoft.com/office/powerpoint/2010/main" val="241648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16BE397C-6D24-43A3-837B-9C9E7CDFA447}"/>
              </a:ext>
            </a:extLst>
          </p:cNvPr>
          <p:cNvSpPr/>
          <p:nvPr/>
        </p:nvSpPr>
        <p:spPr>
          <a:xfrm>
            <a:off x="6096000" y="29497"/>
            <a:ext cx="6096000" cy="6586418"/>
          </a:xfrm>
          <a:prstGeom prst="rect">
            <a:avLst/>
          </a:prstGeom>
        </p:spPr>
        <p:txBody>
          <a:bodyPr>
            <a:spAutoFit/>
          </a:bodyPr>
          <a:lstStyle/>
          <a:p>
            <a:pPr marR="35850" algn="ctr"/>
            <a:r>
              <a:rPr lang="en-US" sz="1400" b="1" dirty="0">
                <a:highlight>
                  <a:srgbClr val="FFFF00"/>
                </a:highlight>
                <a:latin typeface="Times New Roman" panose="02020603050405020304" pitchFamily="18" charset="0"/>
              </a:rPr>
              <a:t>EPINEPHRINE EPIPEN</a:t>
            </a:r>
          </a:p>
          <a:p>
            <a:pPr marR="17460"/>
            <a:r>
              <a:rPr lang="da-DK" sz="1100" b="1" dirty="0">
                <a:latin typeface="Times New Roman" panose="02020603050405020304" pitchFamily="18" charset="0"/>
              </a:rPr>
              <a:t>PACKAGED: </a:t>
            </a:r>
            <a:r>
              <a:rPr lang="da-DK" sz="1100" dirty="0">
                <a:latin typeface="Times New Roman" panose="02020603050405020304" pitchFamily="18" charset="0"/>
              </a:rPr>
              <a:t>1:10,000—l mg/10ml (6 in drug bag) 10 ml prefilled syringe</a:t>
            </a:r>
          </a:p>
          <a:p>
            <a:pPr marR="17460"/>
            <a:r>
              <a:rPr lang="da-DK" sz="1100" dirty="0">
                <a:latin typeface="Times New Roman" panose="02020603050405020304" pitchFamily="18" charset="0"/>
              </a:rPr>
              <a:t>	1:1,000—30 ml vial, 1 mg/ml</a:t>
            </a:r>
          </a:p>
          <a:p>
            <a:r>
              <a:rPr lang="en-US" sz="1100" dirty="0">
                <a:latin typeface="Times New Roman" panose="02020603050405020304" pitchFamily="18" charset="0"/>
              </a:rPr>
              <a:t>	Auto-injector: Adult 0.3 mg</a:t>
            </a:r>
          </a:p>
          <a:p>
            <a:pPr lvl="1"/>
            <a:r>
              <a:rPr lang="en-US" sz="1100" dirty="0">
                <a:latin typeface="Times New Roman" panose="02020603050405020304" pitchFamily="18" charset="0"/>
              </a:rPr>
              <a:t>	Or JR. 0.15 mg</a:t>
            </a:r>
          </a:p>
          <a:p>
            <a:r>
              <a:rPr lang="en-US" sz="1100" b="1" dirty="0">
                <a:latin typeface="Times New Roman" panose="02020603050405020304" pitchFamily="18" charset="0"/>
              </a:rPr>
              <a:t>INDICATIONS:</a:t>
            </a:r>
          </a:p>
          <a:p>
            <a:pPr marR="60170"/>
            <a:r>
              <a:rPr lang="en-US" sz="1100" dirty="0">
                <a:latin typeface="Times New Roman" panose="02020603050405020304" pitchFamily="18" charset="0"/>
              </a:rPr>
              <a:t>VF, pulseless VT, asystole, PEA Asthma in severe distress</a:t>
            </a:r>
          </a:p>
          <a:p>
            <a:r>
              <a:rPr lang="en-US" sz="1100" dirty="0">
                <a:latin typeface="Times New Roman" panose="02020603050405020304" pitchFamily="18" charset="0"/>
              </a:rPr>
              <a:t>Anaphylaxis or allergic reaction in patients who remain hypotensive after fluid bolus</a:t>
            </a:r>
          </a:p>
          <a:p>
            <a:r>
              <a:rPr lang="en-US" sz="1100" b="1" dirty="0">
                <a:latin typeface="Times New Roman" panose="02020603050405020304" pitchFamily="18" charset="0"/>
              </a:rPr>
              <a:t>ADULT:</a:t>
            </a:r>
          </a:p>
          <a:p>
            <a:r>
              <a:rPr lang="en-US" sz="1100" dirty="0">
                <a:latin typeface="Times New Roman" panose="02020603050405020304" pitchFamily="18" charset="0"/>
              </a:rPr>
              <a:t>VF, pulseless VT, asystole and PEA:</a:t>
            </a:r>
          </a:p>
          <a:p>
            <a:r>
              <a:rPr lang="en-US" sz="1100" dirty="0">
                <a:latin typeface="Times New Roman" panose="02020603050405020304" pitchFamily="18" charset="0"/>
              </a:rPr>
              <a:t>	1 mg IV 1:10,000, repeat every 3-5 minutes</a:t>
            </a:r>
          </a:p>
          <a:p>
            <a:r>
              <a:rPr lang="en-US" sz="1100" dirty="0">
                <a:latin typeface="Times New Roman" panose="02020603050405020304" pitchFamily="18" charset="0"/>
              </a:rPr>
              <a:t>Asthma, anaphylaxis:</a:t>
            </a:r>
          </a:p>
          <a:p>
            <a:pPr marR="17460"/>
            <a:r>
              <a:rPr lang="en-US" sz="1100" dirty="0">
                <a:latin typeface="Times New Roman" panose="02020603050405020304" pitchFamily="18" charset="0"/>
              </a:rPr>
              <a:t>	If ≥ 30 kg, give both Adult EpiPen and EpiPen Jr or Epi (1:1,000) 0.5 mg IM</a:t>
            </a:r>
          </a:p>
          <a:p>
            <a:pPr marR="17460"/>
            <a:r>
              <a:rPr lang="en-US" sz="1100" dirty="0">
                <a:latin typeface="Times New Roman" panose="02020603050405020304" pitchFamily="18" charset="0"/>
              </a:rPr>
              <a:t>	May repeat in 5 minutes</a:t>
            </a:r>
          </a:p>
          <a:p>
            <a:pPr marR="720"/>
            <a:r>
              <a:rPr lang="en-US" sz="1100" dirty="0">
                <a:latin typeface="Times New Roman" panose="02020603050405020304" pitchFamily="18" charset="0"/>
              </a:rPr>
              <a:t>Allergic Reaction, Anaphylaxis in patients who remain hypotensive after fluid bolus: 0.1 mg, 1:10,000, slow IV, every 3 minutes, up to 0.5 mg.</a:t>
            </a:r>
          </a:p>
          <a:p>
            <a:r>
              <a:rPr lang="en-US" sz="1100" b="1" dirty="0">
                <a:solidFill>
                  <a:srgbClr val="FF00FF"/>
                </a:solidFill>
                <a:latin typeface="Times New Roman" panose="02020603050405020304" pitchFamily="18" charset="0"/>
              </a:rPr>
              <a:t>PEDI:</a:t>
            </a:r>
          </a:p>
          <a:p>
            <a:r>
              <a:rPr lang="en-US" sz="1100" dirty="0">
                <a:solidFill>
                  <a:srgbClr val="FF00FF"/>
                </a:solidFill>
                <a:latin typeface="Times New Roman" panose="02020603050405020304" pitchFamily="18" charset="0"/>
              </a:rPr>
              <a:t>VF, PULSELESS VT, Asystole and PEA, Bradycardia:</a:t>
            </a:r>
          </a:p>
          <a:p>
            <a:r>
              <a:rPr lang="en-US" sz="1100" dirty="0">
                <a:solidFill>
                  <a:srgbClr val="FF00FF"/>
                </a:solidFill>
                <a:latin typeface="Times New Roman" panose="02020603050405020304" pitchFamily="18" charset="0"/>
              </a:rPr>
              <a:t>	0.01 mg/kg of 1:10,000 IV; repeat every 3-5 min.</a:t>
            </a:r>
          </a:p>
          <a:p>
            <a:r>
              <a:rPr lang="en-US" sz="1100" dirty="0">
                <a:solidFill>
                  <a:srgbClr val="FF00FF"/>
                </a:solidFill>
                <a:latin typeface="Times New Roman" panose="02020603050405020304" pitchFamily="18" charset="0"/>
              </a:rPr>
              <a:t>Asthma, Anaphylaxis:</a:t>
            </a:r>
          </a:p>
          <a:p>
            <a:r>
              <a:rPr lang="en-US" sz="1000" b="1" dirty="0">
                <a:solidFill>
                  <a:srgbClr val="FF00FF"/>
                </a:solidFill>
                <a:latin typeface="Symbol" panose="05050102010706020507" pitchFamily="18" charset="2"/>
              </a:rPr>
              <a:t>	</a:t>
            </a:r>
            <a:r>
              <a:rPr lang="en-US" sz="1000" b="1" dirty="0">
                <a:solidFill>
                  <a:srgbClr val="FF00FF"/>
                </a:solidFill>
                <a:latin typeface="Times New Roman" panose="02020603050405020304" pitchFamily="18" charset="0"/>
              </a:rPr>
              <a:t> </a:t>
            </a:r>
            <a:r>
              <a:rPr lang="en-US" sz="1100" dirty="0">
                <a:solidFill>
                  <a:srgbClr val="FF00FF"/>
                </a:solidFill>
                <a:latin typeface="Times New Roman" panose="02020603050405020304" pitchFamily="18" charset="0"/>
              </a:rPr>
              <a:t>If &lt; 15 kg, </a:t>
            </a:r>
            <a:r>
              <a:rPr lang="en-US" sz="1100" b="1" dirty="0">
                <a:solidFill>
                  <a:srgbClr val="FF00FF"/>
                </a:solidFill>
                <a:latin typeface="Times New Roman" panose="02020603050405020304" pitchFamily="18" charset="0"/>
              </a:rPr>
              <a:t>EpiPen Jr or Epi (1:1,000) 0.01 mg/kg IM (</a:t>
            </a:r>
            <a:r>
              <a:rPr lang="en-US" sz="1100" dirty="0">
                <a:solidFill>
                  <a:srgbClr val="FF00FF"/>
                </a:solidFill>
                <a:latin typeface="Times New Roman" panose="02020603050405020304" pitchFamily="18" charset="0"/>
              </a:rPr>
              <a:t>max 0.15 mg).</a:t>
            </a:r>
          </a:p>
          <a:p>
            <a:r>
              <a:rPr lang="en-US" sz="1000" b="1" dirty="0">
                <a:solidFill>
                  <a:srgbClr val="FF00FF"/>
                </a:solidFill>
                <a:latin typeface="Symbol" panose="05050102010706020507" pitchFamily="18" charset="2"/>
              </a:rPr>
              <a:t>	</a:t>
            </a:r>
            <a:r>
              <a:rPr lang="en-US" sz="1000" b="1" dirty="0">
                <a:solidFill>
                  <a:srgbClr val="FF00FF"/>
                </a:solidFill>
                <a:latin typeface="Times New Roman" panose="02020603050405020304" pitchFamily="18" charset="0"/>
              </a:rPr>
              <a:t> </a:t>
            </a:r>
            <a:r>
              <a:rPr lang="en-US" sz="1100" dirty="0">
                <a:solidFill>
                  <a:srgbClr val="FF00FF"/>
                </a:solidFill>
                <a:latin typeface="Times New Roman" panose="02020603050405020304" pitchFamily="18" charset="0"/>
              </a:rPr>
              <a:t>If ≥ 15 kg and &lt; 30 kg, Adult EpiPen or Epi (1:1,000) 0.01 mg/kg IM (max 0.3 mg)</a:t>
            </a:r>
          </a:p>
          <a:p>
            <a:r>
              <a:rPr lang="en-US" sz="1000" b="1" dirty="0">
                <a:solidFill>
                  <a:srgbClr val="FF00FF"/>
                </a:solidFill>
                <a:latin typeface="Symbol" panose="05050102010706020507" pitchFamily="18" charset="2"/>
              </a:rPr>
              <a:t>	</a:t>
            </a:r>
            <a:r>
              <a:rPr lang="en-US" sz="1000" b="1" dirty="0">
                <a:solidFill>
                  <a:srgbClr val="FF00FF"/>
                </a:solidFill>
                <a:latin typeface="Times New Roman" panose="02020603050405020304" pitchFamily="18" charset="0"/>
              </a:rPr>
              <a:t> </a:t>
            </a:r>
            <a:r>
              <a:rPr lang="en-US" sz="1100" dirty="0">
                <a:solidFill>
                  <a:srgbClr val="FF00FF"/>
                </a:solidFill>
                <a:latin typeface="Times New Roman" panose="02020603050405020304" pitchFamily="18" charset="0"/>
              </a:rPr>
              <a:t>May repeat </a:t>
            </a:r>
            <a:r>
              <a:rPr lang="en-US" sz="1100" b="1" dirty="0">
                <a:solidFill>
                  <a:srgbClr val="FF00FF"/>
                </a:solidFill>
                <a:latin typeface="Times New Roman" panose="02020603050405020304" pitchFamily="18" charset="0"/>
              </a:rPr>
              <a:t>Epi (1:1,000) 0.01 mg/kg IM (</a:t>
            </a:r>
            <a:r>
              <a:rPr lang="en-US" sz="1100" dirty="0">
                <a:solidFill>
                  <a:srgbClr val="FF00FF"/>
                </a:solidFill>
                <a:latin typeface="Times New Roman" panose="02020603050405020304" pitchFamily="18" charset="0"/>
              </a:rPr>
              <a:t>max 0.5 mg) after 5 minutes</a:t>
            </a:r>
            <a:r>
              <a:rPr lang="en-US" sz="1100" b="1" dirty="0">
                <a:solidFill>
                  <a:srgbClr val="FF00FF"/>
                </a:solidFill>
                <a:latin typeface="Times New Roman" panose="02020603050405020304" pitchFamily="18" charset="0"/>
              </a:rPr>
              <a:t>.</a:t>
            </a:r>
          </a:p>
          <a:p>
            <a:r>
              <a:rPr lang="en-US" sz="1100" b="1" dirty="0">
                <a:latin typeface="Times New Roman" panose="02020603050405020304" pitchFamily="18" charset="0"/>
              </a:rPr>
              <a:t>THERAPEUTIC ACTION:</a:t>
            </a:r>
          </a:p>
          <a:p>
            <a:r>
              <a:rPr lang="en-US" sz="1100" dirty="0">
                <a:latin typeface="Times New Roman" panose="02020603050405020304" pitchFamily="18" charset="0"/>
              </a:rPr>
              <a:t>Directly stimulates alpha and beta adrenergic receptors in dose-related fashion; causes bronchodilation, vasoconstriction, and increased cardiac output.</a:t>
            </a:r>
          </a:p>
          <a:p>
            <a:endParaRPr lang="en-US" sz="600" dirty="0">
              <a:latin typeface="Times New Roman" panose="02020603050405020304" pitchFamily="18" charset="0"/>
            </a:endParaRPr>
          </a:p>
          <a:p>
            <a:r>
              <a:rPr lang="en-US" sz="1100" b="1" dirty="0">
                <a:latin typeface="Times New Roman" panose="02020603050405020304" pitchFamily="18" charset="0"/>
              </a:rPr>
              <a:t>CONTRAINDICATIONS:</a:t>
            </a:r>
          </a:p>
          <a:p>
            <a:endParaRPr lang="en-US" sz="600" b="1" dirty="0">
              <a:latin typeface="Times New Roman" panose="02020603050405020304" pitchFamily="18" charset="0"/>
            </a:endParaRPr>
          </a:p>
          <a:p>
            <a:r>
              <a:rPr lang="en-US" sz="1100" b="1" dirty="0">
                <a:latin typeface="Times New Roman" panose="02020603050405020304" pitchFamily="18" charset="0"/>
              </a:rPr>
              <a:t>PRECAUTIONS AND SIDE EFFECTS:</a:t>
            </a:r>
          </a:p>
          <a:p>
            <a:r>
              <a:rPr lang="en-US" sz="1100" dirty="0">
                <a:latin typeface="Times New Roman" panose="02020603050405020304" pitchFamily="18" charset="0"/>
              </a:rPr>
              <a:t>Headache, nausea, restlessness, weakness, dysrhythmias, including ventricular tachycardia and ventricular fibrillation, hypertension, precipitation of angina pectoris, tachycardia</a:t>
            </a:r>
          </a:p>
          <a:p>
            <a:r>
              <a:rPr lang="en-US" sz="1100" dirty="0">
                <a:latin typeface="Times New Roman" panose="02020603050405020304" pitchFamily="18" charset="0"/>
              </a:rPr>
              <a:t>May increase myocardial oxygen demand</a:t>
            </a:r>
          </a:p>
          <a:p>
            <a:r>
              <a:rPr lang="en-US" sz="1100" dirty="0">
                <a:latin typeface="Times New Roman" panose="02020603050405020304" pitchFamily="18" charset="0"/>
              </a:rPr>
              <a:t>Syncope has occurred following epinephrine administration to asthmatic children.</a:t>
            </a:r>
          </a:p>
          <a:p>
            <a:r>
              <a:rPr lang="en-US" sz="1100" b="1" dirty="0">
                <a:latin typeface="Times New Roman" panose="02020603050405020304" pitchFamily="18" charset="0"/>
              </a:rPr>
              <a:t>REQUIRES MCP:</a:t>
            </a:r>
          </a:p>
          <a:p>
            <a:r>
              <a:rPr lang="en-US" sz="1100" b="1" dirty="0">
                <a:latin typeface="Times New Roman" panose="02020603050405020304" pitchFamily="18" charset="0"/>
              </a:rPr>
              <a:t>ADULT: </a:t>
            </a:r>
            <a:r>
              <a:rPr lang="en-US" sz="1100" dirty="0">
                <a:latin typeface="Times New Roman" panose="02020603050405020304" pitchFamily="18" charset="0"/>
              </a:rPr>
              <a:t>For arrest—No.</a:t>
            </a:r>
          </a:p>
          <a:p>
            <a:pPr marL="914400" lvl="3"/>
            <a:r>
              <a:rPr lang="en-US" sz="1100" dirty="0">
                <a:latin typeface="Times New Roman" panose="02020603050405020304" pitchFamily="18" charset="0"/>
              </a:rPr>
              <a:t>For repeat in asthmas, anaphylaxis --No</a:t>
            </a:r>
          </a:p>
          <a:p>
            <a:r>
              <a:rPr lang="en-US" sz="1100" b="1" dirty="0">
                <a:solidFill>
                  <a:srgbClr val="FF00FF"/>
                </a:solidFill>
                <a:latin typeface="Times New Roman" panose="02020603050405020304" pitchFamily="18" charset="0"/>
              </a:rPr>
              <a:t>PEDI:</a:t>
            </a:r>
            <a:r>
              <a:rPr lang="en-US" sz="1100" dirty="0">
                <a:solidFill>
                  <a:srgbClr val="FF00FF"/>
                </a:solidFill>
                <a:latin typeface="Times New Roman" panose="02020603050405020304" pitchFamily="18" charset="0"/>
              </a:rPr>
              <a:t>	For arrest - No</a:t>
            </a:r>
          </a:p>
          <a:p>
            <a:r>
              <a:rPr lang="en-US" sz="1100" dirty="0">
                <a:solidFill>
                  <a:srgbClr val="FF00FF"/>
                </a:solidFill>
                <a:latin typeface="Times New Roman" panose="02020603050405020304" pitchFamily="18" charset="0"/>
              </a:rPr>
              <a:t>	For repeat in asthmas, anaphylaxis —No</a:t>
            </a:r>
          </a:p>
        </p:txBody>
      </p:sp>
      <p:sp>
        <p:nvSpPr>
          <p:cNvPr id="5" name="Rectangle 4">
            <a:extLst>
              <a:ext uri="{FF2B5EF4-FFF2-40B4-BE49-F238E27FC236}">
                <a16:creationId xmlns:a16="http://schemas.microsoft.com/office/drawing/2014/main" id="{340B2E00-EF07-40AF-ABCC-60D81343A191}"/>
              </a:ext>
            </a:extLst>
          </p:cNvPr>
          <p:cNvSpPr/>
          <p:nvPr/>
        </p:nvSpPr>
        <p:spPr>
          <a:xfrm>
            <a:off x="-132736" y="1355977"/>
            <a:ext cx="5830529" cy="707886"/>
          </a:xfrm>
          <a:prstGeom prst="rect">
            <a:avLst/>
          </a:prstGeom>
        </p:spPr>
        <p:txBody>
          <a:bodyPr wrap="square">
            <a:spAutoFit/>
          </a:bodyPr>
          <a:lstStyle/>
          <a:p>
            <a:pPr marL="457200" marR="0" algn="ctr" hangingPunct="0">
              <a:spcBef>
                <a:spcPts val="0"/>
              </a:spcBef>
              <a:spcAft>
                <a:spcPts val="0"/>
              </a:spcAft>
              <a:tabLst>
                <a:tab pos="685800" algn="l"/>
              </a:tabLst>
            </a:pPr>
            <a:r>
              <a:rPr lang="en-US" sz="4000" b="1" u="sng" kern="1400" dirty="0">
                <a:ea typeface="Times New Roman" panose="02020603050405020304" pitchFamily="18" charset="0"/>
              </a:rPr>
              <a:t>2019 – </a:t>
            </a:r>
            <a:r>
              <a:rPr lang="en-US" sz="4000" b="1" u="sng" kern="1400" dirty="0">
                <a:ea typeface="Times New Roman" panose="02020603050405020304" pitchFamily="18" charset="0"/>
                <a:sym typeface="Wingdings" panose="05000000000000000000" pitchFamily="2" charset="2"/>
              </a:rPr>
              <a:t> </a:t>
            </a:r>
            <a:r>
              <a:rPr lang="en-US" sz="4000" b="1" u="sng" kern="1400" dirty="0">
                <a:ea typeface="Times New Roman" panose="02020603050405020304" pitchFamily="18" charset="0"/>
              </a:rPr>
              <a:t>DELETED</a:t>
            </a:r>
          </a:p>
        </p:txBody>
      </p:sp>
      <p:sp>
        <p:nvSpPr>
          <p:cNvPr id="7" name="Rectangle 6">
            <a:extLst>
              <a:ext uri="{FF2B5EF4-FFF2-40B4-BE49-F238E27FC236}">
                <a16:creationId xmlns:a16="http://schemas.microsoft.com/office/drawing/2014/main" id="{A2FF223B-D4A5-4C7D-92B0-C891FB40FCA3}"/>
              </a:ext>
            </a:extLst>
          </p:cNvPr>
          <p:cNvSpPr/>
          <p:nvPr/>
        </p:nvSpPr>
        <p:spPr>
          <a:xfrm>
            <a:off x="0" y="2149890"/>
            <a:ext cx="5830529" cy="1384995"/>
          </a:xfrm>
          <a:prstGeom prst="rect">
            <a:avLst/>
          </a:prstGeom>
        </p:spPr>
        <p:txBody>
          <a:bodyPr wrap="square">
            <a:spAutoFit/>
          </a:bodyPr>
          <a:lstStyle/>
          <a:p>
            <a:pPr algn="ctr"/>
            <a:r>
              <a:rPr lang="en-US" sz="2800" b="1" i="1" u="sng" dirty="0">
                <a:sym typeface="Wingdings" panose="05000000000000000000" pitchFamily="2" charset="2"/>
              </a:rPr>
              <a:t>All</a:t>
            </a:r>
            <a:r>
              <a:rPr lang="en-US" sz="2800" b="1" dirty="0">
                <a:sym typeface="Wingdings" panose="05000000000000000000" pitchFamily="2" charset="2"/>
              </a:rPr>
              <a:t> references related to calling the MCP for ADULT &amp; </a:t>
            </a:r>
            <a:r>
              <a:rPr lang="en-US" sz="2800" b="1" dirty="0">
                <a:solidFill>
                  <a:srgbClr val="FF00FF"/>
                </a:solidFill>
                <a:sym typeface="Wingdings" panose="05000000000000000000" pitchFamily="2" charset="2"/>
              </a:rPr>
              <a:t>PEDIATRICS</a:t>
            </a:r>
            <a:r>
              <a:rPr lang="en-US" sz="2800" b="1" dirty="0">
                <a:sym typeface="Wingdings" panose="05000000000000000000" pitchFamily="2" charset="2"/>
              </a:rPr>
              <a:t> </a:t>
            </a:r>
            <a:r>
              <a:rPr lang="en-US" sz="2800" b="1" i="1" u="sng" dirty="0">
                <a:sym typeface="Wingdings" panose="05000000000000000000" pitchFamily="2" charset="2"/>
              </a:rPr>
              <a:t>removed</a:t>
            </a:r>
            <a:r>
              <a:rPr lang="en-US" sz="2800" b="1" dirty="0">
                <a:sym typeface="Wingdings" panose="05000000000000000000" pitchFamily="2" charset="2"/>
              </a:rPr>
              <a:t> for REPEAT EPINEPHRINE!</a:t>
            </a:r>
            <a:endParaRPr lang="en-US" sz="2800" b="1" dirty="0"/>
          </a:p>
        </p:txBody>
      </p:sp>
      <p:sp>
        <p:nvSpPr>
          <p:cNvPr id="8" name="TextBox 7">
            <a:extLst>
              <a:ext uri="{FF2B5EF4-FFF2-40B4-BE49-F238E27FC236}">
                <a16:creationId xmlns:a16="http://schemas.microsoft.com/office/drawing/2014/main" id="{9A122A76-131A-4CCD-A6B2-47801398DC1E}"/>
              </a:ext>
            </a:extLst>
          </p:cNvPr>
          <p:cNvSpPr txBox="1"/>
          <p:nvPr/>
        </p:nvSpPr>
        <p:spPr>
          <a:xfrm>
            <a:off x="-265471" y="836459"/>
            <a:ext cx="6096000" cy="461665"/>
          </a:xfrm>
          <a:prstGeom prst="rect">
            <a:avLst/>
          </a:prstGeom>
          <a:noFill/>
        </p:spPr>
        <p:txBody>
          <a:bodyPr wrap="square" rtlCol="0">
            <a:spAutoFit/>
          </a:bodyPr>
          <a:lstStyle/>
          <a:p>
            <a:pPr algn="ctr"/>
            <a:r>
              <a:rPr lang="en-US" sz="2400" dirty="0"/>
              <a:t>PAGE 79</a:t>
            </a:r>
          </a:p>
        </p:txBody>
      </p:sp>
    </p:spTree>
    <p:extLst>
      <p:ext uri="{BB962C8B-B14F-4D97-AF65-F5344CB8AC3E}">
        <p14:creationId xmlns:p14="http://schemas.microsoft.com/office/powerpoint/2010/main" val="2329200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4E0B09C9-2188-4C1A-8667-E2DF6B4F63C5}"/>
              </a:ext>
            </a:extLst>
          </p:cNvPr>
          <p:cNvSpPr txBox="1"/>
          <p:nvPr/>
        </p:nvSpPr>
        <p:spPr>
          <a:xfrm>
            <a:off x="6095999" y="190128"/>
            <a:ext cx="6096000" cy="461665"/>
          </a:xfrm>
          <a:prstGeom prst="rect">
            <a:avLst/>
          </a:prstGeom>
          <a:noFill/>
        </p:spPr>
        <p:txBody>
          <a:bodyPr wrap="square" rtlCol="0">
            <a:spAutoFit/>
          </a:bodyPr>
          <a:lstStyle/>
          <a:p>
            <a:pPr algn="ctr"/>
            <a:r>
              <a:rPr lang="en-US" sz="2400" dirty="0"/>
              <a:t>PAGE 87</a:t>
            </a:r>
          </a:p>
        </p:txBody>
      </p:sp>
      <p:sp>
        <p:nvSpPr>
          <p:cNvPr id="2" name="Rectangle 1">
            <a:extLst>
              <a:ext uri="{FF2B5EF4-FFF2-40B4-BE49-F238E27FC236}">
                <a16:creationId xmlns:a16="http://schemas.microsoft.com/office/drawing/2014/main" id="{0BD92EA5-BF31-47E2-B47B-AE4BC5E7BCFE}"/>
              </a:ext>
            </a:extLst>
          </p:cNvPr>
          <p:cNvSpPr/>
          <p:nvPr/>
        </p:nvSpPr>
        <p:spPr>
          <a:xfrm>
            <a:off x="0" y="651793"/>
            <a:ext cx="6096000" cy="6001643"/>
          </a:xfrm>
          <a:prstGeom prst="rect">
            <a:avLst/>
          </a:prstGeom>
        </p:spPr>
        <p:txBody>
          <a:bodyPr>
            <a:spAutoFit/>
          </a:bodyPr>
          <a:lstStyle/>
          <a:p>
            <a:pPr algn="ctr"/>
            <a:r>
              <a:rPr lang="en-US" sz="1600" b="1" dirty="0">
                <a:highlight>
                  <a:srgbClr val="FFFF00"/>
                </a:highlight>
                <a:latin typeface="Times New Roman" panose="02020603050405020304" pitchFamily="18" charset="0"/>
                <a:ea typeface="Times New Roman" panose="02020603050405020304" pitchFamily="18" charset="0"/>
              </a:rPr>
              <a:t>LACTATED RINGERS</a:t>
            </a:r>
            <a:endParaRPr lang="en-US" dirty="0">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ea typeface="Times New Roman" panose="02020603050405020304" pitchFamily="18" charset="0"/>
              </a:rPr>
              <a:t>PACKAGED: </a:t>
            </a:r>
            <a:r>
              <a:rPr lang="en-US" sz="1600" dirty="0">
                <a:latin typeface="Times New Roman" panose="02020603050405020304" pitchFamily="18" charset="0"/>
                <a:ea typeface="Times New Roman" panose="02020603050405020304" pitchFamily="18" charset="0"/>
              </a:rPr>
              <a:t>Flexible, non-latex plastic materials, generally with a pH of 6.5. 1000 cc</a:t>
            </a:r>
          </a:p>
          <a:p>
            <a:r>
              <a:rPr lang="en-US" sz="1600" b="1" dirty="0">
                <a:latin typeface="Times New Roman" panose="02020603050405020304" pitchFamily="18" charset="0"/>
                <a:ea typeface="Times New Roman" panose="02020603050405020304" pitchFamily="18" charset="0"/>
              </a:rPr>
              <a:t> INDICATIONS: </a:t>
            </a:r>
            <a:endParaRPr lang="en-US" sz="1600" dirty="0">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600" dirty="0">
                <a:latin typeface="Times New Roman" panose="02020603050405020304" pitchFamily="18" charset="0"/>
                <a:ea typeface="Times New Roman" panose="02020603050405020304" pitchFamily="18" charset="0"/>
              </a:rPr>
              <a:t>Solution for fluid and electrolyte replenishment</a:t>
            </a:r>
          </a:p>
          <a:p>
            <a:pPr marL="457200" marR="0" algn="just">
              <a:spcBef>
                <a:spcPts val="0"/>
              </a:spcBef>
              <a:spcAft>
                <a:spcPts val="0"/>
              </a:spcAft>
            </a:pPr>
            <a:r>
              <a:rPr lang="en-US" sz="1600" dirty="0">
                <a:latin typeface="Times New Roman" panose="02020603050405020304" pitchFamily="18" charset="0"/>
                <a:ea typeface="Times New Roman" panose="02020603050405020304" pitchFamily="18" charset="0"/>
              </a:rPr>
              <a:t>Hypovolemia</a:t>
            </a:r>
          </a:p>
          <a:p>
            <a:pPr marL="457200" marR="0" algn="just">
              <a:spcBef>
                <a:spcPts val="0"/>
              </a:spcBef>
              <a:spcAft>
                <a:spcPts val="0"/>
              </a:spcAft>
            </a:pPr>
            <a:r>
              <a:rPr lang="en-US" sz="1600" dirty="0">
                <a:latin typeface="Times New Roman" panose="02020603050405020304" pitchFamily="18" charset="0"/>
                <a:ea typeface="Times New Roman" panose="02020603050405020304" pitchFamily="18" charset="0"/>
              </a:rPr>
              <a:t>Flushing of wounds</a:t>
            </a:r>
          </a:p>
          <a:p>
            <a:pPr marL="457200" marR="0" algn="just">
              <a:spcBef>
                <a:spcPts val="0"/>
              </a:spcBef>
              <a:spcAft>
                <a:spcPts val="0"/>
              </a:spcAft>
            </a:pPr>
            <a:r>
              <a:rPr lang="en-US" sz="1600" dirty="0">
                <a:latin typeface="Times New Roman" panose="02020603050405020304" pitchFamily="18" charset="0"/>
                <a:ea typeface="Times New Roman" panose="02020603050405020304" pitchFamily="18" charset="0"/>
              </a:rPr>
              <a:t>Shock</a:t>
            </a:r>
          </a:p>
          <a:p>
            <a:pPr marL="457200" marR="0" algn="just">
              <a:spcBef>
                <a:spcPts val="0"/>
              </a:spcBef>
              <a:spcAft>
                <a:spcPts val="0"/>
              </a:spcAft>
            </a:pPr>
            <a:r>
              <a:rPr lang="en-US" sz="1600" dirty="0">
                <a:latin typeface="Times New Roman" panose="02020603050405020304" pitchFamily="18" charset="0"/>
                <a:ea typeface="Times New Roman" panose="02020603050405020304" pitchFamily="18" charset="0"/>
              </a:rPr>
              <a:t>Pulmonary edema with systolic BP over 100 mmHg </a:t>
            </a:r>
          </a:p>
          <a:p>
            <a:pPr marL="457200" marR="0" algn="just">
              <a:spcBef>
                <a:spcPts val="0"/>
              </a:spcBef>
              <a:spcAft>
                <a:spcPts val="0"/>
              </a:spcAft>
            </a:pPr>
            <a:r>
              <a:rPr lang="en-US" sz="1600" dirty="0">
                <a:latin typeface="Times New Roman" panose="02020603050405020304" pitchFamily="18" charset="0"/>
                <a:ea typeface="Times New Roman" panose="02020603050405020304" pitchFamily="18" charset="0"/>
              </a:rPr>
              <a:t>Sepsis</a:t>
            </a:r>
          </a:p>
          <a:p>
            <a:r>
              <a:rPr lang="en-US" sz="1600" b="1" dirty="0">
                <a:latin typeface="Times New Roman" panose="02020603050405020304" pitchFamily="18" charset="0"/>
                <a:ea typeface="Times New Roman" panose="02020603050405020304" pitchFamily="18" charset="0"/>
              </a:rPr>
              <a:t> ADULT: </a:t>
            </a:r>
            <a:r>
              <a:rPr lang="en-US" sz="1600" dirty="0">
                <a:latin typeface="Times New Roman" panose="02020603050405020304" pitchFamily="18" charset="0"/>
                <a:ea typeface="Times New Roman" panose="02020603050405020304" pitchFamily="18" charset="0"/>
              </a:rPr>
              <a:t>Non traumatic shock without pulmonary edema: 500 ml</a:t>
            </a:r>
          </a:p>
          <a:p>
            <a:pPr lvl="1" algn="just"/>
            <a:r>
              <a:rPr lang="en-US" sz="1600" dirty="0">
                <a:latin typeface="Times New Roman" panose="02020603050405020304" pitchFamily="18" charset="0"/>
                <a:ea typeface="Times New Roman" panose="02020603050405020304" pitchFamily="18" charset="0"/>
              </a:rPr>
              <a:t>Non traumatic shock with pulmonary edema: 250 ml</a:t>
            </a:r>
          </a:p>
          <a:p>
            <a:pPr lvl="1" algn="just"/>
            <a:r>
              <a:rPr lang="en-US" sz="1600" dirty="0">
                <a:latin typeface="Times New Roman" panose="02020603050405020304" pitchFamily="18" charset="0"/>
                <a:ea typeface="Times New Roman" panose="02020603050405020304" pitchFamily="18" charset="0"/>
              </a:rPr>
              <a:t>Sepsis: 1 L</a:t>
            </a:r>
          </a:p>
          <a:p>
            <a:pPr lvl="1" algn="just"/>
            <a:r>
              <a:rPr lang="en-US" sz="1600" dirty="0">
                <a:latin typeface="Times New Roman" panose="02020603050405020304" pitchFamily="18" charset="0"/>
                <a:ea typeface="Times New Roman" panose="02020603050405020304" pitchFamily="18" charset="0"/>
              </a:rPr>
              <a:t>Penetrating trauma to chest or abdomen: enough fluid to obtain a radial pulse</a:t>
            </a:r>
          </a:p>
          <a:p>
            <a:pPr lvl="1" algn="just"/>
            <a:r>
              <a:rPr lang="en-US" sz="1600" dirty="0">
                <a:latin typeface="Times New Roman" panose="02020603050405020304" pitchFamily="18" charset="0"/>
                <a:ea typeface="Times New Roman" panose="02020603050405020304" pitchFamily="18" charset="0"/>
              </a:rPr>
              <a:t>Crush syndrome: if hypotensive 1 L</a:t>
            </a:r>
          </a:p>
          <a:p>
            <a:pPr lvl="1" algn="just"/>
            <a:r>
              <a:rPr lang="en-US" sz="1600" dirty="0">
                <a:latin typeface="Times New Roman" panose="02020603050405020304" pitchFamily="18" charset="0"/>
                <a:ea typeface="Times New Roman" panose="02020603050405020304" pitchFamily="18" charset="0"/>
              </a:rPr>
              <a:t>Heat exposure: 500 ml</a:t>
            </a:r>
          </a:p>
          <a:p>
            <a:r>
              <a:rPr lang="en-US" sz="1600" b="1" dirty="0">
                <a:latin typeface="Times New Roman" panose="02020603050405020304" pitchFamily="18" charset="0"/>
                <a:ea typeface="Times New Roman" panose="02020603050405020304" pitchFamily="18" charset="0"/>
              </a:rPr>
              <a:t> </a:t>
            </a:r>
            <a:r>
              <a:rPr lang="en-US" sz="1600" b="1" dirty="0">
                <a:solidFill>
                  <a:srgbClr val="FF00FF"/>
                </a:solidFill>
                <a:latin typeface="Times New Roman" panose="02020603050405020304" pitchFamily="18" charset="0"/>
                <a:ea typeface="Times New Roman" panose="02020603050405020304" pitchFamily="18" charset="0"/>
              </a:rPr>
              <a:t>PEDI: </a:t>
            </a:r>
            <a:r>
              <a:rPr lang="en-US" sz="1600" dirty="0">
                <a:solidFill>
                  <a:srgbClr val="FF00FF"/>
                </a:solidFill>
                <a:latin typeface="Times New Roman" panose="02020603050405020304" pitchFamily="18" charset="0"/>
                <a:ea typeface="Times New Roman" panose="02020603050405020304" pitchFamily="18" charset="0"/>
              </a:rPr>
              <a:t>20 ml/kg</a:t>
            </a:r>
            <a:endParaRPr lang="en-US" sz="1600" dirty="0">
              <a:latin typeface="Times New Roman" panose="02020603050405020304" pitchFamily="18" charset="0"/>
              <a:ea typeface="Times New Roman" panose="02020603050405020304" pitchFamily="18" charset="0"/>
            </a:endParaRPr>
          </a:p>
          <a:p>
            <a:r>
              <a:rPr lang="en-US" sz="1600" b="1" dirty="0">
                <a:solidFill>
                  <a:srgbClr val="FF00FF"/>
                </a:solidFill>
                <a:latin typeface="Times New Roman" panose="02020603050405020304" pitchFamily="18" charset="0"/>
                <a:ea typeface="Times New Roman" panose="02020603050405020304" pitchFamily="18" charset="0"/>
              </a:rPr>
              <a:t> </a:t>
            </a:r>
            <a:r>
              <a:rPr lang="en-US" sz="1600" b="1" dirty="0">
                <a:latin typeface="Times New Roman" panose="02020603050405020304" pitchFamily="18" charset="0"/>
                <a:ea typeface="Times New Roman" panose="02020603050405020304" pitchFamily="18" charset="0"/>
              </a:rPr>
              <a:t>THERAPEUTIC ACTION: </a:t>
            </a:r>
            <a:endParaRPr lang="en-US" sz="1600" dirty="0">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ea typeface="Times New Roman" panose="02020603050405020304" pitchFamily="18" charset="0"/>
              </a:rPr>
              <a:t> CONTRAINDICATIONS: </a:t>
            </a:r>
            <a:endParaRPr lang="en-US" sz="1600" dirty="0">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ea typeface="Times New Roman" panose="02020603050405020304" pitchFamily="18" charset="0"/>
              </a:rPr>
              <a:t> PRECAUTIONS AND SIDE EFFECTS:</a:t>
            </a:r>
            <a:endParaRPr lang="en-US" sz="1600" dirty="0">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ea typeface="Times New Roman" panose="02020603050405020304" pitchFamily="18" charset="0"/>
              </a:rPr>
              <a:t> REQUIRES MCP:</a:t>
            </a:r>
            <a:endParaRPr lang="en-US" sz="1600" dirty="0">
              <a:latin typeface="Times New Roman" panose="02020603050405020304" pitchFamily="18" charset="0"/>
              <a:ea typeface="Times New Roman" panose="02020603050405020304" pitchFamily="18" charset="0"/>
            </a:endParaRPr>
          </a:p>
          <a:p>
            <a:pPr lvl="1"/>
            <a:r>
              <a:rPr lang="en-US" sz="1600" b="1" dirty="0">
                <a:latin typeface="Times New Roman" panose="02020603050405020304" pitchFamily="18" charset="0"/>
                <a:ea typeface="Times New Roman" panose="02020603050405020304" pitchFamily="18" charset="0"/>
              </a:rPr>
              <a:t>Adult: </a:t>
            </a:r>
            <a:r>
              <a:rPr lang="en-US" sz="1600" dirty="0">
                <a:latin typeface="Times New Roman" panose="02020603050405020304" pitchFamily="18" charset="0"/>
                <a:ea typeface="Times New Roman" panose="02020603050405020304" pitchFamily="18" charset="0"/>
              </a:rPr>
              <a:t>No</a:t>
            </a:r>
          </a:p>
          <a:p>
            <a:pPr indent="457200" algn="just"/>
            <a:r>
              <a:rPr lang="en-US" sz="1600" b="1" dirty="0">
                <a:solidFill>
                  <a:srgbClr val="FF00FF"/>
                </a:solidFill>
                <a:latin typeface="Times New Roman" panose="02020603050405020304" pitchFamily="18" charset="0"/>
                <a:ea typeface="Times New Roman" panose="02020603050405020304" pitchFamily="18" charset="0"/>
              </a:rPr>
              <a:t>PEDI: No</a:t>
            </a:r>
            <a:endParaRPr lang="en-US" sz="1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CE50316-276C-4E05-97F1-3EDCD90AF59A}"/>
              </a:ext>
            </a:extLst>
          </p:cNvPr>
          <p:cNvSpPr/>
          <p:nvPr/>
        </p:nvSpPr>
        <p:spPr>
          <a:xfrm>
            <a:off x="6233747" y="836459"/>
            <a:ext cx="5811714" cy="461665"/>
          </a:xfrm>
          <a:prstGeom prst="rect">
            <a:avLst/>
          </a:prstGeom>
        </p:spPr>
        <p:txBody>
          <a:bodyPr wrap="square">
            <a:spAutoFit/>
          </a:bodyPr>
          <a:lstStyle/>
          <a:p>
            <a:pPr algn="ctr"/>
            <a:r>
              <a:rPr lang="en-US" sz="2400" b="1" u="sng" dirty="0">
                <a:latin typeface="Times New Roman" panose="02020603050405020304" pitchFamily="18" charset="0"/>
                <a:ea typeface="Times New Roman" panose="02020603050405020304" pitchFamily="18" charset="0"/>
              </a:rPr>
              <a:t>2019 – ADDED NEW PAGE</a:t>
            </a:r>
          </a:p>
        </p:txBody>
      </p:sp>
      <p:sp>
        <p:nvSpPr>
          <p:cNvPr id="7" name="TextBox 6">
            <a:extLst>
              <a:ext uri="{FF2B5EF4-FFF2-40B4-BE49-F238E27FC236}">
                <a16:creationId xmlns:a16="http://schemas.microsoft.com/office/drawing/2014/main" id="{EDBFA381-634E-4302-BCF7-F314EDAAA2BE}"/>
              </a:ext>
            </a:extLst>
          </p:cNvPr>
          <p:cNvSpPr txBox="1"/>
          <p:nvPr/>
        </p:nvSpPr>
        <p:spPr>
          <a:xfrm>
            <a:off x="6233746" y="1670538"/>
            <a:ext cx="5811715" cy="1938992"/>
          </a:xfrm>
          <a:prstGeom prst="rect">
            <a:avLst/>
          </a:prstGeom>
          <a:noFill/>
        </p:spPr>
        <p:txBody>
          <a:bodyPr wrap="square" rtlCol="0">
            <a:spAutoFit/>
          </a:bodyPr>
          <a:lstStyle/>
          <a:p>
            <a:pPr algn="ctr"/>
            <a:r>
              <a:rPr lang="en-US" sz="2400" b="1" dirty="0">
                <a:highlight>
                  <a:srgbClr val="FFFF00"/>
                </a:highlight>
                <a:latin typeface="Times New Roman" panose="02020603050405020304" pitchFamily="18" charset="0"/>
                <a:cs typeface="Times New Roman" panose="02020603050405020304" pitchFamily="18" charset="0"/>
              </a:rPr>
              <a:t>Note:</a:t>
            </a:r>
            <a:r>
              <a:rPr lang="en-US" sz="2400" dirty="0">
                <a:highlight>
                  <a:srgbClr val="FFFF00"/>
                </a:highlight>
                <a:latin typeface="Times New Roman" panose="02020603050405020304" pitchFamily="18" charset="0"/>
                <a:cs typeface="Times New Roman" panose="02020603050405020304" pitchFamily="18" charset="0"/>
              </a:rPr>
              <a:t> Each fluid in the GMVEMSC Formulary includes this statement…</a:t>
            </a:r>
          </a:p>
          <a:p>
            <a:pPr algn="ctr"/>
            <a:endParaRPr lang="en-US" sz="2400" dirty="0">
              <a:highlight>
                <a:srgbClr val="FFFF00"/>
              </a:highlight>
              <a:latin typeface="Times New Roman" panose="02020603050405020304" pitchFamily="18" charset="0"/>
              <a:cs typeface="Times New Roman" panose="02020603050405020304" pitchFamily="18" charset="0"/>
            </a:endParaRPr>
          </a:p>
          <a:p>
            <a:pPr algn="ctr"/>
            <a:r>
              <a:rPr lang="en-US" sz="2400" dirty="0">
                <a:highlight>
                  <a:srgbClr val="FFFF00"/>
                </a:highlight>
                <a:latin typeface="Times New Roman" panose="02020603050405020304" pitchFamily="18" charset="0"/>
                <a:cs typeface="Times New Roman" panose="02020603050405020304" pitchFamily="18" charset="0"/>
              </a:rPr>
              <a:t>There isn’t a specific protocol for fluid with  “Heat Exposure’.</a:t>
            </a:r>
          </a:p>
        </p:txBody>
      </p:sp>
      <p:cxnSp>
        <p:nvCxnSpPr>
          <p:cNvPr id="9" name="Connector: Elbow 8">
            <a:extLst>
              <a:ext uri="{FF2B5EF4-FFF2-40B4-BE49-F238E27FC236}">
                <a16:creationId xmlns:a16="http://schemas.microsoft.com/office/drawing/2014/main" id="{3686D729-F866-40BD-981D-7010107892AE}"/>
              </a:ext>
            </a:extLst>
          </p:cNvPr>
          <p:cNvCxnSpPr>
            <a:cxnSpLocks/>
          </p:cNvCxnSpPr>
          <p:nvPr/>
        </p:nvCxnSpPr>
        <p:spPr>
          <a:xfrm rot="10800000" flipV="1">
            <a:off x="2540982" y="2086035"/>
            <a:ext cx="4360981" cy="2635433"/>
          </a:xfrm>
          <a:prstGeom prst="bentConnector3">
            <a:avLst>
              <a:gd name="adj1" fmla="val 14919"/>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839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644BBB9-CC6B-4194-84BB-5C558D95CF33}"/>
              </a:ext>
            </a:extLst>
          </p:cNvPr>
          <p:cNvSpPr txBox="1"/>
          <p:nvPr/>
        </p:nvSpPr>
        <p:spPr>
          <a:xfrm>
            <a:off x="609600" y="1085850"/>
            <a:ext cx="11010900" cy="5386090"/>
          </a:xfrm>
          <a:prstGeom prst="rect">
            <a:avLst/>
          </a:prstGeom>
          <a:noFill/>
        </p:spPr>
        <p:txBody>
          <a:bodyPr wrap="square" rtlCol="0">
            <a:spAutoFit/>
          </a:bodyPr>
          <a:lstStyle/>
          <a:p>
            <a:pPr algn="ctr"/>
            <a:r>
              <a:rPr lang="en-US" sz="3200" b="1" dirty="0"/>
              <a:t>Frequently MISSED Paramedic Questions from last years CBT…</a:t>
            </a:r>
          </a:p>
          <a:p>
            <a:pPr marL="342900" indent="-342900">
              <a:buFont typeface="Wingdings 2" panose="05020102010507070707" pitchFamily="18" charset="2"/>
              <a:buChar char="ß"/>
            </a:pPr>
            <a:r>
              <a:rPr lang="en-US" sz="2400" i="1" dirty="0"/>
              <a:t>Areas where the questions came from:</a:t>
            </a:r>
          </a:p>
          <a:p>
            <a:pPr marL="800100" lvl="1" indent="-342900">
              <a:buFont typeface="Arial" panose="020B0604020202020204" pitchFamily="34" charset="0"/>
              <a:buChar char="•"/>
            </a:pPr>
            <a:r>
              <a:rPr lang="en-US" sz="2400" dirty="0"/>
              <a:t>Pediatric airway (pg. 10)</a:t>
            </a:r>
          </a:p>
          <a:p>
            <a:pPr marL="800100" lvl="1" indent="-342900">
              <a:buFont typeface="Arial" panose="020B0604020202020204" pitchFamily="34" charset="0"/>
              <a:buChar char="•"/>
            </a:pPr>
            <a:r>
              <a:rPr lang="en-US" sz="2400" dirty="0"/>
              <a:t>Poisoning (pg. 41)</a:t>
            </a:r>
          </a:p>
          <a:p>
            <a:pPr marL="800100" lvl="1" indent="-342900">
              <a:buFont typeface="Arial" panose="020B0604020202020204" pitchFamily="34" charset="0"/>
              <a:buChar char="•"/>
            </a:pPr>
            <a:r>
              <a:rPr lang="en-US" sz="2400" dirty="0"/>
              <a:t>Trauma Centers (pg. 25)</a:t>
            </a:r>
          </a:p>
          <a:p>
            <a:pPr marL="800100" lvl="1" indent="-342900">
              <a:buFont typeface="Arial" panose="020B0604020202020204" pitchFamily="34" charset="0"/>
              <a:buChar char="•"/>
            </a:pPr>
            <a:r>
              <a:rPr lang="en-US" sz="2400" dirty="0"/>
              <a:t>Cardiac (ACLS reversible causes) (pg. 17)</a:t>
            </a:r>
          </a:p>
          <a:p>
            <a:pPr marL="800100" lvl="1" indent="-342900">
              <a:buFont typeface="Arial" panose="020B0604020202020204" pitchFamily="34" charset="0"/>
              <a:buChar char="•"/>
            </a:pPr>
            <a:r>
              <a:rPr lang="en-US" sz="2400" dirty="0"/>
              <a:t>Excited Delirium (pg. 50)</a:t>
            </a:r>
          </a:p>
          <a:p>
            <a:pPr marL="800100" lvl="1" indent="-342900">
              <a:buFont typeface="Arial" panose="020B0604020202020204" pitchFamily="34" charset="0"/>
              <a:buChar char="•"/>
            </a:pPr>
            <a:r>
              <a:rPr lang="en-US" sz="2400" dirty="0"/>
              <a:t>Newborn Care (pg. 45)</a:t>
            </a:r>
          </a:p>
          <a:p>
            <a:pPr marL="800100" lvl="1" indent="-342900">
              <a:buFont typeface="Arial" panose="020B0604020202020204" pitchFamily="34" charset="0"/>
              <a:buChar char="•"/>
            </a:pPr>
            <a:r>
              <a:rPr lang="en-US" sz="2400" dirty="0"/>
              <a:t>Sepsis (pg. 23)</a:t>
            </a:r>
          </a:p>
          <a:p>
            <a:pPr marL="800100" lvl="1" indent="-342900">
              <a:buFont typeface="Arial" panose="020B0604020202020204" pitchFamily="34" charset="0"/>
              <a:buChar char="•"/>
            </a:pPr>
            <a:r>
              <a:rPr lang="en-US" sz="2400" dirty="0"/>
              <a:t>Stroke (pg. 24)</a:t>
            </a:r>
          </a:p>
          <a:p>
            <a:pPr marL="800100" lvl="1" indent="-342900">
              <a:buFont typeface="Arial" panose="020B0604020202020204" pitchFamily="34" charset="0"/>
              <a:buChar char="•"/>
            </a:pPr>
            <a:r>
              <a:rPr lang="en-US" sz="2400" dirty="0"/>
              <a:t>Nitroglycerine administration (pg. 19)</a:t>
            </a:r>
          </a:p>
          <a:p>
            <a:pPr marL="800100" lvl="1" indent="-342900">
              <a:buFont typeface="Arial" panose="020B0604020202020204" pitchFamily="34" charset="0"/>
              <a:buChar char="•"/>
            </a:pPr>
            <a:r>
              <a:rPr lang="en-US" sz="2400" dirty="0"/>
              <a:t>Heat exposure (pg. 35)</a:t>
            </a:r>
          </a:p>
          <a:p>
            <a:pPr marL="800100" lvl="1" indent="-342900">
              <a:buFont typeface="Arial" panose="020B0604020202020204" pitchFamily="34" charset="0"/>
              <a:buChar char="•"/>
            </a:pPr>
            <a:r>
              <a:rPr lang="en-US" sz="2400" dirty="0"/>
              <a:t>Fentanyl dosing (pg. 9)</a:t>
            </a:r>
          </a:p>
          <a:p>
            <a:pPr marL="800100" lvl="1" indent="-342900">
              <a:buFont typeface="Arial" panose="020B0604020202020204" pitchFamily="34" charset="0"/>
              <a:buChar char="•"/>
            </a:pPr>
            <a:r>
              <a:rPr lang="en-US" sz="2400" dirty="0"/>
              <a:t>Terminating (pg. 27)</a:t>
            </a:r>
          </a:p>
        </p:txBody>
      </p:sp>
    </p:spTree>
    <p:extLst>
      <p:ext uri="{BB962C8B-B14F-4D97-AF65-F5344CB8AC3E}">
        <p14:creationId xmlns:p14="http://schemas.microsoft.com/office/powerpoint/2010/main" val="1626467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4E0B09C9-2188-4C1A-8667-E2DF6B4F63C5}"/>
              </a:ext>
            </a:extLst>
          </p:cNvPr>
          <p:cNvSpPr txBox="1"/>
          <p:nvPr/>
        </p:nvSpPr>
        <p:spPr>
          <a:xfrm>
            <a:off x="6095999" y="190128"/>
            <a:ext cx="6096000" cy="461665"/>
          </a:xfrm>
          <a:prstGeom prst="rect">
            <a:avLst/>
          </a:prstGeom>
          <a:noFill/>
        </p:spPr>
        <p:txBody>
          <a:bodyPr wrap="square" rtlCol="0">
            <a:spAutoFit/>
          </a:bodyPr>
          <a:lstStyle/>
          <a:p>
            <a:pPr algn="ctr"/>
            <a:r>
              <a:rPr lang="en-US" sz="2400" dirty="0"/>
              <a:t>PAGE 96</a:t>
            </a:r>
          </a:p>
        </p:txBody>
      </p:sp>
      <p:sp>
        <p:nvSpPr>
          <p:cNvPr id="2" name="Rectangle 1">
            <a:extLst>
              <a:ext uri="{FF2B5EF4-FFF2-40B4-BE49-F238E27FC236}">
                <a16:creationId xmlns:a16="http://schemas.microsoft.com/office/drawing/2014/main" id="{8B81FF66-5510-40A8-88F0-9E904FC602B5}"/>
              </a:ext>
            </a:extLst>
          </p:cNvPr>
          <p:cNvSpPr/>
          <p:nvPr/>
        </p:nvSpPr>
        <p:spPr>
          <a:xfrm>
            <a:off x="0" y="723704"/>
            <a:ext cx="6096000" cy="5847755"/>
          </a:xfrm>
          <a:prstGeom prst="rect">
            <a:avLst/>
          </a:prstGeom>
        </p:spPr>
        <p:txBody>
          <a:bodyPr>
            <a:spAutoFit/>
          </a:bodyPr>
          <a:lstStyle/>
          <a:p>
            <a:pPr algn="ctr"/>
            <a:r>
              <a:rPr lang="en-US" sz="1100" b="1" dirty="0">
                <a:highlight>
                  <a:srgbClr val="FFFF00"/>
                </a:highlight>
                <a:latin typeface="Times New Roman" panose="02020603050405020304" pitchFamily="18" charset="0"/>
                <a:ea typeface="Times New Roman" panose="02020603050405020304" pitchFamily="18" charset="0"/>
              </a:rPr>
              <a:t>(LEVOPHED)</a:t>
            </a:r>
            <a:endParaRPr lang="en-US" sz="1200" dirty="0">
              <a:latin typeface="Times New Roman" panose="02020603050405020304" pitchFamily="18" charset="0"/>
              <a:ea typeface="Times New Roman" panose="02020603050405020304" pitchFamily="18" charset="0"/>
            </a:endParaRPr>
          </a:p>
          <a:p>
            <a:pPr algn="ctr"/>
            <a:r>
              <a:rPr lang="en-US" sz="1100" b="1"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PACKAGED:  </a:t>
            </a:r>
            <a:r>
              <a:rPr lang="en-US" sz="1100" dirty="0">
                <a:latin typeface="Times New Roman" panose="02020603050405020304" pitchFamily="18" charset="0"/>
                <a:ea typeface="Times New Roman" panose="02020603050405020304" pitchFamily="18" charset="0"/>
              </a:rPr>
              <a:t>4 mg/4ml for dilution in 250 ml of IV fluids</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NOTE: </a:t>
            </a:r>
            <a:r>
              <a:rPr lang="en-US" sz="1100" dirty="0">
                <a:latin typeface="Times New Roman" panose="02020603050405020304" pitchFamily="18" charset="0"/>
                <a:ea typeface="Times New Roman" panose="02020603050405020304" pitchFamily="18" charset="0"/>
              </a:rPr>
              <a:t>Protect from light. </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INDICATIONS:</a:t>
            </a:r>
            <a:r>
              <a:rPr lang="en-US" sz="1100" dirty="0">
                <a:latin typeface="Times New Roman" panose="02020603050405020304" pitchFamily="18" charset="0"/>
                <a:ea typeface="Times New Roman" panose="02020603050405020304" pitchFamily="18" charset="0"/>
              </a:rPr>
              <a:t> For blood pressure control in acute hypotensive states in the non-trauma patient.</a:t>
            </a:r>
            <a:endParaRPr lang="en-US" sz="1200" dirty="0">
              <a:latin typeface="Times New Roman" panose="02020603050405020304" pitchFamily="18" charset="0"/>
              <a:ea typeface="Times New Roman" panose="02020603050405020304" pitchFamily="18" charset="0"/>
            </a:endParaRPr>
          </a:p>
          <a:p>
            <a:pPr algn="just"/>
            <a:r>
              <a:rPr lang="en-US" sz="1100" dirty="0">
                <a:latin typeface="Times New Roman" panose="02020603050405020304" pitchFamily="18" charset="0"/>
                <a:ea typeface="Times New Roman" panose="02020603050405020304" pitchFamily="18" charset="0"/>
              </a:rPr>
              <a:t>As an adjunct in the treatment of cardiac arrest and profound hypotension.</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ADULT:  </a:t>
            </a:r>
            <a:r>
              <a:rPr lang="en-US" sz="1100" dirty="0">
                <a:latin typeface="Times New Roman" panose="02020603050405020304" pitchFamily="18" charset="0"/>
                <a:ea typeface="Times New Roman" panose="02020603050405020304" pitchFamily="18" charset="0"/>
              </a:rPr>
              <a:t>Add 4 mg to 250 ml of IV fluids. Infuse starting at 30 drops per minute (max 45 drops) with 60 drop tubing and titrate to effect. Increase by 5 drops every 5 minutes.</a:t>
            </a:r>
            <a:endParaRPr lang="en-US" sz="1200" dirty="0">
              <a:latin typeface="Times New Roman" panose="02020603050405020304" pitchFamily="18" charset="0"/>
              <a:ea typeface="Times New Roman" panose="02020603050405020304" pitchFamily="18" charset="0"/>
            </a:endParaRPr>
          </a:p>
          <a:p>
            <a:pPr indent="457200" algn="just"/>
            <a:r>
              <a:rPr lang="en-US" sz="11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b="1" dirty="0">
                <a:solidFill>
                  <a:srgbClr val="FF00FF"/>
                </a:solidFill>
                <a:latin typeface="Times New Roman" panose="02020603050405020304" pitchFamily="18" charset="0"/>
                <a:ea typeface="Times New Roman" panose="02020603050405020304" pitchFamily="18" charset="0"/>
              </a:rPr>
              <a:t>PEDI: ♦ </a:t>
            </a:r>
            <a:r>
              <a:rPr lang="en-US" sz="1100" dirty="0">
                <a:solidFill>
                  <a:srgbClr val="FF00FF"/>
                </a:solidFill>
                <a:latin typeface="Times New Roman" panose="02020603050405020304" pitchFamily="18" charset="0"/>
                <a:ea typeface="Times New Roman" panose="02020603050405020304" pitchFamily="18" charset="0"/>
              </a:rPr>
              <a:t>Contact MCP for dosing and administration guidance.</a:t>
            </a:r>
            <a:endParaRPr lang="en-US" sz="1200" dirty="0">
              <a:latin typeface="Times New Roman" panose="02020603050405020304" pitchFamily="18" charset="0"/>
              <a:ea typeface="Times New Roman" panose="02020603050405020304" pitchFamily="18" charset="0"/>
            </a:endParaRPr>
          </a:p>
          <a:p>
            <a:pPr algn="just"/>
            <a:r>
              <a:rPr lang="en-US" sz="11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THERAPEUTIC ACTION: </a:t>
            </a:r>
            <a:r>
              <a:rPr lang="en-US" sz="1100" dirty="0">
                <a:latin typeface="Times New Roman" panose="02020603050405020304" pitchFamily="18" charset="0"/>
                <a:ea typeface="Times New Roman" panose="02020603050405020304" pitchFamily="18" charset="0"/>
              </a:rPr>
              <a:t>Peripheral vasoconstrictor. Positive inotrope (increases cardiac contractility) and </a:t>
            </a:r>
            <a:r>
              <a:rPr lang="en-US" sz="1100" dirty="0" err="1">
                <a:latin typeface="Times New Roman" panose="02020603050405020304" pitchFamily="18" charset="0"/>
                <a:ea typeface="Times New Roman" panose="02020603050405020304" pitchFamily="18" charset="0"/>
              </a:rPr>
              <a:t>chronotrope</a:t>
            </a:r>
            <a:r>
              <a:rPr lang="en-US" sz="1100" dirty="0">
                <a:latin typeface="Times New Roman" panose="02020603050405020304" pitchFamily="18" charset="0"/>
                <a:ea typeface="Times New Roman" panose="02020603050405020304" pitchFamily="18" charset="0"/>
              </a:rPr>
              <a:t> (increases heart rate).</a:t>
            </a:r>
            <a:endParaRPr lang="en-US" sz="1200" dirty="0">
              <a:latin typeface="Times New Roman" panose="02020603050405020304" pitchFamily="18" charset="0"/>
              <a:ea typeface="Times New Roman" panose="02020603050405020304" pitchFamily="18" charset="0"/>
            </a:endParaRPr>
          </a:p>
          <a:p>
            <a:pPr algn="just"/>
            <a:r>
              <a:rPr lang="en-US" sz="11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CONTRAINDICATIONS: </a:t>
            </a:r>
            <a:r>
              <a:rPr lang="en-US" sz="1100" dirty="0">
                <a:latin typeface="Times New Roman" panose="02020603050405020304" pitchFamily="18" charset="0"/>
                <a:ea typeface="Times New Roman" panose="02020603050405020304" pitchFamily="18" charset="0"/>
              </a:rPr>
              <a:t>Should not be given to patients who are hypotensive from acute hemorrhage.</a:t>
            </a:r>
            <a:endParaRPr lang="en-US" sz="1200" dirty="0">
              <a:latin typeface="Times New Roman" panose="02020603050405020304" pitchFamily="18" charset="0"/>
              <a:ea typeface="Times New Roman" panose="02020603050405020304" pitchFamily="18" charset="0"/>
            </a:endParaRPr>
          </a:p>
          <a:p>
            <a:pPr algn="just"/>
            <a:r>
              <a:rPr lang="en-US" sz="11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PRECAUTIONS AND SIDE EFFECTS: </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THIS DRUG MUST BE DILUTED BEFORE ADMINISTRATION. </a:t>
            </a:r>
            <a:endParaRPr lang="en-US" sz="1200" dirty="0">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100" dirty="0">
                <a:latin typeface="Times New Roman" panose="02020603050405020304" pitchFamily="18" charset="0"/>
                <a:ea typeface="Times New Roman" panose="02020603050405020304" pitchFamily="18" charset="0"/>
              </a:rPr>
              <a:t>Avoid hypertension. Administer in free-flowing IV and watch for infiltration. If extravasation occurs, stop the infusion immediately as necrosis may occur due to vasoconstrictive action of the drug. Leave the catheter in place so that a reversal agent can be given through the infiltrated catheter.</a:t>
            </a:r>
            <a:endParaRPr lang="en-US" sz="1200" dirty="0">
              <a:latin typeface="Times New Roman" panose="02020603050405020304" pitchFamily="18" charset="0"/>
              <a:ea typeface="Times New Roman" panose="02020603050405020304" pitchFamily="18" charset="0"/>
            </a:endParaRPr>
          </a:p>
          <a:p>
            <a:pPr algn="just"/>
            <a:r>
              <a:rPr lang="en-US" sz="11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dirty="0">
                <a:latin typeface="Times New Roman" panose="02020603050405020304" pitchFamily="18" charset="0"/>
                <a:ea typeface="Times New Roman" panose="02020603050405020304" pitchFamily="18" charset="0"/>
              </a:rPr>
              <a:t>The infusion must be stopped immediately if it free flows and call MCP. </a:t>
            </a:r>
            <a:endParaRPr lang="en-US" sz="1200" dirty="0">
              <a:latin typeface="Times New Roman" panose="02020603050405020304" pitchFamily="18" charset="0"/>
              <a:ea typeface="Times New Roman" panose="02020603050405020304" pitchFamily="18" charset="0"/>
            </a:endParaRPr>
          </a:p>
          <a:p>
            <a:pPr algn="just"/>
            <a:r>
              <a:rPr lang="en-US" sz="11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dirty="0">
                <a:latin typeface="Times New Roman" panose="02020603050405020304" pitchFamily="18" charset="0"/>
                <a:ea typeface="Times New Roman" panose="02020603050405020304" pitchFamily="18" charset="0"/>
              </a:rPr>
              <a:t>Do not use the solution if its color is pinkish or darker than slightly yellow or if it contains particles.</a:t>
            </a:r>
            <a:endParaRPr lang="en-US" sz="1200" dirty="0">
              <a:latin typeface="Times New Roman" panose="02020603050405020304" pitchFamily="18" charset="0"/>
              <a:ea typeface="Times New Roman" panose="02020603050405020304" pitchFamily="18" charset="0"/>
            </a:endParaRPr>
          </a:p>
          <a:p>
            <a:pPr algn="just"/>
            <a:r>
              <a:rPr lang="en-US" sz="11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REQUIRES MCP:</a:t>
            </a:r>
            <a:endParaRPr lang="en-US" sz="1200" dirty="0">
              <a:latin typeface="Times New Roman" panose="02020603050405020304" pitchFamily="18" charset="0"/>
              <a:ea typeface="Times New Roman" panose="02020603050405020304" pitchFamily="18" charset="0"/>
            </a:endParaRPr>
          </a:p>
          <a:p>
            <a:pPr algn="just"/>
            <a:r>
              <a:rPr lang="en-US" sz="1100" b="1" dirty="0">
                <a:latin typeface="Times New Roman" panose="02020603050405020304" pitchFamily="18" charset="0"/>
                <a:ea typeface="Times New Roman" panose="02020603050405020304" pitchFamily="18" charset="0"/>
              </a:rPr>
              <a:t>ADULT: No</a:t>
            </a:r>
            <a:endParaRPr lang="en-US" sz="1200" dirty="0">
              <a:latin typeface="Times New Roman" panose="02020603050405020304" pitchFamily="18" charset="0"/>
              <a:ea typeface="Times New Roman" panose="02020603050405020304" pitchFamily="18" charset="0"/>
            </a:endParaRPr>
          </a:p>
          <a:p>
            <a:pPr algn="just"/>
            <a:r>
              <a:rPr lang="en-US" sz="1100" b="1" dirty="0">
                <a:solidFill>
                  <a:srgbClr val="FF00FF"/>
                </a:solidFill>
                <a:latin typeface="Times New Roman" panose="02020603050405020304" pitchFamily="18" charset="0"/>
                <a:ea typeface="Times New Roman" panose="02020603050405020304" pitchFamily="18" charset="0"/>
              </a:rPr>
              <a:t>PEDI: Yes</a:t>
            </a:r>
            <a:endParaRPr lang="en-US" sz="1200" dirty="0">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366E37CD-A453-4C07-A95F-E73F2467B9A5}"/>
              </a:ext>
            </a:extLst>
          </p:cNvPr>
          <p:cNvSpPr/>
          <p:nvPr/>
        </p:nvSpPr>
        <p:spPr>
          <a:xfrm>
            <a:off x="6233747" y="836459"/>
            <a:ext cx="5811714" cy="461665"/>
          </a:xfrm>
          <a:prstGeom prst="rect">
            <a:avLst/>
          </a:prstGeom>
        </p:spPr>
        <p:txBody>
          <a:bodyPr wrap="square">
            <a:spAutoFit/>
          </a:bodyPr>
          <a:lstStyle/>
          <a:p>
            <a:pPr algn="ctr"/>
            <a:r>
              <a:rPr lang="en-US" sz="2400" b="1" u="sng" dirty="0">
                <a:latin typeface="Times New Roman" panose="02020603050405020304" pitchFamily="18" charset="0"/>
                <a:ea typeface="Times New Roman" panose="02020603050405020304" pitchFamily="18" charset="0"/>
              </a:rPr>
              <a:t>2019 – ADDED</a:t>
            </a:r>
          </a:p>
        </p:txBody>
      </p:sp>
      <p:sp>
        <p:nvSpPr>
          <p:cNvPr id="3" name="Rectangle 2">
            <a:extLst>
              <a:ext uri="{FF2B5EF4-FFF2-40B4-BE49-F238E27FC236}">
                <a16:creationId xmlns:a16="http://schemas.microsoft.com/office/drawing/2014/main" id="{91411A8A-7B0F-49EB-A4FC-BD0FE228373E}"/>
              </a:ext>
            </a:extLst>
          </p:cNvPr>
          <p:cNvSpPr/>
          <p:nvPr/>
        </p:nvSpPr>
        <p:spPr>
          <a:xfrm>
            <a:off x="7129096" y="1561351"/>
            <a:ext cx="3852496" cy="1477328"/>
          </a:xfrm>
          <a:prstGeom prst="rect">
            <a:avLst/>
          </a:prstGeom>
          <a:solidFill>
            <a:srgbClr val="FFFF00"/>
          </a:solidFill>
        </p:spPr>
        <p:txBody>
          <a:bodyPr wrap="square">
            <a:spAutoFit/>
          </a:bodyPr>
          <a:lstStyle/>
          <a:p>
            <a:pPr algn="just"/>
            <a:r>
              <a:rPr lang="en-US" b="1" dirty="0" err="1">
                <a:latin typeface="Times New Roman" panose="02020603050405020304" pitchFamily="18" charset="0"/>
                <a:ea typeface="Times New Roman" panose="02020603050405020304" pitchFamily="18" charset="0"/>
              </a:rPr>
              <a:t>Gtts</a:t>
            </a:r>
            <a:r>
              <a:rPr lang="en-US" b="1" dirty="0">
                <a:latin typeface="Times New Roman" panose="02020603050405020304" pitchFamily="18" charset="0"/>
                <a:ea typeface="Times New Roman" panose="02020603050405020304" pitchFamily="18" charset="0"/>
              </a:rPr>
              <a:t>/min		=	mcg/min</a:t>
            </a:r>
            <a:endParaRPr lang="en-US" sz="2000"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     30		=	      8</a:t>
            </a:r>
            <a:endParaRPr lang="en-US" sz="2000"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     35		=	   9.35</a:t>
            </a:r>
            <a:endParaRPr lang="en-US" sz="2000"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     40		=	   10.7</a:t>
            </a:r>
            <a:endParaRPr lang="en-US" sz="2000"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     45		=	    12</a:t>
            </a:r>
            <a:endParaRPr lang="en-US" sz="20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82C32FD0-1BDC-4309-980F-FFEA61D8DC0D}"/>
              </a:ext>
            </a:extLst>
          </p:cNvPr>
          <p:cNvSpPr txBox="1"/>
          <p:nvPr/>
        </p:nvSpPr>
        <p:spPr>
          <a:xfrm>
            <a:off x="6233747" y="3429000"/>
            <a:ext cx="5811714" cy="2369880"/>
          </a:xfrm>
          <a:prstGeom prst="rect">
            <a:avLst/>
          </a:prstGeom>
          <a:noFill/>
        </p:spPr>
        <p:txBody>
          <a:bodyPr wrap="square" rtlCol="0">
            <a:spAutoFit/>
          </a:bodyPr>
          <a:lstStyle/>
          <a:p>
            <a:pPr algn="ctr"/>
            <a:r>
              <a:rPr lang="en-US" sz="2000" i="1" dirty="0"/>
              <a:t>When mixed per GMVEMSC Standing Orders at:</a:t>
            </a:r>
          </a:p>
          <a:p>
            <a:pPr algn="ctr"/>
            <a:r>
              <a:rPr lang="en-US" sz="2000" dirty="0"/>
              <a:t> 4mg in 250ml you are infusing 8 mcg/min.</a:t>
            </a:r>
          </a:p>
          <a:p>
            <a:pPr algn="ctr"/>
            <a:endParaRPr lang="en-US" sz="2000" dirty="0"/>
          </a:p>
          <a:p>
            <a:pPr algn="ctr"/>
            <a:r>
              <a:rPr lang="en-US" sz="2000" i="1" dirty="0"/>
              <a:t>When TTE q5’ you increase from</a:t>
            </a:r>
          </a:p>
          <a:p>
            <a:pPr algn="ctr"/>
            <a:r>
              <a:rPr lang="en-US" sz="2000" dirty="0"/>
              <a:t>30 – 35 – 40 – 45 </a:t>
            </a:r>
            <a:r>
              <a:rPr lang="en-US" sz="2000" dirty="0" err="1"/>
              <a:t>gtts</a:t>
            </a:r>
            <a:r>
              <a:rPr lang="en-US" sz="2000" dirty="0"/>
              <a:t>/min</a:t>
            </a:r>
          </a:p>
          <a:p>
            <a:pPr algn="ctr"/>
            <a:r>
              <a:rPr lang="en-US" sz="2000" dirty="0"/>
              <a:t>and MAX out at 12 mcg/min</a:t>
            </a:r>
          </a:p>
          <a:p>
            <a:pPr algn="ctr"/>
            <a:endParaRPr lang="en-US" sz="1000" dirty="0"/>
          </a:p>
          <a:p>
            <a:pPr algn="ctr"/>
            <a:r>
              <a:rPr lang="en-US" b="1" dirty="0">
                <a:solidFill>
                  <a:schemeClr val="tx1">
                    <a:lumMod val="75000"/>
                    <a:lumOff val="25000"/>
                  </a:schemeClr>
                </a:solidFill>
              </a:rPr>
              <a:t>NOTE</a:t>
            </a:r>
            <a:r>
              <a:rPr lang="en-US" dirty="0">
                <a:solidFill>
                  <a:schemeClr val="tx1">
                    <a:lumMod val="75000"/>
                    <a:lumOff val="25000"/>
                  </a:schemeClr>
                </a:solidFill>
              </a:rPr>
              <a:t> – CCT / hospital MAX is </a:t>
            </a:r>
            <a:r>
              <a:rPr lang="en-US" b="1" u="sng" dirty="0">
                <a:solidFill>
                  <a:schemeClr val="tx1">
                    <a:lumMod val="75000"/>
                    <a:lumOff val="25000"/>
                  </a:schemeClr>
                </a:solidFill>
              </a:rPr>
              <a:t>30</a:t>
            </a:r>
            <a:r>
              <a:rPr lang="en-US" dirty="0">
                <a:solidFill>
                  <a:schemeClr val="tx1">
                    <a:lumMod val="75000"/>
                    <a:lumOff val="25000"/>
                  </a:schemeClr>
                </a:solidFill>
              </a:rPr>
              <a:t> mcg/min at 113 </a:t>
            </a:r>
            <a:r>
              <a:rPr lang="en-US" dirty="0" err="1">
                <a:solidFill>
                  <a:schemeClr val="tx1">
                    <a:lumMod val="75000"/>
                    <a:lumOff val="25000"/>
                  </a:schemeClr>
                </a:solidFill>
              </a:rPr>
              <a:t>gtts</a:t>
            </a:r>
            <a:r>
              <a:rPr lang="en-US" dirty="0">
                <a:solidFill>
                  <a:schemeClr val="tx1">
                    <a:lumMod val="75000"/>
                    <a:lumOff val="25000"/>
                  </a:schemeClr>
                </a:solidFill>
              </a:rPr>
              <a:t>/min</a:t>
            </a:r>
            <a:endParaRPr lang="en-US" dirty="0"/>
          </a:p>
        </p:txBody>
      </p:sp>
      <p:sp>
        <p:nvSpPr>
          <p:cNvPr id="10" name="Arrow: U-Turn 9">
            <a:extLst>
              <a:ext uri="{FF2B5EF4-FFF2-40B4-BE49-F238E27FC236}">
                <a16:creationId xmlns:a16="http://schemas.microsoft.com/office/drawing/2014/main" id="{76A22213-2046-4163-9452-D2DC8514671E}"/>
              </a:ext>
            </a:extLst>
          </p:cNvPr>
          <p:cNvSpPr/>
          <p:nvPr/>
        </p:nvSpPr>
        <p:spPr>
          <a:xfrm rot="5400000">
            <a:off x="10184514" y="979405"/>
            <a:ext cx="1656617" cy="1527847"/>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E7794C0A-FA7B-42FB-8085-02E9E1490E0C}"/>
              </a:ext>
            </a:extLst>
          </p:cNvPr>
          <p:cNvSpPr txBox="1"/>
          <p:nvPr/>
        </p:nvSpPr>
        <p:spPr>
          <a:xfrm>
            <a:off x="6233747" y="5798880"/>
            <a:ext cx="5811714" cy="1015663"/>
          </a:xfrm>
          <a:prstGeom prst="rect">
            <a:avLst/>
          </a:prstGeom>
          <a:noFill/>
        </p:spPr>
        <p:txBody>
          <a:bodyPr wrap="square" rtlCol="0">
            <a:spAutoFit/>
          </a:bodyPr>
          <a:lstStyle/>
          <a:p>
            <a:pPr algn="ctr"/>
            <a:r>
              <a:rPr lang="en-US" sz="2000" b="1" dirty="0"/>
              <a:t>When you pass your patient off the RN or MD doesn’t want to hear </a:t>
            </a:r>
            <a:r>
              <a:rPr lang="en-US" sz="2000" b="1" dirty="0" err="1"/>
              <a:t>gtts</a:t>
            </a:r>
            <a:r>
              <a:rPr lang="en-US" sz="2000" b="1" dirty="0"/>
              <a:t>/min they </a:t>
            </a:r>
            <a:r>
              <a:rPr lang="en-US" sz="2000" b="1" u="sng" dirty="0"/>
              <a:t>MUST</a:t>
            </a:r>
            <a:r>
              <a:rPr lang="en-US" sz="2000" b="1" dirty="0"/>
              <a:t> know the DOSE!</a:t>
            </a:r>
          </a:p>
        </p:txBody>
      </p:sp>
    </p:spTree>
    <p:extLst>
      <p:ext uri="{BB962C8B-B14F-4D97-AF65-F5344CB8AC3E}">
        <p14:creationId xmlns:p14="http://schemas.microsoft.com/office/powerpoint/2010/main" val="4163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 calcmode="lin" valueType="num">
                                      <p:cBhvr additive="base">
                                        <p:cTn id="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4E0B09C9-2188-4C1A-8667-E2DF6B4F63C5}"/>
              </a:ext>
            </a:extLst>
          </p:cNvPr>
          <p:cNvSpPr txBox="1"/>
          <p:nvPr/>
        </p:nvSpPr>
        <p:spPr>
          <a:xfrm>
            <a:off x="6095999" y="190128"/>
            <a:ext cx="6096000" cy="461665"/>
          </a:xfrm>
          <a:prstGeom prst="rect">
            <a:avLst/>
          </a:prstGeom>
          <a:noFill/>
        </p:spPr>
        <p:txBody>
          <a:bodyPr wrap="square" rtlCol="0">
            <a:spAutoFit/>
          </a:bodyPr>
          <a:lstStyle/>
          <a:p>
            <a:pPr algn="ctr"/>
            <a:r>
              <a:rPr lang="en-US" sz="2400" dirty="0"/>
              <a:t>PAGE 131</a:t>
            </a:r>
          </a:p>
        </p:txBody>
      </p:sp>
      <p:sp>
        <p:nvSpPr>
          <p:cNvPr id="2" name="Rectangle 1">
            <a:extLst>
              <a:ext uri="{FF2B5EF4-FFF2-40B4-BE49-F238E27FC236}">
                <a16:creationId xmlns:a16="http://schemas.microsoft.com/office/drawing/2014/main" id="{71FEDA7B-DA71-413D-A741-876D7BF4A476}"/>
              </a:ext>
            </a:extLst>
          </p:cNvPr>
          <p:cNvSpPr/>
          <p:nvPr/>
        </p:nvSpPr>
        <p:spPr>
          <a:xfrm>
            <a:off x="772257" y="1222910"/>
            <a:ext cx="10647484" cy="5155257"/>
          </a:xfrm>
          <a:prstGeom prst="rect">
            <a:avLst/>
          </a:prstGeom>
        </p:spPr>
        <p:txBody>
          <a:bodyPr wrap="square">
            <a:spAutoFit/>
          </a:bodyPr>
          <a:lstStyle/>
          <a:p>
            <a:pPr algn="ctr">
              <a:spcAft>
                <a:spcPts val="300"/>
              </a:spcAft>
            </a:pPr>
            <a:r>
              <a:rPr lang="en-US" sz="2400" b="1" u="sng" dirty="0">
                <a:latin typeface="Times New Roman" panose="02020603050405020304" pitchFamily="18" charset="0"/>
              </a:rPr>
              <a:t>2019 - DELETED</a:t>
            </a:r>
          </a:p>
          <a:p>
            <a:pPr algn="ctr">
              <a:spcAft>
                <a:spcPts val="300"/>
              </a:spcAft>
            </a:pPr>
            <a:r>
              <a:rPr lang="en-US" sz="2000" b="1" dirty="0">
                <a:highlight>
                  <a:srgbClr val="00FFFF"/>
                </a:highlight>
                <a:latin typeface="Times New Roman" panose="02020603050405020304" pitchFamily="18" charset="0"/>
              </a:rPr>
              <a:t>WASTED DRUG PROCEDURE</a:t>
            </a:r>
            <a:endParaRPr lang="en-US" sz="2000" b="1" u="sng" dirty="0">
              <a:highlight>
                <a:srgbClr val="00FFFF"/>
              </a:highlight>
              <a:latin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000" b="1" dirty="0">
                <a:solidFill>
                  <a:srgbClr val="000000"/>
                </a:solidFill>
                <a:highlight>
                  <a:srgbClr val="00FFFF"/>
                </a:highlight>
                <a:latin typeface="Times New Roman" panose="02020603050405020304" pitchFamily="18" charset="0"/>
                <a:ea typeface="Times New Roman" panose="02020603050405020304" pitchFamily="18" charset="0"/>
              </a:rPr>
              <a:t>Some hospitals also require the use of the GMVEMSC approved Controlled Drug Usage Form in addition to documentation on the run sheet.</a:t>
            </a:r>
            <a:r>
              <a:rPr lang="en-US" sz="2000" dirty="0">
                <a:solidFill>
                  <a:srgbClr val="FF0000"/>
                </a:solidFill>
                <a:highlight>
                  <a:srgbClr val="00FFFF"/>
                </a:highlight>
                <a:latin typeface="Times New Roman" panose="02020603050405020304" pitchFamily="18" charset="0"/>
                <a:ea typeface="Times New Roman" panose="02020603050405020304" pitchFamily="18" charset="0"/>
              </a:rPr>
              <a:t>  </a:t>
            </a:r>
            <a:r>
              <a:rPr lang="en-US" sz="2000" b="1" dirty="0">
                <a:highlight>
                  <a:srgbClr val="00FFFF"/>
                </a:highlight>
                <a:latin typeface="Times New Roman" panose="02020603050405020304" pitchFamily="18" charset="0"/>
                <a:ea typeface="Times New Roman" panose="02020603050405020304" pitchFamily="18" charset="0"/>
              </a:rPr>
              <a:t>This GMVEMSC approved form must be filled out for any controlled drug use, even if there is no wastage</a:t>
            </a:r>
            <a:r>
              <a:rPr lang="en-US" sz="2000" dirty="0">
                <a:highlight>
                  <a:srgbClr val="00FFFF"/>
                </a:highlight>
                <a:latin typeface="Times New Roman" panose="02020603050405020304" pitchFamily="18" charset="0"/>
                <a:ea typeface="Times New Roman" panose="02020603050405020304" pitchFamily="18" charset="0"/>
              </a:rPr>
              <a:t>. This information shall be on both the original EMS department form and the hospital copy for reference if needed.</a:t>
            </a:r>
            <a:endParaRPr lang="en-US" sz="2400" dirty="0">
              <a:highlight>
                <a:srgbClr val="00FFFF"/>
              </a:highligh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rPr>
              <a:t>A copy of the run report must be left with the drug bag for the pharmacist. </a:t>
            </a:r>
            <a:endParaRPr lang="en-US" sz="240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rPr>
              <a:t>Fentanyl, Ketamine, Morphine,</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Versed</a:t>
            </a:r>
            <a:r>
              <a:rPr lang="en-US" sz="2000" dirty="0">
                <a:latin typeface="Times New Roman" panose="02020603050405020304" pitchFamily="18" charset="0"/>
                <a:ea typeface="Times New Roman" panose="02020603050405020304" pitchFamily="18" charset="0"/>
              </a:rPr>
              <a:t> and Valium are controlled drugs. If a medication is only partially administered, the paramedic or AEMT must account for the all of the unused portion.  </a:t>
            </a:r>
            <a:endParaRPr lang="en-US" sz="240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rPr>
              <a:t>To insure the medications are properly accounted for, all paramedics and AEMTs will document:</a:t>
            </a:r>
            <a:endParaRPr lang="en-US" sz="240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Courier New" panose="02070309020205020404" pitchFamily="49" charset="0"/>
              <a:buChar char="o"/>
            </a:pPr>
            <a:r>
              <a:rPr lang="en-US" sz="2000" dirty="0">
                <a:latin typeface="Times New Roman" panose="02020603050405020304" pitchFamily="18" charset="0"/>
                <a:ea typeface="Times New Roman" panose="02020603050405020304" pitchFamily="18" charset="0"/>
              </a:rPr>
              <a:t>The drug name </a:t>
            </a:r>
            <a:endParaRPr lang="en-US" sz="240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Courier New" panose="02070309020205020404" pitchFamily="49" charset="0"/>
              <a:buChar char="o"/>
            </a:pPr>
            <a:r>
              <a:rPr lang="en-US" sz="2000" dirty="0">
                <a:latin typeface="Times New Roman" panose="02020603050405020304" pitchFamily="18" charset="0"/>
                <a:ea typeface="Times New Roman" panose="02020603050405020304" pitchFamily="18" charset="0"/>
              </a:rPr>
              <a:t>The amount used</a:t>
            </a:r>
            <a:endParaRPr lang="en-US" sz="240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Courier New" panose="02070309020205020404" pitchFamily="49" charset="0"/>
              <a:buChar char="o"/>
            </a:pPr>
            <a:r>
              <a:rPr lang="en-US" sz="2000" dirty="0">
                <a:latin typeface="Times New Roman" panose="02020603050405020304" pitchFamily="18" charset="0"/>
                <a:ea typeface="Times New Roman" panose="02020603050405020304" pitchFamily="18" charset="0"/>
              </a:rPr>
              <a:t>The amount wasted</a:t>
            </a:r>
            <a:endParaRPr lang="en-US" sz="240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Courier New" panose="02070309020205020404" pitchFamily="49" charset="0"/>
              <a:buChar char="o"/>
            </a:pPr>
            <a:r>
              <a:rPr lang="en-US" sz="2000" dirty="0">
                <a:latin typeface="Times New Roman" panose="02020603050405020304" pitchFamily="18" charset="0"/>
                <a:ea typeface="Times New Roman" panose="02020603050405020304" pitchFamily="18" charset="0"/>
              </a:rPr>
              <a:t>The signature of a second witness if there is wastage.</a:t>
            </a:r>
            <a:endParaRPr lang="en-US" sz="240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rPr>
              <a:t>The second witness can be a member of the EMS crew, as many hospital employees are no longer permitted to witness or sign for drug wastage.</a:t>
            </a:r>
            <a:endParaRPr lang="en-US" sz="2400" dirty="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5EB26B2-60A7-49E9-8EF6-6CB6B89CBA9A}"/>
              </a:ext>
            </a:extLst>
          </p:cNvPr>
          <p:cNvSpPr txBox="1"/>
          <p:nvPr/>
        </p:nvSpPr>
        <p:spPr>
          <a:xfrm>
            <a:off x="1094509" y="1977690"/>
            <a:ext cx="10423414" cy="1631216"/>
          </a:xfrm>
          <a:prstGeom prst="rect">
            <a:avLst/>
          </a:prstGeom>
          <a:noFill/>
        </p:spPr>
        <p:txBody>
          <a:bodyPr wrap="square" rtlCol="0">
            <a:spAutoFit/>
          </a:bodyPr>
          <a:lstStyle/>
          <a:p>
            <a:r>
              <a:rPr lang="en-US" sz="2000" dirty="0">
                <a:solidFill>
                  <a:srgbClr val="FF0000"/>
                </a:solidFill>
                <a:sym typeface="Wingdings 2" panose="05020102010507070707" pitchFamily="18" charset="2"/>
              </a:rPr>
              <a:t></a:t>
            </a:r>
            <a:endParaRPr lang="en-US" sz="2000" dirty="0">
              <a:solidFill>
                <a:srgbClr val="FF0000"/>
              </a:solidFill>
            </a:endParaRPr>
          </a:p>
          <a:p>
            <a:endParaRPr lang="en-US" sz="2000" dirty="0">
              <a:solidFill>
                <a:srgbClr val="FF0000"/>
              </a:solidFill>
            </a:endParaRPr>
          </a:p>
        </p:txBody>
      </p:sp>
    </p:spTree>
    <p:extLst>
      <p:ext uri="{BB962C8B-B14F-4D97-AF65-F5344CB8AC3E}">
        <p14:creationId xmlns:p14="http://schemas.microsoft.com/office/powerpoint/2010/main" val="32908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dirty="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dirty="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dirty="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dirty="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dirty="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dirty="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Object 6">
            <a:extLst>
              <a:ext uri="{FF2B5EF4-FFF2-40B4-BE49-F238E27FC236}">
                <a16:creationId xmlns:a16="http://schemas.microsoft.com/office/drawing/2014/main" id="{64091008-EA4A-4717-8596-F17C852A71F5}"/>
              </a:ext>
            </a:extLst>
          </p:cNvPr>
          <p:cNvGraphicFramePr>
            <a:graphicFrameLocks noChangeAspect="1"/>
          </p:cNvGraphicFramePr>
          <p:nvPr>
            <p:extLst>
              <p:ext uri="{D42A27DB-BD31-4B8C-83A1-F6EECF244321}">
                <p14:modId xmlns:p14="http://schemas.microsoft.com/office/powerpoint/2010/main" val="2770796027"/>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4098" name="Acrobat Document" r:id="rId5" imgW="0" imgH="0" progId="Acrobat.Document.2017">
                  <p:embed/>
                </p:oleObj>
              </mc:Choice>
              <mc:Fallback>
                <p:oleObj name="Acrobat Document" r:id="rId5" imgW="0" imgH="0" progId="Acrobat.Document.2017">
                  <p:embed/>
                  <p:pic>
                    <p:nvPicPr>
                      <p:cNvPr id="7" name="Object 6">
                        <a:extLst>
                          <a:ext uri="{FF2B5EF4-FFF2-40B4-BE49-F238E27FC236}">
                            <a16:creationId xmlns:a16="http://schemas.microsoft.com/office/drawing/2014/main" id="{64091008-EA4A-4717-8596-F17C852A71F5}"/>
                          </a:ext>
                        </a:extLst>
                      </p:cNvPr>
                      <p:cNvPicPr/>
                      <p:nvPr/>
                    </p:nvPicPr>
                    <p:blipFill/>
                    <p:spPr>
                      <a:xfrm>
                        <a:off x="2032000" y="719138"/>
                        <a:ext cx="8128000" cy="541813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9BFBE7A0-21AF-4F9E-B9D8-0372B64FF06F}"/>
              </a:ext>
            </a:extLst>
          </p:cNvPr>
          <p:cNvPicPr>
            <a:picLocks noChangeAspect="1"/>
          </p:cNvPicPr>
          <p:nvPr/>
        </p:nvPicPr>
        <p:blipFill>
          <a:blip r:embed="rId6"/>
          <a:stretch>
            <a:fillRect/>
          </a:stretch>
        </p:blipFill>
        <p:spPr>
          <a:xfrm>
            <a:off x="0" y="902073"/>
            <a:ext cx="6096000" cy="3959543"/>
          </a:xfrm>
          <a:prstGeom prst="rect">
            <a:avLst/>
          </a:prstGeom>
        </p:spPr>
      </p:pic>
      <p:sp>
        <p:nvSpPr>
          <p:cNvPr id="9" name="TextBox 8">
            <a:extLst>
              <a:ext uri="{FF2B5EF4-FFF2-40B4-BE49-F238E27FC236}">
                <a16:creationId xmlns:a16="http://schemas.microsoft.com/office/drawing/2014/main" id="{B597639D-C9A5-4501-B576-FD5C2B0003CC}"/>
              </a:ext>
            </a:extLst>
          </p:cNvPr>
          <p:cNvSpPr txBox="1"/>
          <p:nvPr/>
        </p:nvSpPr>
        <p:spPr>
          <a:xfrm>
            <a:off x="6096000" y="-23524"/>
            <a:ext cx="6096000" cy="4585871"/>
          </a:xfrm>
          <a:prstGeom prst="rect">
            <a:avLst/>
          </a:prstGeom>
          <a:noFill/>
        </p:spPr>
        <p:txBody>
          <a:bodyPr wrap="square" rtlCol="0">
            <a:spAutoFit/>
          </a:bodyPr>
          <a:lstStyle/>
          <a:p>
            <a:pPr algn="ctr"/>
            <a:r>
              <a:rPr lang="en-US" sz="6000" b="1" i="1" dirty="0"/>
              <a:t>Clarification!</a:t>
            </a:r>
          </a:p>
          <a:p>
            <a:pPr algn="ctr"/>
            <a:r>
              <a:rPr lang="en-US" sz="3600" dirty="0"/>
              <a:t>This form </a:t>
            </a:r>
            <a:r>
              <a:rPr lang="en-US" sz="3600" b="1" u="sng" dirty="0"/>
              <a:t>MUST</a:t>
            </a:r>
            <a:r>
              <a:rPr lang="en-US" sz="3600" dirty="0"/>
              <a:t> still be used to document usage and waste of</a:t>
            </a:r>
          </a:p>
          <a:p>
            <a:pPr algn="ctr"/>
            <a:r>
              <a:rPr lang="en-US" sz="6000" dirty="0">
                <a:highlight>
                  <a:srgbClr val="FFFF00"/>
                </a:highlight>
              </a:rPr>
              <a:t>CONTROLLED SUBSTANCES</a:t>
            </a:r>
            <a:r>
              <a:rPr lang="en-US" sz="6000" dirty="0"/>
              <a:t>.</a:t>
            </a:r>
          </a:p>
          <a:p>
            <a:pPr algn="ctr"/>
            <a:r>
              <a:rPr lang="en-US" sz="2000" dirty="0"/>
              <a:t>Any questions regarding this should be directed to the Drug Bag Committee Chairperson</a:t>
            </a:r>
          </a:p>
        </p:txBody>
      </p:sp>
      <p:sp>
        <p:nvSpPr>
          <p:cNvPr id="10" name="Speech Bubble: Rectangle with Corners Rounded 9">
            <a:extLst>
              <a:ext uri="{FF2B5EF4-FFF2-40B4-BE49-F238E27FC236}">
                <a16:creationId xmlns:a16="http://schemas.microsoft.com/office/drawing/2014/main" id="{197F3A68-86B0-412C-A871-FB4B2B5A42DF}"/>
              </a:ext>
            </a:extLst>
          </p:cNvPr>
          <p:cNvSpPr/>
          <p:nvPr/>
        </p:nvSpPr>
        <p:spPr>
          <a:xfrm>
            <a:off x="6561281" y="5170522"/>
            <a:ext cx="5292970" cy="1569660"/>
          </a:xfrm>
          <a:prstGeom prst="wedgeRoundRectCallout">
            <a:avLst>
              <a:gd name="adj1" fmla="val 13470"/>
              <a:gd name="adj2" fmla="val -147772"/>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i="1" dirty="0"/>
              <a:t>Question</a:t>
            </a:r>
            <a:r>
              <a:rPr lang="en-US" sz="1600" dirty="0"/>
              <a:t> – </a:t>
            </a:r>
            <a:r>
              <a:rPr lang="en-US" sz="1600" i="1" dirty="0"/>
              <a:t>What CONTROLLED MEDICATIONS do we routinely carry in the GMVEMSC Drug Bags?</a:t>
            </a:r>
          </a:p>
          <a:p>
            <a:pPr algn="ctr"/>
            <a:endParaRPr lang="en-US" sz="1600" dirty="0"/>
          </a:p>
          <a:p>
            <a:pPr algn="ctr"/>
            <a:r>
              <a:rPr lang="en-US" sz="1600" i="1" dirty="0"/>
              <a:t>Answer</a:t>
            </a:r>
            <a:r>
              <a:rPr lang="en-US" sz="1600" dirty="0"/>
              <a:t> – Midazolam, Fentanyl, and Ketamine</a:t>
            </a:r>
          </a:p>
        </p:txBody>
      </p:sp>
      <p:sp>
        <p:nvSpPr>
          <p:cNvPr id="11" name="Speech Bubble: Rectangle with Corners Rounded 10">
            <a:extLst>
              <a:ext uri="{FF2B5EF4-FFF2-40B4-BE49-F238E27FC236}">
                <a16:creationId xmlns:a16="http://schemas.microsoft.com/office/drawing/2014/main" id="{6092E095-DF98-4DF3-9D71-ED316A55B32C}"/>
              </a:ext>
            </a:extLst>
          </p:cNvPr>
          <p:cNvSpPr/>
          <p:nvPr/>
        </p:nvSpPr>
        <p:spPr>
          <a:xfrm>
            <a:off x="314796" y="5170522"/>
            <a:ext cx="5292970" cy="1569660"/>
          </a:xfrm>
          <a:prstGeom prst="wedgeRoundRectCallout">
            <a:avLst>
              <a:gd name="adj1" fmla="val 78943"/>
              <a:gd name="adj2" fmla="val -191463"/>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i="1" dirty="0"/>
              <a:t>Question</a:t>
            </a:r>
            <a:r>
              <a:rPr lang="en-US" sz="1600" dirty="0"/>
              <a:t> – </a:t>
            </a:r>
            <a:r>
              <a:rPr lang="en-US" sz="1600" i="1" dirty="0"/>
              <a:t>What CONTROLLED MEDICATIONS do we have a JITSO for that are </a:t>
            </a:r>
            <a:r>
              <a:rPr lang="en-US" sz="1600" i="1" u="sng" dirty="0"/>
              <a:t>NOT</a:t>
            </a:r>
            <a:r>
              <a:rPr lang="en-US" sz="1600" i="1" dirty="0"/>
              <a:t> routinely carried in the GMVEMSC Drug Bags?</a:t>
            </a:r>
          </a:p>
          <a:p>
            <a:pPr algn="ctr"/>
            <a:r>
              <a:rPr lang="en-US" sz="1600" i="1" dirty="0"/>
              <a:t>Answer</a:t>
            </a:r>
            <a:r>
              <a:rPr lang="en-US" sz="1600" dirty="0"/>
              <a:t> – Diazepam and Morphine</a:t>
            </a:r>
          </a:p>
        </p:txBody>
      </p:sp>
      <p:sp>
        <p:nvSpPr>
          <p:cNvPr id="12" name="Arrow: Right 11">
            <a:extLst>
              <a:ext uri="{FF2B5EF4-FFF2-40B4-BE49-F238E27FC236}">
                <a16:creationId xmlns:a16="http://schemas.microsoft.com/office/drawing/2014/main" id="{DB173047-CF9C-433D-8B6B-4A1EA976777E}"/>
              </a:ext>
            </a:extLst>
          </p:cNvPr>
          <p:cNvSpPr/>
          <p:nvPr/>
        </p:nvSpPr>
        <p:spPr>
          <a:xfrm rot="10241926">
            <a:off x="5504439" y="2347109"/>
            <a:ext cx="1298448" cy="982625"/>
          </a:xfrm>
          <a:prstGeom prst="rightArrow">
            <a:avLst>
              <a:gd name="adj1" fmla="val 41429"/>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with Corners Rounded 12">
            <a:extLst>
              <a:ext uri="{FF2B5EF4-FFF2-40B4-BE49-F238E27FC236}">
                <a16:creationId xmlns:a16="http://schemas.microsoft.com/office/drawing/2014/main" id="{A9334FD1-D1F2-4CD5-9436-CE7C4823E8AC}"/>
              </a:ext>
            </a:extLst>
          </p:cNvPr>
          <p:cNvSpPr/>
          <p:nvPr/>
        </p:nvSpPr>
        <p:spPr>
          <a:xfrm>
            <a:off x="188545" y="2097014"/>
            <a:ext cx="5292970" cy="1569660"/>
          </a:xfrm>
          <a:prstGeom prst="wedgeRoundRectCallout">
            <a:avLst>
              <a:gd name="adj1" fmla="val 144247"/>
              <a:gd name="adj2" fmla="val 2139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Question</a:t>
            </a:r>
            <a:r>
              <a:rPr lang="en-US" sz="2000" dirty="0"/>
              <a:t> – What is another name for Ketamine?</a:t>
            </a:r>
          </a:p>
          <a:p>
            <a:pPr algn="ctr"/>
            <a:r>
              <a:rPr lang="en-US" sz="2000" i="1" dirty="0"/>
              <a:t>Answer</a:t>
            </a:r>
            <a:r>
              <a:rPr lang="en-US" sz="2000" dirty="0"/>
              <a:t> – </a:t>
            </a:r>
            <a:r>
              <a:rPr lang="en-US" sz="2000" dirty="0" err="1"/>
              <a:t>Ketalar</a:t>
            </a:r>
            <a:endParaRPr lang="en-US" sz="2000" dirty="0"/>
          </a:p>
        </p:txBody>
      </p:sp>
    </p:spTree>
    <p:extLst>
      <p:ext uri="{BB962C8B-B14F-4D97-AF65-F5344CB8AC3E}">
        <p14:creationId xmlns:p14="http://schemas.microsoft.com/office/powerpoint/2010/main" val="84437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p:cTn id="14"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 calcmode="lin" valueType="num">
                                      <p:cBhvr>
                                        <p:cTn id="28"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 calcmode="lin" valueType="num">
                                      <p:cBhvr>
                                        <p:cTn id="42"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4E0B09C9-2188-4C1A-8667-E2DF6B4F63C5}"/>
              </a:ext>
            </a:extLst>
          </p:cNvPr>
          <p:cNvSpPr txBox="1"/>
          <p:nvPr/>
        </p:nvSpPr>
        <p:spPr>
          <a:xfrm>
            <a:off x="6095999" y="190128"/>
            <a:ext cx="6096000" cy="461665"/>
          </a:xfrm>
          <a:prstGeom prst="rect">
            <a:avLst/>
          </a:prstGeom>
          <a:noFill/>
        </p:spPr>
        <p:txBody>
          <a:bodyPr wrap="square" rtlCol="0">
            <a:spAutoFit/>
          </a:bodyPr>
          <a:lstStyle/>
          <a:p>
            <a:pPr algn="ctr"/>
            <a:r>
              <a:rPr lang="en-US" sz="2400" dirty="0"/>
              <a:t>PAGE 140</a:t>
            </a:r>
          </a:p>
        </p:txBody>
      </p:sp>
      <p:graphicFrame>
        <p:nvGraphicFramePr>
          <p:cNvPr id="2" name="Object 1">
            <a:extLst>
              <a:ext uri="{FF2B5EF4-FFF2-40B4-BE49-F238E27FC236}">
                <a16:creationId xmlns:a16="http://schemas.microsoft.com/office/drawing/2014/main" id="{7B67474C-AA6C-46FE-A91D-E5885B8EB137}"/>
              </a:ext>
            </a:extLst>
          </p:cNvPr>
          <p:cNvGraphicFramePr>
            <a:graphicFrameLocks noChangeAspect="1"/>
          </p:cNvGraphicFramePr>
          <p:nvPr>
            <p:extLst>
              <p:ext uri="{D42A27DB-BD31-4B8C-83A1-F6EECF244321}">
                <p14:modId xmlns:p14="http://schemas.microsoft.com/office/powerpoint/2010/main" val="929305705"/>
              </p:ext>
            </p:extLst>
          </p:nvPr>
        </p:nvGraphicFramePr>
        <p:xfrm>
          <a:off x="751009" y="836459"/>
          <a:ext cx="4524375" cy="5985151"/>
        </p:xfrm>
        <a:graphic>
          <a:graphicData uri="http://schemas.openxmlformats.org/presentationml/2006/ole">
            <mc:AlternateContent xmlns:mc="http://schemas.openxmlformats.org/markup-compatibility/2006">
              <mc:Choice xmlns:v="urn:schemas-microsoft-com:vml" Requires="v">
                <p:oleObj spid="_x0000_s5122" name="Document" r:id="rId5" imgW="5956042" imgH="7880261" progId="Word.Document.12">
                  <p:embed/>
                </p:oleObj>
              </mc:Choice>
              <mc:Fallback>
                <p:oleObj name="Document" r:id="rId5" imgW="5956042" imgH="7880261" progId="Word.Document.12">
                  <p:embed/>
                  <p:pic>
                    <p:nvPicPr>
                      <p:cNvPr id="2" name="Object 1">
                        <a:extLst>
                          <a:ext uri="{FF2B5EF4-FFF2-40B4-BE49-F238E27FC236}">
                            <a16:creationId xmlns:a16="http://schemas.microsoft.com/office/drawing/2014/main" id="{7B67474C-AA6C-46FE-A91D-E5885B8EB137}"/>
                          </a:ext>
                        </a:extLst>
                      </p:cNvPr>
                      <p:cNvPicPr/>
                      <p:nvPr/>
                    </p:nvPicPr>
                    <p:blipFill>
                      <a:blip r:embed="rId6"/>
                      <a:stretch>
                        <a:fillRect/>
                      </a:stretch>
                    </p:blipFill>
                    <p:spPr>
                      <a:xfrm>
                        <a:off x="751009" y="836459"/>
                        <a:ext cx="4524375" cy="598515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31AB7FF-E7B4-4AD3-BD4F-235B274FEF92}"/>
              </a:ext>
            </a:extLst>
          </p:cNvPr>
          <p:cNvSpPr txBox="1"/>
          <p:nvPr/>
        </p:nvSpPr>
        <p:spPr>
          <a:xfrm>
            <a:off x="612531" y="665163"/>
            <a:ext cx="5525340" cy="6447919"/>
          </a:xfrm>
          <a:prstGeom prst="rect">
            <a:avLst/>
          </a:prstGeom>
          <a:noFill/>
        </p:spPr>
        <p:txBody>
          <a:bodyPr wrap="square" rtlCol="0">
            <a:spAutoFit/>
          </a:bodyPr>
          <a:lstStyle/>
          <a:p>
            <a:r>
              <a:rPr lang="en-US" sz="41300" dirty="0">
                <a:solidFill>
                  <a:srgbClr val="FF0000"/>
                </a:solidFill>
                <a:sym typeface="Wingdings 2" panose="05020102010507070707" pitchFamily="18" charset="2"/>
              </a:rPr>
              <a:t></a:t>
            </a:r>
            <a:endParaRPr lang="en-US" sz="41300" dirty="0">
              <a:solidFill>
                <a:srgbClr val="FF0000"/>
              </a:solidFill>
            </a:endParaRPr>
          </a:p>
        </p:txBody>
      </p:sp>
      <p:sp>
        <p:nvSpPr>
          <p:cNvPr id="8" name="TextBox 7">
            <a:extLst>
              <a:ext uri="{FF2B5EF4-FFF2-40B4-BE49-F238E27FC236}">
                <a16:creationId xmlns:a16="http://schemas.microsoft.com/office/drawing/2014/main" id="{B3245E1C-88E5-473B-9F0D-62A4ED5EEB0C}"/>
              </a:ext>
            </a:extLst>
          </p:cNvPr>
          <p:cNvSpPr txBox="1"/>
          <p:nvPr/>
        </p:nvSpPr>
        <p:spPr>
          <a:xfrm>
            <a:off x="6646985" y="1327638"/>
            <a:ext cx="4932484" cy="1015663"/>
          </a:xfrm>
          <a:prstGeom prst="rect">
            <a:avLst/>
          </a:prstGeom>
          <a:noFill/>
        </p:spPr>
        <p:txBody>
          <a:bodyPr wrap="square" rtlCol="0">
            <a:spAutoFit/>
          </a:bodyPr>
          <a:lstStyle/>
          <a:p>
            <a:pPr algn="ctr"/>
            <a:r>
              <a:rPr lang="en-US" sz="6000" b="1" dirty="0"/>
              <a:t>DELETED</a:t>
            </a:r>
          </a:p>
        </p:txBody>
      </p:sp>
    </p:spTree>
    <p:extLst>
      <p:ext uri="{BB962C8B-B14F-4D97-AF65-F5344CB8AC3E}">
        <p14:creationId xmlns:p14="http://schemas.microsoft.com/office/powerpoint/2010/main" val="42851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4E0B09C9-2188-4C1A-8667-E2DF6B4F63C5}"/>
              </a:ext>
            </a:extLst>
          </p:cNvPr>
          <p:cNvSpPr txBox="1"/>
          <p:nvPr/>
        </p:nvSpPr>
        <p:spPr>
          <a:xfrm>
            <a:off x="-9304" y="836459"/>
            <a:ext cx="6096000" cy="461665"/>
          </a:xfrm>
          <a:prstGeom prst="rect">
            <a:avLst/>
          </a:prstGeom>
          <a:noFill/>
        </p:spPr>
        <p:txBody>
          <a:bodyPr wrap="square" rtlCol="0">
            <a:spAutoFit/>
          </a:bodyPr>
          <a:lstStyle/>
          <a:p>
            <a:pPr algn="ctr"/>
            <a:r>
              <a:rPr lang="en-US" sz="2400" dirty="0"/>
              <a:t>PAGE 148</a:t>
            </a:r>
          </a:p>
        </p:txBody>
      </p:sp>
      <p:pic>
        <p:nvPicPr>
          <p:cNvPr id="2" name="Picture 1">
            <a:extLst>
              <a:ext uri="{FF2B5EF4-FFF2-40B4-BE49-F238E27FC236}">
                <a16:creationId xmlns:a16="http://schemas.microsoft.com/office/drawing/2014/main" id="{EEB45B53-F9A8-45D7-ADB9-56B72994C5E6}"/>
              </a:ext>
            </a:extLst>
          </p:cNvPr>
          <p:cNvPicPr>
            <a:picLocks noChangeAspect="1"/>
          </p:cNvPicPr>
          <p:nvPr/>
        </p:nvPicPr>
        <p:blipFill>
          <a:blip r:embed="rId4"/>
          <a:stretch>
            <a:fillRect/>
          </a:stretch>
        </p:blipFill>
        <p:spPr>
          <a:xfrm>
            <a:off x="6225465" y="105508"/>
            <a:ext cx="5837069" cy="6858000"/>
          </a:xfrm>
          <a:prstGeom prst="rect">
            <a:avLst/>
          </a:prstGeom>
        </p:spPr>
      </p:pic>
      <p:sp>
        <p:nvSpPr>
          <p:cNvPr id="3" name="TextBox 2">
            <a:extLst>
              <a:ext uri="{FF2B5EF4-FFF2-40B4-BE49-F238E27FC236}">
                <a16:creationId xmlns:a16="http://schemas.microsoft.com/office/drawing/2014/main" id="{0EADDF8A-81ED-4453-AC8F-659C75C74D8A}"/>
              </a:ext>
            </a:extLst>
          </p:cNvPr>
          <p:cNvSpPr txBox="1"/>
          <p:nvPr/>
        </p:nvSpPr>
        <p:spPr>
          <a:xfrm>
            <a:off x="589085" y="1406769"/>
            <a:ext cx="4862146" cy="830997"/>
          </a:xfrm>
          <a:prstGeom prst="rect">
            <a:avLst/>
          </a:prstGeom>
          <a:noFill/>
        </p:spPr>
        <p:txBody>
          <a:bodyPr wrap="square" rtlCol="0">
            <a:spAutoFit/>
          </a:bodyPr>
          <a:lstStyle/>
          <a:p>
            <a:r>
              <a:rPr lang="en-US" sz="2400" dirty="0"/>
              <a:t>This page changes frequently!</a:t>
            </a:r>
          </a:p>
          <a:p>
            <a:r>
              <a:rPr lang="en-US" sz="2400" dirty="0"/>
              <a:t>Current when posted…</a:t>
            </a:r>
          </a:p>
        </p:txBody>
      </p:sp>
    </p:spTree>
    <p:extLst>
      <p:ext uri="{BB962C8B-B14F-4D97-AF65-F5344CB8AC3E}">
        <p14:creationId xmlns:p14="http://schemas.microsoft.com/office/powerpoint/2010/main" val="3409621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4E0B09C9-2188-4C1A-8667-E2DF6B4F63C5}"/>
              </a:ext>
            </a:extLst>
          </p:cNvPr>
          <p:cNvSpPr txBox="1"/>
          <p:nvPr/>
        </p:nvSpPr>
        <p:spPr>
          <a:xfrm>
            <a:off x="1" y="821768"/>
            <a:ext cx="6096000" cy="461665"/>
          </a:xfrm>
          <a:prstGeom prst="rect">
            <a:avLst/>
          </a:prstGeom>
          <a:noFill/>
        </p:spPr>
        <p:txBody>
          <a:bodyPr wrap="square" rtlCol="0">
            <a:spAutoFit/>
          </a:bodyPr>
          <a:lstStyle/>
          <a:p>
            <a:pPr algn="ctr"/>
            <a:r>
              <a:rPr lang="en-US" sz="2400" dirty="0"/>
              <a:t>PAGE 149</a:t>
            </a:r>
          </a:p>
        </p:txBody>
      </p:sp>
      <p:sp>
        <p:nvSpPr>
          <p:cNvPr id="3" name="TextBox 2">
            <a:extLst>
              <a:ext uri="{FF2B5EF4-FFF2-40B4-BE49-F238E27FC236}">
                <a16:creationId xmlns:a16="http://schemas.microsoft.com/office/drawing/2014/main" id="{0EADDF8A-81ED-4453-AC8F-659C75C74D8A}"/>
              </a:ext>
            </a:extLst>
          </p:cNvPr>
          <p:cNvSpPr txBox="1"/>
          <p:nvPr/>
        </p:nvSpPr>
        <p:spPr>
          <a:xfrm>
            <a:off x="589085" y="1406769"/>
            <a:ext cx="4862146" cy="830997"/>
          </a:xfrm>
          <a:prstGeom prst="rect">
            <a:avLst/>
          </a:prstGeom>
          <a:noFill/>
        </p:spPr>
        <p:txBody>
          <a:bodyPr wrap="square" rtlCol="0">
            <a:spAutoFit/>
          </a:bodyPr>
          <a:lstStyle/>
          <a:p>
            <a:r>
              <a:rPr lang="en-US" sz="2400" dirty="0"/>
              <a:t>This page changes often!</a:t>
            </a:r>
          </a:p>
          <a:p>
            <a:r>
              <a:rPr lang="en-US" sz="2400" dirty="0"/>
              <a:t>Current when posted…</a:t>
            </a:r>
          </a:p>
        </p:txBody>
      </p:sp>
      <p:pic>
        <p:nvPicPr>
          <p:cNvPr id="7" name="Picture 6">
            <a:extLst>
              <a:ext uri="{FF2B5EF4-FFF2-40B4-BE49-F238E27FC236}">
                <a16:creationId xmlns:a16="http://schemas.microsoft.com/office/drawing/2014/main" id="{69FAC646-0B36-4E7D-84D2-43D1FC4D0946}"/>
              </a:ext>
            </a:extLst>
          </p:cNvPr>
          <p:cNvPicPr>
            <a:picLocks noChangeAspect="1"/>
          </p:cNvPicPr>
          <p:nvPr/>
        </p:nvPicPr>
        <p:blipFill>
          <a:blip r:embed="rId4"/>
          <a:stretch>
            <a:fillRect/>
          </a:stretch>
        </p:blipFill>
        <p:spPr>
          <a:xfrm>
            <a:off x="6632332" y="71200"/>
            <a:ext cx="4970583" cy="6715600"/>
          </a:xfrm>
          <a:prstGeom prst="rect">
            <a:avLst/>
          </a:prstGeom>
        </p:spPr>
      </p:pic>
      <p:sp>
        <p:nvSpPr>
          <p:cNvPr id="2" name="TextBox 1">
            <a:extLst>
              <a:ext uri="{FF2B5EF4-FFF2-40B4-BE49-F238E27FC236}">
                <a16:creationId xmlns:a16="http://schemas.microsoft.com/office/drawing/2014/main" id="{020D1F57-3C87-42EC-8712-329A53A4292F}"/>
              </a:ext>
            </a:extLst>
          </p:cNvPr>
          <p:cNvSpPr txBox="1"/>
          <p:nvPr/>
        </p:nvSpPr>
        <p:spPr>
          <a:xfrm>
            <a:off x="393291" y="3647768"/>
            <a:ext cx="5236054" cy="1569660"/>
          </a:xfrm>
          <a:prstGeom prst="rect">
            <a:avLst/>
          </a:prstGeom>
          <a:noFill/>
        </p:spPr>
        <p:txBody>
          <a:bodyPr wrap="square" rtlCol="0">
            <a:spAutoFit/>
          </a:bodyPr>
          <a:lstStyle/>
          <a:p>
            <a:pPr algn="ctr"/>
            <a:r>
              <a:rPr lang="en-US" sz="4000" b="1" dirty="0">
                <a:solidFill>
                  <a:srgbClr val="FF0000"/>
                </a:solidFill>
              </a:rPr>
              <a:t>Reminder!</a:t>
            </a:r>
          </a:p>
          <a:p>
            <a:pPr algn="ctr"/>
            <a:r>
              <a:rPr lang="en-US" sz="2800" dirty="0"/>
              <a:t>Hospitals in </a:t>
            </a:r>
            <a:r>
              <a:rPr lang="en-US" sz="2800" b="1" dirty="0"/>
              <a:t>BOLD TYPE </a:t>
            </a:r>
            <a:r>
              <a:rPr lang="en-US" sz="2800" dirty="0"/>
              <a:t>are to be called for </a:t>
            </a:r>
            <a:r>
              <a:rPr lang="en-US" sz="2800" u="sng" dirty="0"/>
              <a:t>every</a:t>
            </a:r>
            <a:r>
              <a:rPr lang="en-US" sz="2800" dirty="0"/>
              <a:t> patient transport!</a:t>
            </a:r>
          </a:p>
        </p:txBody>
      </p:sp>
      <p:sp>
        <p:nvSpPr>
          <p:cNvPr id="8" name="TextBox 7">
            <a:extLst>
              <a:ext uri="{FF2B5EF4-FFF2-40B4-BE49-F238E27FC236}">
                <a16:creationId xmlns:a16="http://schemas.microsoft.com/office/drawing/2014/main" id="{9E40AC99-F844-415F-BB31-F0909E0AC4DB}"/>
              </a:ext>
            </a:extLst>
          </p:cNvPr>
          <p:cNvSpPr txBox="1"/>
          <p:nvPr/>
        </p:nvSpPr>
        <p:spPr>
          <a:xfrm>
            <a:off x="6840673" y="688419"/>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9" name="TextBox 8">
            <a:extLst>
              <a:ext uri="{FF2B5EF4-FFF2-40B4-BE49-F238E27FC236}">
                <a16:creationId xmlns:a16="http://schemas.microsoft.com/office/drawing/2014/main" id="{ADBD715C-47A3-4F91-86DE-DABE1FFD8EAC}"/>
              </a:ext>
            </a:extLst>
          </p:cNvPr>
          <p:cNvSpPr txBox="1"/>
          <p:nvPr/>
        </p:nvSpPr>
        <p:spPr>
          <a:xfrm>
            <a:off x="6842133" y="815703"/>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10" name="TextBox 9">
            <a:extLst>
              <a:ext uri="{FF2B5EF4-FFF2-40B4-BE49-F238E27FC236}">
                <a16:creationId xmlns:a16="http://schemas.microsoft.com/office/drawing/2014/main" id="{980247F4-9797-4944-A06E-D5028E8AE3D4}"/>
              </a:ext>
            </a:extLst>
          </p:cNvPr>
          <p:cNvSpPr txBox="1"/>
          <p:nvPr/>
        </p:nvSpPr>
        <p:spPr>
          <a:xfrm>
            <a:off x="6821836" y="5902122"/>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11" name="TextBox 10">
            <a:extLst>
              <a:ext uri="{FF2B5EF4-FFF2-40B4-BE49-F238E27FC236}">
                <a16:creationId xmlns:a16="http://schemas.microsoft.com/office/drawing/2014/main" id="{071830EE-3CC3-4F22-9553-4347FA1DB90F}"/>
              </a:ext>
            </a:extLst>
          </p:cNvPr>
          <p:cNvSpPr txBox="1"/>
          <p:nvPr/>
        </p:nvSpPr>
        <p:spPr>
          <a:xfrm>
            <a:off x="6828358" y="5399894"/>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12" name="TextBox 11">
            <a:extLst>
              <a:ext uri="{FF2B5EF4-FFF2-40B4-BE49-F238E27FC236}">
                <a16:creationId xmlns:a16="http://schemas.microsoft.com/office/drawing/2014/main" id="{54035537-1F6F-4B49-B3F5-EFFEF683AE4A}"/>
              </a:ext>
            </a:extLst>
          </p:cNvPr>
          <p:cNvSpPr txBox="1"/>
          <p:nvPr/>
        </p:nvSpPr>
        <p:spPr>
          <a:xfrm>
            <a:off x="6840671" y="5261394"/>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13" name="TextBox 12">
            <a:extLst>
              <a:ext uri="{FF2B5EF4-FFF2-40B4-BE49-F238E27FC236}">
                <a16:creationId xmlns:a16="http://schemas.microsoft.com/office/drawing/2014/main" id="{B9AAC5E8-8337-433C-840E-F74D23D1100F}"/>
              </a:ext>
            </a:extLst>
          </p:cNvPr>
          <p:cNvSpPr txBox="1"/>
          <p:nvPr/>
        </p:nvSpPr>
        <p:spPr>
          <a:xfrm>
            <a:off x="6840671" y="5132435"/>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14" name="TextBox 13">
            <a:extLst>
              <a:ext uri="{FF2B5EF4-FFF2-40B4-BE49-F238E27FC236}">
                <a16:creationId xmlns:a16="http://schemas.microsoft.com/office/drawing/2014/main" id="{B517692F-2136-44E1-92D6-07F177F83470}"/>
              </a:ext>
            </a:extLst>
          </p:cNvPr>
          <p:cNvSpPr txBox="1"/>
          <p:nvPr/>
        </p:nvSpPr>
        <p:spPr>
          <a:xfrm>
            <a:off x="6854447" y="4624972"/>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15" name="TextBox 14">
            <a:extLst>
              <a:ext uri="{FF2B5EF4-FFF2-40B4-BE49-F238E27FC236}">
                <a16:creationId xmlns:a16="http://schemas.microsoft.com/office/drawing/2014/main" id="{63B917AF-A3E2-46B6-8CE7-1AA56F210B3B}"/>
              </a:ext>
            </a:extLst>
          </p:cNvPr>
          <p:cNvSpPr txBox="1"/>
          <p:nvPr/>
        </p:nvSpPr>
        <p:spPr>
          <a:xfrm>
            <a:off x="6840673" y="3963623"/>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16" name="TextBox 15">
            <a:extLst>
              <a:ext uri="{FF2B5EF4-FFF2-40B4-BE49-F238E27FC236}">
                <a16:creationId xmlns:a16="http://schemas.microsoft.com/office/drawing/2014/main" id="{14C0C51F-EDB7-4BD4-82FC-AC68CE8DB9B6}"/>
              </a:ext>
            </a:extLst>
          </p:cNvPr>
          <p:cNvSpPr txBox="1"/>
          <p:nvPr/>
        </p:nvSpPr>
        <p:spPr>
          <a:xfrm>
            <a:off x="6840672" y="3445114"/>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17" name="TextBox 16">
            <a:extLst>
              <a:ext uri="{FF2B5EF4-FFF2-40B4-BE49-F238E27FC236}">
                <a16:creationId xmlns:a16="http://schemas.microsoft.com/office/drawing/2014/main" id="{5A4449B4-0706-4019-8DA2-14B039B3ED78}"/>
              </a:ext>
            </a:extLst>
          </p:cNvPr>
          <p:cNvSpPr txBox="1"/>
          <p:nvPr/>
        </p:nvSpPr>
        <p:spPr>
          <a:xfrm>
            <a:off x="6847194" y="3066553"/>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18" name="TextBox 17">
            <a:extLst>
              <a:ext uri="{FF2B5EF4-FFF2-40B4-BE49-F238E27FC236}">
                <a16:creationId xmlns:a16="http://schemas.microsoft.com/office/drawing/2014/main" id="{38B1AD04-1655-4449-97B3-8BF3928ED8AF}"/>
              </a:ext>
            </a:extLst>
          </p:cNvPr>
          <p:cNvSpPr txBox="1"/>
          <p:nvPr/>
        </p:nvSpPr>
        <p:spPr>
          <a:xfrm>
            <a:off x="6847194" y="2665167"/>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19" name="TextBox 18">
            <a:extLst>
              <a:ext uri="{FF2B5EF4-FFF2-40B4-BE49-F238E27FC236}">
                <a16:creationId xmlns:a16="http://schemas.microsoft.com/office/drawing/2014/main" id="{30EBA5BC-D5D9-466C-9EF8-F2C43BDF1256}"/>
              </a:ext>
            </a:extLst>
          </p:cNvPr>
          <p:cNvSpPr txBox="1"/>
          <p:nvPr/>
        </p:nvSpPr>
        <p:spPr>
          <a:xfrm>
            <a:off x="6847194" y="4464443"/>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20" name="TextBox 19">
            <a:extLst>
              <a:ext uri="{FF2B5EF4-FFF2-40B4-BE49-F238E27FC236}">
                <a16:creationId xmlns:a16="http://schemas.microsoft.com/office/drawing/2014/main" id="{28456B6D-A6BC-4E7C-9BD3-64021B0C7910}"/>
              </a:ext>
            </a:extLst>
          </p:cNvPr>
          <p:cNvSpPr txBox="1"/>
          <p:nvPr/>
        </p:nvSpPr>
        <p:spPr>
          <a:xfrm>
            <a:off x="6849872" y="4243791"/>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21" name="TextBox 20">
            <a:extLst>
              <a:ext uri="{FF2B5EF4-FFF2-40B4-BE49-F238E27FC236}">
                <a16:creationId xmlns:a16="http://schemas.microsoft.com/office/drawing/2014/main" id="{0230C331-4901-455A-ADD6-7B4B797F42D5}"/>
              </a:ext>
            </a:extLst>
          </p:cNvPr>
          <p:cNvSpPr txBox="1"/>
          <p:nvPr/>
        </p:nvSpPr>
        <p:spPr>
          <a:xfrm>
            <a:off x="6854447" y="950877"/>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22" name="TextBox 21">
            <a:extLst>
              <a:ext uri="{FF2B5EF4-FFF2-40B4-BE49-F238E27FC236}">
                <a16:creationId xmlns:a16="http://schemas.microsoft.com/office/drawing/2014/main" id="{E56DB7A4-908C-427B-98F5-239F2A552979}"/>
              </a:ext>
            </a:extLst>
          </p:cNvPr>
          <p:cNvSpPr txBox="1"/>
          <p:nvPr/>
        </p:nvSpPr>
        <p:spPr>
          <a:xfrm>
            <a:off x="6861262" y="1088952"/>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23" name="TextBox 22">
            <a:extLst>
              <a:ext uri="{FF2B5EF4-FFF2-40B4-BE49-F238E27FC236}">
                <a16:creationId xmlns:a16="http://schemas.microsoft.com/office/drawing/2014/main" id="{357181B1-93F2-46C6-B40C-4F2448C7FAA6}"/>
              </a:ext>
            </a:extLst>
          </p:cNvPr>
          <p:cNvSpPr txBox="1"/>
          <p:nvPr/>
        </p:nvSpPr>
        <p:spPr>
          <a:xfrm>
            <a:off x="6870364" y="1226185"/>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
        <p:nvSpPr>
          <p:cNvPr id="24" name="TextBox 23">
            <a:extLst>
              <a:ext uri="{FF2B5EF4-FFF2-40B4-BE49-F238E27FC236}">
                <a16:creationId xmlns:a16="http://schemas.microsoft.com/office/drawing/2014/main" id="{F8E2927F-DED3-4623-8DCA-2AB9FCC1A1F1}"/>
              </a:ext>
            </a:extLst>
          </p:cNvPr>
          <p:cNvSpPr txBox="1"/>
          <p:nvPr/>
        </p:nvSpPr>
        <p:spPr>
          <a:xfrm>
            <a:off x="6861262" y="1360934"/>
            <a:ext cx="277151" cy="276999"/>
          </a:xfrm>
          <a:prstGeom prst="rect">
            <a:avLst/>
          </a:prstGeom>
          <a:noFill/>
        </p:spPr>
        <p:txBody>
          <a:bodyPr wrap="square" rtlCol="0">
            <a:spAutoFit/>
          </a:bodyPr>
          <a:lstStyle/>
          <a:p>
            <a:r>
              <a:rPr lang="en-US" sz="1200" dirty="0">
                <a:sym typeface="Wingdings" panose="05000000000000000000" pitchFamily="2" charset="2"/>
              </a:rPr>
              <a:t></a:t>
            </a:r>
            <a:endParaRPr lang="en-US" sz="1200" dirty="0"/>
          </a:p>
        </p:txBody>
      </p:sp>
    </p:spTree>
    <p:extLst>
      <p:ext uri="{BB962C8B-B14F-4D97-AF65-F5344CB8AC3E}">
        <p14:creationId xmlns:p14="http://schemas.microsoft.com/office/powerpoint/2010/main" val="148673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1198BCD9-BFF0-4D1E-B6F8-467D82A5F26C}"/>
              </a:ext>
            </a:extLst>
          </p:cNvPr>
          <p:cNvSpPr txBox="1"/>
          <p:nvPr/>
        </p:nvSpPr>
        <p:spPr>
          <a:xfrm>
            <a:off x="149470" y="1406769"/>
            <a:ext cx="11869616" cy="1569660"/>
          </a:xfrm>
          <a:prstGeom prst="rect">
            <a:avLst/>
          </a:prstGeom>
          <a:noFill/>
        </p:spPr>
        <p:txBody>
          <a:bodyPr wrap="square" rtlCol="0">
            <a:spAutoFit/>
          </a:bodyPr>
          <a:lstStyle/>
          <a:p>
            <a:r>
              <a:rPr lang="en-US" sz="3200" i="1" dirty="0"/>
              <a:t>Skill Sheets MODIFIED for 2019-2020 Skills Evaluations (Competencies)</a:t>
            </a:r>
          </a:p>
          <a:p>
            <a:pPr marL="285750" indent="-285750">
              <a:buFont typeface="Arial" panose="020B0604020202020204" pitchFamily="34" charset="0"/>
              <a:buChar char="•"/>
            </a:pPr>
            <a:r>
              <a:rPr lang="en-US" sz="3200" dirty="0"/>
              <a:t>CPAP Skill Sheet – moved Age Criteria up the algorithm</a:t>
            </a:r>
          </a:p>
          <a:p>
            <a:pPr marL="285750" indent="-285750">
              <a:buFont typeface="Arial" panose="020B0604020202020204" pitchFamily="34" charset="0"/>
              <a:buChar char="•"/>
            </a:pPr>
            <a:r>
              <a:rPr lang="en-US" sz="3200" dirty="0"/>
              <a:t>Intubation Skill Sheet – Changed depth of insertion</a:t>
            </a:r>
          </a:p>
        </p:txBody>
      </p:sp>
      <p:sp>
        <p:nvSpPr>
          <p:cNvPr id="9" name="Speech Bubble: Rectangle with Corners Rounded 8">
            <a:extLst>
              <a:ext uri="{FF2B5EF4-FFF2-40B4-BE49-F238E27FC236}">
                <a16:creationId xmlns:a16="http://schemas.microsoft.com/office/drawing/2014/main" id="{4CBDE789-42A5-41EE-9493-A769F8A8A8D8}"/>
              </a:ext>
            </a:extLst>
          </p:cNvPr>
          <p:cNvSpPr/>
          <p:nvPr/>
        </p:nvSpPr>
        <p:spPr>
          <a:xfrm>
            <a:off x="6515101" y="3221424"/>
            <a:ext cx="5292970" cy="1569660"/>
          </a:xfrm>
          <a:prstGeom prst="wedgeRoundRectCallout">
            <a:avLst>
              <a:gd name="adj1" fmla="val 5868"/>
              <a:gd name="adj2" fmla="val -1064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Question – What is the AGE CRITERIA for CPAP?</a:t>
            </a:r>
          </a:p>
          <a:p>
            <a:pPr algn="ctr"/>
            <a:r>
              <a:rPr lang="en-US" sz="2000" dirty="0"/>
              <a:t>Answer – ‘Pt MUST be 16 or older’</a:t>
            </a:r>
          </a:p>
        </p:txBody>
      </p:sp>
      <p:sp>
        <p:nvSpPr>
          <p:cNvPr id="7" name="Speech Bubble: Rectangle with Corners Rounded 6">
            <a:extLst>
              <a:ext uri="{FF2B5EF4-FFF2-40B4-BE49-F238E27FC236}">
                <a16:creationId xmlns:a16="http://schemas.microsoft.com/office/drawing/2014/main" id="{B7538126-EEA2-44F9-8626-DA821173E164}"/>
              </a:ext>
            </a:extLst>
          </p:cNvPr>
          <p:cNvSpPr/>
          <p:nvPr/>
        </p:nvSpPr>
        <p:spPr>
          <a:xfrm>
            <a:off x="314796" y="3221424"/>
            <a:ext cx="5292970" cy="1569660"/>
          </a:xfrm>
          <a:prstGeom prst="wedgeRoundRectCallout">
            <a:avLst>
              <a:gd name="adj1" fmla="val 5868"/>
              <a:gd name="adj2" fmla="val -106412"/>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Question – What is the MINIMUM BP CRITERIA for CPAP?</a:t>
            </a:r>
          </a:p>
          <a:p>
            <a:pPr algn="ctr"/>
            <a:r>
              <a:rPr lang="en-US" sz="2000" dirty="0"/>
              <a:t>Answer – ‘MUST be &gt;100 systolic’</a:t>
            </a:r>
          </a:p>
        </p:txBody>
      </p:sp>
    </p:spTree>
    <p:extLst>
      <p:ext uri="{BB962C8B-B14F-4D97-AF65-F5344CB8AC3E}">
        <p14:creationId xmlns:p14="http://schemas.microsoft.com/office/powerpoint/2010/main" val="175541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p:cTn id="28"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BB62540-B359-49E8-A4E0-36044BB9CA4A}"/>
              </a:ext>
            </a:extLst>
          </p:cNvPr>
          <p:cNvSpPr/>
          <p:nvPr/>
        </p:nvSpPr>
        <p:spPr>
          <a:xfrm>
            <a:off x="530942" y="1215717"/>
            <a:ext cx="11041626" cy="4909036"/>
          </a:xfrm>
          <a:prstGeom prst="rect">
            <a:avLst/>
          </a:prstGeom>
        </p:spPr>
        <p:txBody>
          <a:bodyPr wrap="square">
            <a:spAutoFit/>
          </a:bodyPr>
          <a:lstStyle/>
          <a:p>
            <a:pPr algn="ctr"/>
            <a:endParaRPr lang="en-US" sz="500" dirty="0">
              <a:latin typeface="Calibri" panose="020F0502020204030204" pitchFamily="34" charset="0"/>
              <a:ea typeface="Calibri" panose="020F0502020204030204" pitchFamily="34" charset="0"/>
            </a:endParaRPr>
          </a:p>
          <a:p>
            <a:pPr algn="ctr"/>
            <a:r>
              <a:rPr lang="en-US" sz="4400" b="1" dirty="0"/>
              <a:t>The GMVEMSC Standing Orders and Education Committee would appreciate your feedback.</a:t>
            </a:r>
          </a:p>
          <a:p>
            <a:pPr algn="ctr"/>
            <a:endParaRPr lang="en-US" sz="4400" b="1" dirty="0"/>
          </a:p>
          <a:p>
            <a:pPr algn="ctr"/>
            <a:r>
              <a:rPr lang="en-US" sz="4400" b="1" dirty="0"/>
              <a:t>Please contact the chairs of either committee with your comments or concerns.</a:t>
            </a:r>
          </a:p>
          <a:p>
            <a:pPr algn="ctr"/>
            <a:endParaRPr lang="en-US" sz="4400" b="1" dirty="0"/>
          </a:p>
          <a:p>
            <a:pPr algn="ctr"/>
            <a:r>
              <a:rPr lang="en-US" sz="4400" b="1" i="1" dirty="0"/>
              <a:t>Constructive feedback is always appreciated!</a:t>
            </a:r>
          </a:p>
        </p:txBody>
      </p:sp>
    </p:spTree>
    <p:extLst>
      <p:ext uri="{BB962C8B-B14F-4D97-AF65-F5344CB8AC3E}">
        <p14:creationId xmlns:p14="http://schemas.microsoft.com/office/powerpoint/2010/main" val="1213188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06A94E1D-0645-4BDB-8AB5-B87688546B51}"/>
              </a:ext>
            </a:extLst>
          </p:cNvPr>
          <p:cNvSpPr txBox="1"/>
          <p:nvPr/>
        </p:nvSpPr>
        <p:spPr>
          <a:xfrm>
            <a:off x="591312" y="836459"/>
            <a:ext cx="11009376" cy="1569660"/>
          </a:xfrm>
          <a:prstGeom prst="rect">
            <a:avLst/>
          </a:prstGeom>
          <a:noFill/>
        </p:spPr>
        <p:txBody>
          <a:bodyPr wrap="square" rtlCol="0">
            <a:spAutoFit/>
          </a:bodyPr>
          <a:lstStyle/>
          <a:p>
            <a:pPr algn="ctr"/>
            <a:r>
              <a:rPr lang="en-US" sz="9600" i="1" dirty="0"/>
              <a:t>And Lastly…</a:t>
            </a:r>
          </a:p>
        </p:txBody>
      </p:sp>
      <p:sp>
        <p:nvSpPr>
          <p:cNvPr id="3" name="TextBox 2">
            <a:extLst>
              <a:ext uri="{FF2B5EF4-FFF2-40B4-BE49-F238E27FC236}">
                <a16:creationId xmlns:a16="http://schemas.microsoft.com/office/drawing/2014/main" id="{316A0164-32CA-4876-933D-C32BA93D0D62}"/>
              </a:ext>
            </a:extLst>
          </p:cNvPr>
          <p:cNvSpPr txBox="1"/>
          <p:nvPr/>
        </p:nvSpPr>
        <p:spPr>
          <a:xfrm>
            <a:off x="704088" y="2406119"/>
            <a:ext cx="11009376" cy="4031873"/>
          </a:xfrm>
          <a:prstGeom prst="rect">
            <a:avLst/>
          </a:prstGeom>
          <a:noFill/>
        </p:spPr>
        <p:txBody>
          <a:bodyPr wrap="square" rtlCol="0">
            <a:spAutoFit/>
          </a:bodyPr>
          <a:lstStyle/>
          <a:p>
            <a:pPr algn="ctr"/>
            <a:r>
              <a:rPr lang="en-US" sz="5400" b="1" i="1" dirty="0">
                <a:solidFill>
                  <a:srgbClr val="FF0000"/>
                </a:solidFill>
              </a:rPr>
              <a:t>Do </a:t>
            </a:r>
            <a:r>
              <a:rPr lang="en-US" sz="5400" b="1" i="1" u="sng" dirty="0">
                <a:solidFill>
                  <a:srgbClr val="FF0000"/>
                </a:solidFill>
              </a:rPr>
              <a:t>NOT</a:t>
            </a:r>
            <a:r>
              <a:rPr lang="en-US" sz="5400" b="1" i="1" dirty="0">
                <a:solidFill>
                  <a:srgbClr val="FF0000"/>
                </a:solidFill>
              </a:rPr>
              <a:t> study for the ANNUAL Protocol CBT from the APP!</a:t>
            </a:r>
          </a:p>
          <a:p>
            <a:pPr algn="ctr"/>
            <a:r>
              <a:rPr lang="en-US" sz="5400" dirty="0"/>
              <a:t>Study from the 2019 TRAINING MANUAL for your level of certification.</a:t>
            </a:r>
          </a:p>
          <a:p>
            <a:pPr algn="ctr"/>
            <a:r>
              <a:rPr lang="en-US" sz="3600" dirty="0"/>
              <a:t>(The App doesn’t update until June 19)</a:t>
            </a:r>
          </a:p>
        </p:txBody>
      </p:sp>
    </p:spTree>
    <p:extLst>
      <p:ext uri="{BB962C8B-B14F-4D97-AF65-F5344CB8AC3E}">
        <p14:creationId xmlns:p14="http://schemas.microsoft.com/office/powerpoint/2010/main" val="15969445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A81BDDF1-F858-48EB-874B-2387CE5DE21E}"/>
              </a:ext>
            </a:extLst>
          </p:cNvPr>
          <p:cNvSpPr txBox="1"/>
          <p:nvPr/>
        </p:nvSpPr>
        <p:spPr>
          <a:xfrm>
            <a:off x="738554" y="1230923"/>
            <a:ext cx="10832123" cy="2215991"/>
          </a:xfrm>
          <a:prstGeom prst="rect">
            <a:avLst/>
          </a:prstGeom>
          <a:noFill/>
        </p:spPr>
        <p:txBody>
          <a:bodyPr wrap="square" rtlCol="0">
            <a:spAutoFit/>
          </a:bodyPr>
          <a:lstStyle/>
          <a:p>
            <a:pPr algn="ctr"/>
            <a:r>
              <a:rPr lang="en-US" sz="13800" dirty="0">
                <a:solidFill>
                  <a:srgbClr val="C00000"/>
                </a:solidFill>
              </a:rPr>
              <a:t>QUESTIONS?</a:t>
            </a:r>
          </a:p>
        </p:txBody>
      </p:sp>
      <p:pic>
        <p:nvPicPr>
          <p:cNvPr id="3" name="Picture 2">
            <a:extLst>
              <a:ext uri="{FF2B5EF4-FFF2-40B4-BE49-F238E27FC236}">
                <a16:creationId xmlns:a16="http://schemas.microsoft.com/office/drawing/2014/main" id="{FA3D94F7-0789-4CB0-9EA6-D693768F8807}"/>
              </a:ext>
            </a:extLst>
          </p:cNvPr>
          <p:cNvPicPr>
            <a:picLocks noChangeAspect="1"/>
          </p:cNvPicPr>
          <p:nvPr/>
        </p:nvPicPr>
        <p:blipFill>
          <a:blip r:embed="rId4"/>
          <a:stretch>
            <a:fillRect/>
          </a:stretch>
        </p:blipFill>
        <p:spPr>
          <a:xfrm>
            <a:off x="-31623" y="3446914"/>
            <a:ext cx="2698623" cy="3429000"/>
          </a:xfrm>
          <a:prstGeom prst="rect">
            <a:avLst/>
          </a:prstGeom>
        </p:spPr>
      </p:pic>
      <p:pic>
        <p:nvPicPr>
          <p:cNvPr id="5" name="Picture 4">
            <a:extLst>
              <a:ext uri="{FF2B5EF4-FFF2-40B4-BE49-F238E27FC236}">
                <a16:creationId xmlns:a16="http://schemas.microsoft.com/office/drawing/2014/main" id="{58529799-1331-4FF1-9D31-C7DB6AAEC2FB}"/>
              </a:ext>
            </a:extLst>
          </p:cNvPr>
          <p:cNvPicPr>
            <a:picLocks noChangeAspect="1"/>
          </p:cNvPicPr>
          <p:nvPr/>
        </p:nvPicPr>
        <p:blipFill>
          <a:blip r:embed="rId5"/>
          <a:stretch>
            <a:fillRect/>
          </a:stretch>
        </p:blipFill>
        <p:spPr>
          <a:xfrm>
            <a:off x="2667000" y="3429000"/>
            <a:ext cx="3429000" cy="3429000"/>
          </a:xfrm>
          <a:prstGeom prst="rect">
            <a:avLst/>
          </a:prstGeom>
        </p:spPr>
      </p:pic>
      <p:sp>
        <p:nvSpPr>
          <p:cNvPr id="7" name="TextBox 6">
            <a:extLst>
              <a:ext uri="{FF2B5EF4-FFF2-40B4-BE49-F238E27FC236}">
                <a16:creationId xmlns:a16="http://schemas.microsoft.com/office/drawing/2014/main" id="{19ACD97A-38EF-438B-8B1A-D0102EE43CBA}"/>
              </a:ext>
            </a:extLst>
          </p:cNvPr>
          <p:cNvSpPr txBox="1"/>
          <p:nvPr/>
        </p:nvSpPr>
        <p:spPr>
          <a:xfrm>
            <a:off x="6561282" y="4081671"/>
            <a:ext cx="5148938" cy="2123658"/>
          </a:xfrm>
          <a:prstGeom prst="rect">
            <a:avLst/>
          </a:prstGeom>
          <a:noFill/>
        </p:spPr>
        <p:txBody>
          <a:bodyPr wrap="square" rtlCol="0">
            <a:spAutoFit/>
          </a:bodyPr>
          <a:lstStyle/>
          <a:p>
            <a:pPr algn="ctr"/>
            <a:r>
              <a:rPr lang="en-US" sz="4400" dirty="0"/>
              <a:t>Contact your local </a:t>
            </a:r>
            <a:r>
              <a:rPr lang="en-US" sz="4400" i="1" dirty="0"/>
              <a:t>EMS Coordinator </a:t>
            </a:r>
            <a:r>
              <a:rPr lang="en-US" sz="4400" dirty="0"/>
              <a:t>for answers.</a:t>
            </a:r>
          </a:p>
        </p:txBody>
      </p:sp>
    </p:spTree>
    <p:extLst>
      <p:ext uri="{BB962C8B-B14F-4D97-AF65-F5344CB8AC3E}">
        <p14:creationId xmlns:p14="http://schemas.microsoft.com/office/powerpoint/2010/main" val="72200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07D0CD9F-CF2E-450B-8639-8E16B7321D36}"/>
              </a:ext>
            </a:extLst>
          </p:cNvPr>
          <p:cNvSpPr/>
          <p:nvPr/>
        </p:nvSpPr>
        <p:spPr>
          <a:xfrm>
            <a:off x="0" y="836459"/>
            <a:ext cx="12192000" cy="4093428"/>
          </a:xfrm>
          <a:prstGeom prst="rect">
            <a:avLst/>
          </a:prstGeom>
        </p:spPr>
        <p:txBody>
          <a:bodyPr wrap="square">
            <a:spAutoFit/>
          </a:bodyPr>
          <a:lstStyle/>
          <a:p>
            <a:pPr algn="ctr"/>
            <a:r>
              <a:rPr lang="en-US" sz="4800" b="1" spc="100" dirty="0">
                <a:latin typeface="Times New Roman" panose="02020603050405020304" pitchFamily="18" charset="0"/>
                <a:ea typeface="Times New Roman" panose="02020603050405020304" pitchFamily="18" charset="0"/>
              </a:rPr>
              <a:t>GMVEMSC</a:t>
            </a:r>
          </a:p>
          <a:p>
            <a:pPr algn="ctr"/>
            <a:r>
              <a:rPr lang="en-US" sz="3600" b="1" spc="100" dirty="0">
                <a:latin typeface="Times New Roman" panose="02020603050405020304" pitchFamily="18" charset="0"/>
                <a:ea typeface="Times New Roman" panose="02020603050405020304" pitchFamily="18" charset="0"/>
              </a:rPr>
              <a:t>PREHOSPITAL STANDING ORDERS</a:t>
            </a:r>
            <a:endParaRPr lang="en-US" sz="3600" dirty="0">
              <a:effectLst/>
              <a:latin typeface="Times New Roman" panose="02020603050405020304" pitchFamily="18" charset="0"/>
              <a:ea typeface="Times New Roman" panose="02020603050405020304" pitchFamily="18" charset="0"/>
            </a:endParaRPr>
          </a:p>
          <a:p>
            <a:pPr algn="ctr"/>
            <a:r>
              <a:rPr lang="en-US" sz="2800" b="1" spc="100" dirty="0">
                <a:latin typeface="Times New Roman" panose="02020603050405020304" pitchFamily="18" charset="0"/>
                <a:ea typeface="Times New Roman" panose="02020603050405020304" pitchFamily="18" charset="0"/>
              </a:rPr>
              <a:t>TRAINING MANUAL VERSION</a:t>
            </a:r>
          </a:p>
          <a:p>
            <a:pPr algn="ctr"/>
            <a:r>
              <a:rPr lang="en-US" sz="2800" b="1" spc="100" dirty="0">
                <a:solidFill>
                  <a:srgbClr val="FF0000"/>
                </a:solidFill>
                <a:latin typeface="Times New Roman" panose="02020603050405020304" pitchFamily="18" charset="0"/>
                <a:ea typeface="Times New Roman" panose="02020603050405020304" pitchFamily="18" charset="0"/>
              </a:rPr>
              <a:t>June 1, 2019</a:t>
            </a:r>
          </a:p>
          <a:p>
            <a:pPr algn="ctr"/>
            <a:endParaRPr lang="en-US" sz="3200" dirty="0">
              <a:solidFill>
                <a:srgbClr val="FF0000"/>
              </a:solidFill>
              <a:effectLst/>
              <a:latin typeface="Times New Roman" panose="02020603050405020304" pitchFamily="18" charset="0"/>
              <a:ea typeface="Times New Roman" panose="02020603050405020304" pitchFamily="18" charset="0"/>
            </a:endParaRPr>
          </a:p>
          <a:p>
            <a:pPr algn="ctr"/>
            <a:r>
              <a:rPr lang="en-US" sz="2800" b="1" spc="100" dirty="0">
                <a:latin typeface="Times New Roman" panose="02020603050405020304" pitchFamily="18" charset="0"/>
                <a:ea typeface="Times New Roman" panose="02020603050405020304" pitchFamily="18" charset="0"/>
              </a:rPr>
              <a:t>Adult: Patients 16 Years Old and Above</a:t>
            </a:r>
          </a:p>
          <a:p>
            <a:pPr algn="ctr"/>
            <a:endParaRPr lang="en-US" sz="3200" dirty="0">
              <a:effectLst/>
              <a:latin typeface="Times New Roman" panose="02020603050405020304" pitchFamily="18" charset="0"/>
              <a:ea typeface="Times New Roman" panose="02020603050405020304" pitchFamily="18" charset="0"/>
            </a:endParaRPr>
          </a:p>
          <a:p>
            <a:pPr algn="ctr"/>
            <a:r>
              <a:rPr lang="en-US" sz="2800" b="1" spc="100" dirty="0">
                <a:solidFill>
                  <a:srgbClr val="FF00FF"/>
                </a:solidFill>
                <a:latin typeface="Times New Roman" panose="02020603050405020304" pitchFamily="18" charset="0"/>
                <a:ea typeface="Times New Roman" panose="02020603050405020304" pitchFamily="18" charset="0"/>
              </a:rPr>
              <a:t>Pediatric: Patients &lt; 16 Years old </a:t>
            </a:r>
            <a:r>
              <a:rPr lang="en-US" sz="2800" spc="100" dirty="0">
                <a:solidFill>
                  <a:srgbClr val="FF00FF"/>
                </a:solidFill>
                <a:latin typeface="Times New Roman" panose="02020603050405020304" pitchFamily="18" charset="0"/>
                <a:ea typeface="Times New Roman" panose="02020603050405020304" pitchFamily="18" charset="0"/>
              </a:rPr>
              <a:t>will be</a:t>
            </a:r>
            <a:r>
              <a:rPr lang="en-US" sz="2800" b="1" spc="100" dirty="0">
                <a:solidFill>
                  <a:srgbClr val="FF00FF"/>
                </a:solidFill>
                <a:latin typeface="Times New Roman" panose="02020603050405020304" pitchFamily="18" charset="0"/>
                <a:ea typeface="Times New Roman" panose="02020603050405020304" pitchFamily="18" charset="0"/>
              </a:rPr>
              <a:t> </a:t>
            </a:r>
            <a:r>
              <a:rPr lang="en-US" sz="2800" spc="100" dirty="0">
                <a:solidFill>
                  <a:srgbClr val="FF00FF"/>
                </a:solidFill>
                <a:latin typeface="Times New Roman" panose="02020603050405020304" pitchFamily="18" charset="0"/>
                <a:ea typeface="Times New Roman" panose="02020603050405020304" pitchFamily="18" charset="0"/>
              </a:rPr>
              <a:t>in Pink and Bulleted with a “</a:t>
            </a:r>
            <a:r>
              <a:rPr lang="en-US" sz="2800" b="1" spc="100" dirty="0">
                <a:solidFill>
                  <a:srgbClr val="FF00FF"/>
                </a:solidFill>
                <a:latin typeface="Times New Roman" panose="02020603050405020304" pitchFamily="18" charset="0"/>
                <a:ea typeface="Times New Roman" panose="02020603050405020304" pitchFamily="18" charset="0"/>
              </a:rPr>
              <a:t>P</a:t>
            </a:r>
            <a:r>
              <a:rPr lang="en-US" sz="2800" spc="100" dirty="0">
                <a:solidFill>
                  <a:srgbClr val="FF00FF"/>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DE9819F-423A-435E-A811-17EFBC4A0E1E}"/>
              </a:ext>
            </a:extLst>
          </p:cNvPr>
          <p:cNvSpPr txBox="1"/>
          <p:nvPr/>
        </p:nvSpPr>
        <p:spPr>
          <a:xfrm>
            <a:off x="1532466" y="5112822"/>
            <a:ext cx="9127067" cy="923330"/>
          </a:xfrm>
          <a:prstGeom prst="rect">
            <a:avLst/>
          </a:prstGeom>
          <a:noFill/>
        </p:spPr>
        <p:txBody>
          <a:bodyPr wrap="square" rtlCol="0">
            <a:spAutoFit/>
          </a:bodyPr>
          <a:lstStyle/>
          <a:p>
            <a:pPr algn="ctr"/>
            <a:r>
              <a:rPr lang="en-US" b="1" dirty="0"/>
              <a:t>This PowerPoint provides a FOCUSED UPDATE to the 2018 GMVEMSC STANDING ORDERS</a:t>
            </a:r>
          </a:p>
          <a:p>
            <a:pPr algn="ctr"/>
            <a:endParaRPr lang="en-US" dirty="0"/>
          </a:p>
          <a:p>
            <a:pPr algn="ctr"/>
            <a:r>
              <a:rPr lang="en-US" i="1" dirty="0"/>
              <a:t>Included are areas of the GMVEMSC Protocols that were frequently missed from the 2018 CBT.</a:t>
            </a:r>
          </a:p>
        </p:txBody>
      </p:sp>
      <p:sp>
        <p:nvSpPr>
          <p:cNvPr id="2" name="Speech Bubble: Rectangle with Corners Rounded 1">
            <a:extLst>
              <a:ext uri="{FF2B5EF4-FFF2-40B4-BE49-F238E27FC236}">
                <a16:creationId xmlns:a16="http://schemas.microsoft.com/office/drawing/2014/main" id="{BC9BD7A3-9336-49A0-AC62-4B09B30626AD}"/>
              </a:ext>
            </a:extLst>
          </p:cNvPr>
          <p:cNvSpPr/>
          <p:nvPr/>
        </p:nvSpPr>
        <p:spPr>
          <a:xfrm>
            <a:off x="2752504" y="2577164"/>
            <a:ext cx="3282214" cy="170367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PEDIATRIC</a:t>
            </a:r>
          </a:p>
          <a:p>
            <a:pPr algn="ctr"/>
            <a:r>
              <a:rPr lang="en-US" sz="2400" dirty="0"/>
              <a:t>Patients are </a:t>
            </a:r>
            <a:r>
              <a:rPr lang="en-US" sz="2400" u="sng" dirty="0"/>
              <a:t>LESS THAN </a:t>
            </a:r>
            <a:r>
              <a:rPr lang="en-US" sz="2400" dirty="0"/>
              <a:t>16 Years old</a:t>
            </a:r>
          </a:p>
        </p:txBody>
      </p:sp>
      <p:sp>
        <p:nvSpPr>
          <p:cNvPr id="3" name="Speech Bubble: Rectangle with Corners Rounded 2">
            <a:extLst>
              <a:ext uri="{FF2B5EF4-FFF2-40B4-BE49-F238E27FC236}">
                <a16:creationId xmlns:a16="http://schemas.microsoft.com/office/drawing/2014/main" id="{8C787ED2-9EA7-452B-8337-A2480EF872FA}"/>
              </a:ext>
            </a:extLst>
          </p:cNvPr>
          <p:cNvSpPr/>
          <p:nvPr/>
        </p:nvSpPr>
        <p:spPr>
          <a:xfrm>
            <a:off x="4320138" y="171254"/>
            <a:ext cx="3416968" cy="18384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the </a:t>
            </a:r>
            <a:r>
              <a:rPr lang="en-US" b="1" spc="100" dirty="0">
                <a:latin typeface="Times New Roman" panose="02020603050405020304" pitchFamily="18" charset="0"/>
                <a:ea typeface="Times New Roman" panose="02020603050405020304" pitchFamily="18" charset="0"/>
              </a:rPr>
              <a:t>TRAINING MANUAL </a:t>
            </a:r>
            <a:r>
              <a:rPr lang="en-US" spc="100" dirty="0">
                <a:ea typeface="Times New Roman" panose="02020603050405020304" pitchFamily="18" charset="0"/>
              </a:rPr>
              <a:t>for the actual PROTOCOL. All questions for the CBT are taken from these pages…</a:t>
            </a:r>
            <a:endParaRPr lang="en-US" dirty="0"/>
          </a:p>
        </p:txBody>
      </p:sp>
    </p:spTree>
    <p:extLst>
      <p:ext uri="{BB962C8B-B14F-4D97-AF65-F5344CB8AC3E}">
        <p14:creationId xmlns:p14="http://schemas.microsoft.com/office/powerpoint/2010/main" val="289881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calcmode="lin" valueType="num">
                                      <p:cBhvr additive="base">
                                        <p:cTn id="27"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BB62540-B359-49E8-A4E0-36044BB9CA4A}"/>
              </a:ext>
            </a:extLst>
          </p:cNvPr>
          <p:cNvSpPr/>
          <p:nvPr/>
        </p:nvSpPr>
        <p:spPr>
          <a:xfrm>
            <a:off x="2255520" y="1215717"/>
            <a:ext cx="7680960" cy="5339923"/>
          </a:xfrm>
          <a:prstGeom prst="rect">
            <a:avLst/>
          </a:prstGeom>
        </p:spPr>
        <p:txBody>
          <a:bodyPr wrap="square">
            <a:spAutoFit/>
          </a:bodyPr>
          <a:lstStyle/>
          <a:p>
            <a:pPr algn="ctr"/>
            <a:endParaRPr lang="en-US" sz="500" dirty="0">
              <a:latin typeface="Calibri" panose="020F0502020204030204" pitchFamily="34" charset="0"/>
              <a:ea typeface="Calibri" panose="020F0502020204030204" pitchFamily="34" charset="0"/>
            </a:endParaRPr>
          </a:p>
          <a:p>
            <a:pPr algn="ctr"/>
            <a:r>
              <a:rPr lang="en-US" sz="2800" u="sng" dirty="0">
                <a:solidFill>
                  <a:srgbClr val="0563C1"/>
                </a:solidFill>
                <a:ea typeface="Calibri" panose="020F0502020204030204" pitchFamily="34" charset="0"/>
                <a:hlinkClick r:id="rId4"/>
              </a:rPr>
              <a:t>https://www.questbase.com/product/qsb/</a:t>
            </a:r>
            <a:endParaRPr lang="en-US" sz="2800" u="sng" dirty="0">
              <a:solidFill>
                <a:srgbClr val="0563C1"/>
              </a:solidFill>
              <a:ea typeface="Calibri" panose="020F0502020204030204" pitchFamily="34" charset="0"/>
            </a:endParaRPr>
          </a:p>
          <a:p>
            <a:pPr algn="ctr"/>
            <a:endParaRPr lang="en-US" sz="2800" dirty="0"/>
          </a:p>
          <a:p>
            <a:pPr algn="ctr"/>
            <a:r>
              <a:rPr lang="en-US" sz="2800" dirty="0">
                <a:ea typeface="Calibri" panose="020F0502020204030204" pitchFamily="34" charset="0"/>
              </a:rPr>
              <a:t>2019 </a:t>
            </a:r>
            <a:r>
              <a:rPr lang="en-US" sz="2800" dirty="0">
                <a:highlight>
                  <a:srgbClr val="FFFF00"/>
                </a:highlight>
                <a:ea typeface="Calibri" panose="020F0502020204030204" pitchFamily="34" charset="0"/>
              </a:rPr>
              <a:t>EMR</a:t>
            </a:r>
            <a:r>
              <a:rPr lang="en-US" sz="2800" dirty="0">
                <a:ea typeface="Calibri" panose="020F0502020204030204" pitchFamily="34" charset="0"/>
              </a:rPr>
              <a:t> CBT PIN: </a:t>
            </a:r>
            <a:r>
              <a:rPr lang="en-US" sz="2800" b="1" dirty="0">
                <a:ea typeface="Calibri" panose="020F0502020204030204" pitchFamily="34" charset="0"/>
              </a:rPr>
              <a:t>1894-4337-7336</a:t>
            </a:r>
          </a:p>
          <a:p>
            <a:pPr algn="ctr"/>
            <a:endParaRPr lang="en-US" sz="2800" dirty="0">
              <a:ea typeface="Calibri" panose="020F0502020204030204" pitchFamily="34" charset="0"/>
            </a:endParaRPr>
          </a:p>
          <a:p>
            <a:pPr algn="ctr"/>
            <a:r>
              <a:rPr lang="en-US" sz="2800" dirty="0">
                <a:ea typeface="Calibri" panose="020F0502020204030204" pitchFamily="34" charset="0"/>
              </a:rPr>
              <a:t>2019 </a:t>
            </a:r>
            <a:r>
              <a:rPr lang="en-US" sz="2800" dirty="0">
                <a:highlight>
                  <a:srgbClr val="FFFF00"/>
                </a:highlight>
                <a:ea typeface="Calibri" panose="020F0502020204030204" pitchFamily="34" charset="0"/>
              </a:rPr>
              <a:t>EMT</a:t>
            </a:r>
            <a:r>
              <a:rPr lang="en-US" sz="2800" dirty="0">
                <a:ea typeface="Calibri" panose="020F0502020204030204" pitchFamily="34" charset="0"/>
              </a:rPr>
              <a:t> CBT PIN: </a:t>
            </a:r>
            <a:r>
              <a:rPr lang="en-US" sz="2800" b="1" dirty="0">
                <a:ea typeface="Calibri" panose="020F0502020204030204" pitchFamily="34" charset="0"/>
              </a:rPr>
              <a:t>1121-3973-50146</a:t>
            </a:r>
          </a:p>
          <a:p>
            <a:pPr algn="ctr"/>
            <a:endParaRPr lang="en-US" sz="2800" dirty="0">
              <a:ea typeface="Calibri" panose="020F0502020204030204" pitchFamily="34" charset="0"/>
            </a:endParaRPr>
          </a:p>
          <a:p>
            <a:pPr algn="ctr"/>
            <a:r>
              <a:rPr lang="en-US" sz="2800" dirty="0">
                <a:ea typeface="Calibri" panose="020F0502020204030204" pitchFamily="34" charset="0"/>
              </a:rPr>
              <a:t>2019 </a:t>
            </a:r>
            <a:r>
              <a:rPr lang="en-US" sz="2800" dirty="0">
                <a:highlight>
                  <a:srgbClr val="FFFF00"/>
                </a:highlight>
                <a:ea typeface="Calibri" panose="020F0502020204030204" pitchFamily="34" charset="0"/>
              </a:rPr>
              <a:t>AEMT</a:t>
            </a:r>
            <a:r>
              <a:rPr lang="en-US" sz="2800" dirty="0">
                <a:ea typeface="Calibri" panose="020F0502020204030204" pitchFamily="34" charset="0"/>
              </a:rPr>
              <a:t> CBT PIN: </a:t>
            </a:r>
            <a:r>
              <a:rPr lang="en-US" sz="2800" b="1" dirty="0">
                <a:ea typeface="Calibri" panose="020F0502020204030204" pitchFamily="34" charset="0"/>
              </a:rPr>
              <a:t>8563-1486-5441</a:t>
            </a:r>
          </a:p>
          <a:p>
            <a:pPr algn="ctr"/>
            <a:endParaRPr lang="en-US" sz="2800" dirty="0">
              <a:ea typeface="Calibri" panose="020F0502020204030204" pitchFamily="34" charset="0"/>
            </a:endParaRPr>
          </a:p>
          <a:p>
            <a:pPr algn="ctr"/>
            <a:r>
              <a:rPr lang="en-US" sz="2800" dirty="0">
                <a:ea typeface="Calibri" panose="020F0502020204030204" pitchFamily="34" charset="0"/>
              </a:rPr>
              <a:t>2019 </a:t>
            </a:r>
            <a:r>
              <a:rPr lang="en-US" sz="2800" dirty="0">
                <a:highlight>
                  <a:srgbClr val="FFFF00"/>
                </a:highlight>
                <a:ea typeface="Calibri" panose="020F0502020204030204" pitchFamily="34" charset="0"/>
              </a:rPr>
              <a:t>Paramedic</a:t>
            </a:r>
            <a:r>
              <a:rPr lang="en-US" sz="2800" dirty="0">
                <a:ea typeface="Calibri" panose="020F0502020204030204" pitchFamily="34" charset="0"/>
              </a:rPr>
              <a:t> CBT PIN: </a:t>
            </a:r>
            <a:r>
              <a:rPr lang="en-US" sz="2800" b="1" dirty="0">
                <a:ea typeface="Calibri" panose="020F0502020204030204" pitchFamily="34" charset="0"/>
              </a:rPr>
              <a:t>5155-4058-3043</a:t>
            </a:r>
          </a:p>
          <a:p>
            <a:pPr algn="ctr"/>
            <a:endParaRPr lang="en-US" sz="2800" b="1" dirty="0"/>
          </a:p>
          <a:p>
            <a:pPr algn="ctr"/>
            <a:r>
              <a:rPr lang="en-US" sz="2800" dirty="0">
                <a:solidFill>
                  <a:srgbClr val="FF0000"/>
                </a:solidFill>
                <a:ea typeface="Calibri" panose="020F0502020204030204" pitchFamily="34" charset="0"/>
              </a:rPr>
              <a:t>2019 CBT </a:t>
            </a:r>
            <a:r>
              <a:rPr lang="en-US" sz="2800" dirty="0">
                <a:solidFill>
                  <a:srgbClr val="FF0000"/>
                </a:solidFill>
                <a:highlight>
                  <a:srgbClr val="00FFFF"/>
                </a:highlight>
                <a:ea typeface="Calibri" panose="020F0502020204030204" pitchFamily="34" charset="0"/>
              </a:rPr>
              <a:t>Evaluation</a:t>
            </a:r>
            <a:r>
              <a:rPr lang="en-US" sz="2800" dirty="0">
                <a:solidFill>
                  <a:srgbClr val="FF0000"/>
                </a:solidFill>
                <a:ea typeface="Calibri" panose="020F0502020204030204" pitchFamily="34" charset="0"/>
              </a:rPr>
              <a:t> PIN: </a:t>
            </a:r>
            <a:r>
              <a:rPr lang="en-US" sz="2800" b="1" dirty="0">
                <a:solidFill>
                  <a:srgbClr val="FF0000"/>
                </a:solidFill>
                <a:ea typeface="Calibri" panose="020F0502020204030204" pitchFamily="34" charset="0"/>
              </a:rPr>
              <a:t>3611-7570-0323</a:t>
            </a:r>
          </a:p>
          <a:p>
            <a:pPr algn="ctr"/>
            <a:endParaRPr lang="en-US" sz="2800" b="1" dirty="0"/>
          </a:p>
        </p:txBody>
      </p:sp>
    </p:spTree>
    <p:extLst>
      <p:ext uri="{BB962C8B-B14F-4D97-AF65-F5344CB8AC3E}">
        <p14:creationId xmlns:p14="http://schemas.microsoft.com/office/powerpoint/2010/main" val="249823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8FEA00-2253-455E-B68B-C11B1239DFFB}"/>
              </a:ext>
            </a:extLst>
          </p:cNvPr>
          <p:cNvPicPr>
            <a:picLocks noChangeAspect="1"/>
          </p:cNvPicPr>
          <p:nvPr/>
        </p:nvPicPr>
        <p:blipFill>
          <a:blip r:embed="rId3"/>
          <a:stretch>
            <a:fillRect/>
          </a:stretch>
        </p:blipFill>
        <p:spPr>
          <a:xfrm>
            <a:off x="7029449" y="380614"/>
            <a:ext cx="4572949" cy="3513363"/>
          </a:xfrm>
          <a:prstGeom prst="rect">
            <a:avLst/>
          </a:prstGeom>
        </p:spPr>
      </p:pic>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36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5426324-86AC-4B66-8AB6-A37154999827}"/>
              </a:ext>
            </a:extLst>
          </p:cNvPr>
          <p:cNvSpPr/>
          <p:nvPr/>
        </p:nvSpPr>
        <p:spPr>
          <a:xfrm>
            <a:off x="287865" y="836459"/>
            <a:ext cx="5562601" cy="5786199"/>
          </a:xfrm>
          <a:prstGeom prst="rect">
            <a:avLst/>
          </a:prstGeom>
        </p:spPr>
        <p:txBody>
          <a:bodyPr wrap="square">
            <a:spAutoFit/>
          </a:bodyPr>
          <a:lstStyle/>
          <a:p>
            <a:pPr algn="ctr"/>
            <a:r>
              <a:rPr lang="en-US" sz="1000" b="1" dirty="0">
                <a:latin typeface="Times New Roman" panose="02020603050405020304" pitchFamily="18" charset="0"/>
                <a:ea typeface="Times New Roman" panose="02020603050405020304" pitchFamily="18" charset="0"/>
              </a:rPr>
              <a:t>2019 STIPULATIONS</a:t>
            </a:r>
            <a:endParaRPr lang="en-US" sz="1050" dirty="0">
              <a:effectLst/>
              <a:latin typeface="Times New Roman" panose="02020603050405020304" pitchFamily="18" charset="0"/>
              <a:ea typeface="Times New Roman" panose="02020603050405020304" pitchFamily="18" charset="0"/>
            </a:endParaRPr>
          </a:p>
          <a:p>
            <a:pPr algn="ctr"/>
            <a:r>
              <a:rPr lang="en-US" sz="1000" b="1" kern="1400" dirty="0">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and certified by the State of Ohio as a Paramedic. You may not use new protocol until you have passed both the skills check-off and CBT.</a:t>
            </a:r>
            <a:endParaRPr lang="en-US" sz="1050" dirty="0">
              <a:solidFill>
                <a:srgbClr val="FF0000"/>
              </a:solidFill>
              <a:highlight>
                <a:srgbClr val="FFFF00"/>
              </a:highligh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This protocol is to be used in the field only. Communications must be attempted as soon as practical for potentially unstable patients, or for hospitals that request contact on all patients being transferred to their facility.</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Procedures marked with a diamond (</a:t>
            </a:r>
            <a:r>
              <a:rPr lang="en-US" sz="1000" dirty="0">
                <a:latin typeface="Times New Roman" panose="02020603050405020304" pitchFamily="18" charset="0"/>
                <a:ea typeface="Times New Roman" panose="02020603050405020304" pitchFamily="18" charset="0"/>
                <a:cs typeface="Symbol" panose="05050102010706020507" pitchFamily="18" charset="2"/>
                <a:sym typeface="Symbol" panose="05050102010706020507" pitchFamily="18" charset="2"/>
              </a:rPr>
              <a:t></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are never to be performed without a physician's order. The diamond provides identification of procedures and medications that require on-line medical control authorization.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No procedures, techniques, or drugs will be used without the proper equipment or beyond the training or capabilities of the prehospital personnel. Nothing in this protocol may be used without specific pre-approval of the Medical Director for the local department or agency.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the recommendation of the Standing Orders Committee that departments be able to access the humeral head via IO in the adult population.</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 is recommended to use filtered needles when drawing up any medication from an ampule.</a:t>
            </a:r>
            <a:endParaRPr lang="en-US" sz="1050" dirty="0">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Items enclosed in braces ({ }) are at the option of the department and its Medical Director.</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EMS personnel of any level are not authorized to intubate, unless they have and can use appropriate confirmation devices: End tidal carbon dioxide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detectors or monitors, or Esophageal Detection Devices (EDD).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in respiratory distress on oxygen or whose 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 </a:t>
            </a:r>
            <a:r>
              <a:rPr lang="en-US" sz="1000" kern="1400" dirty="0" err="1">
                <a:latin typeface="Times New Roman" panose="02020603050405020304" pitchFamily="18" charset="0"/>
                <a:ea typeface="Times New Roman" panose="02020603050405020304" pitchFamily="18" charset="0"/>
                <a:cs typeface="Symbol" panose="05050102010706020507" pitchFamily="18" charset="2"/>
              </a:rPr>
              <a:t>sats</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indicate a need for oxygen, shall remain on oxygen until care is transferred to the hospital.</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hangingPunct="0">
              <a:spcBef>
                <a:spcPts val="0"/>
              </a:spcBef>
              <a:spcAft>
                <a:spcPts val="0"/>
              </a:spcAft>
              <a:buFont typeface="Symbol" panose="05050102010706020507" pitchFamily="18" charset="2"/>
              <a:buChar char=""/>
              <a:tabLst>
                <a:tab pos="457200" algn="l"/>
              </a:tabLst>
            </a:pPr>
            <a:r>
              <a:rPr lang="en-US" sz="1000" kern="1400" dirty="0">
                <a:latin typeface="Times New Roman" panose="02020603050405020304" pitchFamily="18" charset="0"/>
                <a:ea typeface="Times New Roman" panose="02020603050405020304" pitchFamily="18" charset="0"/>
                <a:cs typeface="Symbol" panose="05050102010706020507" pitchFamily="18" charset="2"/>
              </a:rPr>
              <a:t>Any patient being monitored for a significant cardiac event or EtCO</a:t>
            </a:r>
            <a:r>
              <a:rPr lang="en-US" sz="1000" kern="1400" baseline="-25000" dirty="0">
                <a:latin typeface="Times New Roman" panose="02020603050405020304" pitchFamily="18" charset="0"/>
                <a:ea typeface="Times New Roman" panose="02020603050405020304" pitchFamily="18" charset="0"/>
                <a:cs typeface="Symbol" panose="05050102010706020507" pitchFamily="18" charset="2"/>
              </a:rPr>
              <a:t>2</a:t>
            </a:r>
            <a:r>
              <a:rPr lang="en-US" sz="1000" kern="1400" dirty="0">
                <a:latin typeface="Times New Roman" panose="02020603050405020304" pitchFamily="18" charset="0"/>
                <a:ea typeface="Times New Roman" panose="02020603050405020304" pitchFamily="18" charset="0"/>
                <a:cs typeface="Symbol" panose="05050102010706020507" pitchFamily="18" charset="2"/>
              </a:rPr>
              <a:t> shall remain on the monitor until patient care is transferred to hospital staff. In addition, a summary report shall be provided from any device capable of printing one.</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Infrequently, stepwise adherence to specific protocols may not be in the patient’s best interest. No protocol can substitute for the EMS professional’s judgment. However, at no time should treatment options exceed those authorized without direct consultation with the Medical Control Physician (MCP). In all such cases, contact with MCP should be considered as soon as possible. </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The Adult and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Pediatric Orders</a:t>
            </a:r>
            <a:r>
              <a:rPr lang="en-US" sz="1000" i="1" dirty="0">
                <a:latin typeface="Times New Roman" panose="02020603050405020304" pitchFamily="18" charset="0"/>
                <a:ea typeface="Times New Roman" panose="02020603050405020304" pitchFamily="18" charset="0"/>
                <a:cs typeface="Symbol" panose="05050102010706020507" pitchFamily="18" charset="2"/>
              </a:rPr>
              <a:t> (“</a:t>
            </a:r>
            <a:r>
              <a:rPr lang="en-US" sz="1000" i="1"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Peds</a:t>
            </a:r>
            <a:r>
              <a:rPr lang="en-US" sz="1000" i="1" dirty="0">
                <a:latin typeface="Times New Roman" panose="02020603050405020304" pitchFamily="18" charset="0"/>
                <a:ea typeface="Times New Roman" panose="02020603050405020304" pitchFamily="18" charset="0"/>
                <a:cs typeface="Symbol" panose="05050102010706020507" pitchFamily="18" charset="2"/>
              </a:rPr>
              <a:t>”) are combined.</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fontAlgn="base">
              <a:spcBef>
                <a:spcPts val="0"/>
              </a:spcBef>
              <a:spcAft>
                <a:spcPts val="0"/>
              </a:spcAft>
              <a:buSzPts val="1100"/>
              <a:buFont typeface="Wingdings" panose="05000000000000000000" pitchFamily="2" charset="2"/>
              <a:buChar char=""/>
              <a:tabLst>
                <a:tab pos="457200" algn="l"/>
              </a:tabLst>
            </a:pPr>
            <a:r>
              <a:rPr lang="en-US" sz="1000" i="1" dirty="0">
                <a:latin typeface="Times New Roman" panose="02020603050405020304" pitchFamily="18" charset="0"/>
                <a:ea typeface="Times New Roman" panose="02020603050405020304" pitchFamily="18" charset="0"/>
              </a:rPr>
              <a:t>Sections that apply only to Adults are bulleted with an “</a:t>
            </a:r>
            <a:r>
              <a:rPr lang="en-US" sz="1000" b="1" i="1" dirty="0">
                <a:latin typeface="Times New Roman" panose="02020603050405020304" pitchFamily="18" charset="0"/>
                <a:ea typeface="Times New Roman" panose="02020603050405020304" pitchFamily="18" charset="0"/>
              </a:rPr>
              <a:t>A</a:t>
            </a:r>
            <a:r>
              <a:rPr lang="en-US" sz="1000" i="1" dirty="0">
                <a:latin typeface="Times New Roman" panose="02020603050405020304" pitchFamily="18" charset="0"/>
                <a:ea typeface="Times New Roman" panose="02020603050405020304" pitchFamily="18" charset="0"/>
              </a:rPr>
              <a:t>”.</a:t>
            </a:r>
            <a:endParaRPr lang="en-US" sz="1050" u="none" strike="noStrike"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Clr>
                <a:srgbClr val="FF00FF"/>
              </a:buClr>
              <a:buFont typeface="Symbol" panose="05050102010706020507" pitchFamily="18" charset="2"/>
              <a:buChar char=""/>
              <a:tabLst>
                <a:tab pos="457200" algn="l"/>
              </a:tabLst>
            </a:pP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All Pediatric treatments will be in Pink and bulleted with a “</a:t>
            </a:r>
            <a:r>
              <a:rPr lang="en-US" sz="1000" b="1"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P</a:t>
            </a:r>
            <a:r>
              <a:rPr lang="en-US" sz="1000" kern="1400" dirty="0">
                <a:solidFill>
                  <a:srgbClr val="FF00FF"/>
                </a:solidFill>
                <a:latin typeface="Times New Roman" panose="02020603050405020304" pitchFamily="18" charset="0"/>
                <a:ea typeface="Times New Roman" panose="02020603050405020304" pitchFamily="18" charset="0"/>
                <a:cs typeface="Symbol" panose="05050102010706020507" pitchFamily="18" charset="2"/>
              </a:rPr>
              <a:t>”.</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spcBef>
                <a:spcPts val="0"/>
              </a:spcBef>
              <a:spcAft>
                <a:spcPts val="0"/>
              </a:spcAft>
              <a:buFont typeface="Symbol" panose="05050102010706020507" pitchFamily="18" charset="2"/>
              <a:buChar char=""/>
              <a:tabLst>
                <a:tab pos="457200" algn="l"/>
              </a:tabLst>
            </a:pPr>
            <a:r>
              <a:rPr lang="en-US" sz="1000" i="1" dirty="0">
                <a:latin typeface="Times New Roman" panose="02020603050405020304" pitchFamily="18" charset="0"/>
                <a:ea typeface="Times New Roman" panose="02020603050405020304" pitchFamily="18" charset="0"/>
                <a:cs typeface="Symbol" panose="05050102010706020507" pitchFamily="18" charset="2"/>
              </a:rPr>
              <a:t>Sections which apply to both Adult and Peds are indicated with standard bullets.</a:t>
            </a:r>
            <a:endParaRPr lang="en-US" sz="1050" dirty="0">
              <a:effectLst/>
              <a:latin typeface="Times New Roman" panose="02020603050405020304" pitchFamily="18" charset="0"/>
              <a:ea typeface="Times New Roman" panose="02020603050405020304" pitchFamily="18" charset="0"/>
              <a:cs typeface="Symbol" panose="05050102010706020507" pitchFamily="18" charset="2"/>
            </a:endParaRPr>
          </a:p>
          <a:p>
            <a:pPr marL="457200" marR="0" indent="-228600" algn="just">
              <a:spcBef>
                <a:spcPts val="0"/>
              </a:spcBef>
              <a:spcAft>
                <a:spcPts val="0"/>
              </a:spcAft>
              <a:tabLst>
                <a:tab pos="457200" algn="l"/>
              </a:tabLst>
            </a:pPr>
            <a:r>
              <a:rPr lang="en-US" sz="1000" b="1" dirty="0">
                <a:latin typeface="Times New Roman" panose="02020603050405020304" pitchFamily="18" charset="0"/>
                <a:ea typeface="Times New Roman" panose="02020603050405020304" pitchFamily="18" charset="0"/>
              </a:rPr>
              <a:t>G	</a:t>
            </a:r>
            <a:r>
              <a:rPr lang="en-US" sz="1000" dirty="0">
                <a:latin typeface="Times New Roman" panose="02020603050405020304" pitchFamily="18" charset="0"/>
                <a:ea typeface="Times New Roman" panose="02020603050405020304" pitchFamily="18" charset="0"/>
              </a:rPr>
              <a:t>There are also sections which apply to only Geriatric patients and are bulleted with a bold </a:t>
            </a:r>
            <a:r>
              <a:rPr lang="en-US" sz="1000" b="1" dirty="0">
                <a:latin typeface="Times New Roman" panose="02020603050405020304" pitchFamily="18" charset="0"/>
                <a:ea typeface="Times New Roman" panose="02020603050405020304" pitchFamily="18" charset="0"/>
              </a:rPr>
              <a:t>“G.”</a:t>
            </a:r>
            <a:endParaRPr lang="en-US" sz="105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90E59144-45E7-443E-A86C-F6232E53633C}"/>
              </a:ext>
            </a:extLst>
          </p:cNvPr>
          <p:cNvSpPr/>
          <p:nvPr/>
        </p:nvSpPr>
        <p:spPr>
          <a:xfrm>
            <a:off x="6286500" y="574194"/>
            <a:ext cx="5760637" cy="1754326"/>
          </a:xfrm>
          <a:prstGeom prst="rect">
            <a:avLst/>
          </a:prstGeom>
        </p:spPr>
        <p:txBody>
          <a:bodyPr wrap="square">
            <a:spAutoFit/>
          </a:bodyPr>
          <a:lstStyle/>
          <a:p>
            <a:pPr marR="0" lvl="0" algn="just" hangingPunct="0">
              <a:spcBef>
                <a:spcPts val="0"/>
              </a:spcBef>
              <a:spcAft>
                <a:spcPts val="0"/>
              </a:spcAft>
              <a:tabLst>
                <a:tab pos="457200" algn="l"/>
              </a:tabLst>
            </a:pPr>
            <a:r>
              <a:rPr lang="en-US" kern="1400" dirty="0">
                <a:latin typeface="Times New Roman" panose="02020603050405020304" pitchFamily="18" charset="0"/>
                <a:ea typeface="Times New Roman" panose="02020603050405020304" pitchFamily="18" charset="0"/>
                <a:cs typeface="Symbol" panose="05050102010706020507" pitchFamily="18" charset="2"/>
              </a:rPr>
              <a:t>This protocol is for use by those individuals operating in and under the authority of the Greater Miami Valley EMS Council (GMVEMSC) Drug Bag Exchange Program </a:t>
            </a:r>
            <a:r>
              <a:rPr lang="en-US" i="1" kern="1400" dirty="0">
                <a:latin typeface="Times New Roman" panose="02020603050405020304" pitchFamily="18" charset="0"/>
                <a:ea typeface="Times New Roman" panose="02020603050405020304" pitchFamily="18" charset="0"/>
                <a:cs typeface="Symbol" panose="05050102010706020507" pitchFamily="18" charset="2"/>
              </a:rPr>
              <a:t>and certified by the State of Ohio as a Paramedic</a:t>
            </a:r>
            <a:r>
              <a:rPr lang="en-US" kern="1400" dirty="0">
                <a:latin typeface="Times New Roman" panose="02020603050405020304" pitchFamily="18" charset="0"/>
                <a:ea typeface="Times New Roman" panose="02020603050405020304" pitchFamily="18" charset="0"/>
                <a:cs typeface="Symbol" panose="05050102010706020507" pitchFamily="18" charset="2"/>
              </a:rPr>
              <a:t>. </a:t>
            </a:r>
            <a:r>
              <a:rPr lang="en-US" b="1" kern="1400" dirty="0">
                <a:latin typeface="Times New Roman" panose="02020603050405020304" pitchFamily="18" charset="0"/>
                <a:ea typeface="Times New Roman" panose="02020603050405020304" pitchFamily="18" charset="0"/>
                <a:cs typeface="Symbol" panose="05050102010706020507" pitchFamily="18" charset="2"/>
              </a:rPr>
              <a:t>You may not use new protocol until you have passed both the skills check-off and CBT.</a:t>
            </a:r>
            <a:endParaRPr lang="en-US" sz="2000" b="1" dirty="0">
              <a:latin typeface="Times New Roman" panose="02020603050405020304" pitchFamily="18" charset="0"/>
              <a:ea typeface="Times New Roman" panose="02020603050405020304" pitchFamily="18" charset="0"/>
              <a:cs typeface="Symbol" panose="05050102010706020507" pitchFamily="18" charset="2"/>
            </a:endParaRPr>
          </a:p>
        </p:txBody>
      </p:sp>
      <p:sp>
        <p:nvSpPr>
          <p:cNvPr id="14" name="TextBox 13">
            <a:extLst>
              <a:ext uri="{FF2B5EF4-FFF2-40B4-BE49-F238E27FC236}">
                <a16:creationId xmlns:a16="http://schemas.microsoft.com/office/drawing/2014/main" id="{97E9370C-CC5B-40AD-B198-6DA3FC030A6D}"/>
              </a:ext>
            </a:extLst>
          </p:cNvPr>
          <p:cNvSpPr txBox="1"/>
          <p:nvPr/>
        </p:nvSpPr>
        <p:spPr>
          <a:xfrm>
            <a:off x="5645605" y="0"/>
            <a:ext cx="553916" cy="2646878"/>
          </a:xfrm>
          <a:prstGeom prst="rect">
            <a:avLst/>
          </a:prstGeom>
          <a:noFill/>
        </p:spPr>
        <p:txBody>
          <a:bodyPr wrap="square" rtlCol="0">
            <a:spAutoFit/>
          </a:bodyPr>
          <a:lstStyle/>
          <a:p>
            <a:r>
              <a:rPr lang="en-US" sz="16600" dirty="0"/>
              <a:t>{</a:t>
            </a:r>
            <a:endParaRPr lang="en-US" dirty="0"/>
          </a:p>
        </p:txBody>
      </p:sp>
    </p:spTree>
    <p:extLst>
      <p:ext uri="{BB962C8B-B14F-4D97-AF65-F5344CB8AC3E}">
        <p14:creationId xmlns:p14="http://schemas.microsoft.com/office/powerpoint/2010/main" val="31669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GMVEMSC">
            <a:extLst>
              <a:ext uri="{FF2B5EF4-FFF2-40B4-BE49-F238E27FC236}">
                <a16:creationId xmlns:a16="http://schemas.microsoft.com/office/drawing/2014/main" id="{D4EBEC16-D074-4F77-BF32-10A7F8E15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563" cy="653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757DC74-1B53-42D3-83ED-DFF54F212522}"/>
              </a:ext>
            </a:extLst>
          </p:cNvPr>
          <p:cNvSpPr>
            <a:spLocks noChangeArrowheads="1"/>
          </p:cNvSpPr>
          <p:nvPr/>
        </p:nvSpPr>
        <p:spPr bwMode="auto">
          <a:xfrm>
            <a:off x="-48016334" y="-379258"/>
            <a:ext cx="10915523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1pPr>
            <a:lvl2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2pPr>
            <a:lvl3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3pPr>
            <a:lvl4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4pPr>
            <a:lvl5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 pos="32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GMVEMSC PREHOSPITAL PARAMEDIC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STANDING ORDERS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TRAINING MANUAL VERSION June 1, 2019</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Patients 16 Years Old and Above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 Patients &lt; 16 Years old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will be</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in Pink and Bulleted with a “</a:t>
            </a:r>
            <a:r>
              <a:rPr kumimoji="0" lang="en-US" altLang="en-US" sz="1100" b="1"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ADULT and </a:t>
            </a:r>
            <a:r>
              <a:rPr kumimoji="0" lang="en-US" altLang="en-US" sz="1100" b="0" i="0" u="none" strike="noStrike" cap="none" normalizeH="0" baseline="0">
                <a:ln>
                  <a:noFill/>
                </a:ln>
                <a:solidFill>
                  <a:srgbClr val="FF00FF"/>
                </a:solidFill>
                <a:effectLst/>
                <a:latin typeface="Arial" panose="020B0604020202020204" pitchFamily="34" charset="0"/>
                <a:ea typeface="Times New Roman" panose="02020603050405020304" pitchFamily="18" charset="0"/>
              </a:rPr>
              <a:t>PEDIATRIC</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ORDERS INDEX</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 pos="3206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E1517A94-C2B1-4287-B505-3E99E3BE2A18}"/>
              </a:ext>
            </a:extLst>
          </p:cNvPr>
          <p:cNvSpPr txBox="1"/>
          <p:nvPr/>
        </p:nvSpPr>
        <p:spPr>
          <a:xfrm>
            <a:off x="627888" y="950976"/>
            <a:ext cx="10936223" cy="6124754"/>
          </a:xfrm>
          <a:prstGeom prst="rect">
            <a:avLst/>
          </a:prstGeom>
          <a:noFill/>
        </p:spPr>
        <p:txBody>
          <a:bodyPr wrap="square" rtlCol="0">
            <a:spAutoFit/>
          </a:bodyPr>
          <a:lstStyle/>
          <a:p>
            <a:pPr algn="ctr"/>
            <a:r>
              <a:rPr lang="en-US" sz="8000" b="1" i="1" u="sng" dirty="0">
                <a:solidFill>
                  <a:srgbClr val="FF0000"/>
                </a:solidFill>
              </a:rPr>
              <a:t>Please Remember</a:t>
            </a:r>
            <a:r>
              <a:rPr lang="en-US" sz="8000" b="1" i="1" dirty="0">
                <a:solidFill>
                  <a:srgbClr val="FF0000"/>
                </a:solidFill>
              </a:rPr>
              <a:t>!</a:t>
            </a:r>
          </a:p>
          <a:p>
            <a:pPr algn="ctr"/>
            <a:r>
              <a:rPr lang="en-US" sz="6000" dirty="0"/>
              <a:t>The 2019 Protocol takes effect at 0000 hours on 1 June, 2019.</a:t>
            </a:r>
          </a:p>
          <a:p>
            <a:pPr algn="ctr"/>
            <a:r>
              <a:rPr lang="en-US" sz="3200" i="1" dirty="0"/>
              <a:t>and</a:t>
            </a:r>
          </a:p>
          <a:p>
            <a:pPr algn="ctr"/>
            <a:r>
              <a:rPr lang="en-US" sz="6000" dirty="0"/>
              <a:t>can </a:t>
            </a:r>
            <a:r>
              <a:rPr lang="en-US" sz="6000" u="sng" dirty="0"/>
              <a:t>ONLY</a:t>
            </a:r>
            <a:r>
              <a:rPr lang="en-US" sz="6000" dirty="0"/>
              <a:t> be used if you’ve passed your 2019 CBT and Skills testing.</a:t>
            </a:r>
          </a:p>
          <a:p>
            <a:pPr algn="ctr"/>
            <a:r>
              <a:rPr lang="en-US" sz="2800" dirty="0"/>
              <a:t>(Including OPTIONAL SKILLS)</a:t>
            </a:r>
          </a:p>
        </p:txBody>
      </p:sp>
      <p:pic>
        <p:nvPicPr>
          <p:cNvPr id="3" name="Picture 2">
            <a:extLst>
              <a:ext uri="{FF2B5EF4-FFF2-40B4-BE49-F238E27FC236}">
                <a16:creationId xmlns:a16="http://schemas.microsoft.com/office/drawing/2014/main" id="{98310251-DC05-4A16-BD3B-61FF2B0092DA}"/>
              </a:ext>
            </a:extLst>
          </p:cNvPr>
          <p:cNvPicPr>
            <a:picLocks noChangeAspect="1"/>
          </p:cNvPicPr>
          <p:nvPr/>
        </p:nvPicPr>
        <p:blipFill>
          <a:blip r:embed="rId4"/>
          <a:stretch>
            <a:fillRect/>
          </a:stretch>
        </p:blipFill>
        <p:spPr>
          <a:xfrm>
            <a:off x="10128682" y="137160"/>
            <a:ext cx="1962733" cy="1627632"/>
          </a:xfrm>
          <a:prstGeom prst="rect">
            <a:avLst/>
          </a:prstGeom>
        </p:spPr>
      </p:pic>
      <p:cxnSp>
        <p:nvCxnSpPr>
          <p:cNvPr id="7" name="Straight Arrow Connector 6">
            <a:extLst>
              <a:ext uri="{FF2B5EF4-FFF2-40B4-BE49-F238E27FC236}">
                <a16:creationId xmlns:a16="http://schemas.microsoft.com/office/drawing/2014/main" id="{D6571E91-178B-4AD1-A71C-11DDAE737E0D}"/>
              </a:ext>
            </a:extLst>
          </p:cNvPr>
          <p:cNvCxnSpPr/>
          <p:nvPr/>
        </p:nvCxnSpPr>
        <p:spPr>
          <a:xfrm flipV="1">
            <a:off x="10195560" y="530352"/>
            <a:ext cx="1691640" cy="2788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 name="Picture 8">
            <a:extLst>
              <a:ext uri="{FF2B5EF4-FFF2-40B4-BE49-F238E27FC236}">
                <a16:creationId xmlns:a16="http://schemas.microsoft.com/office/drawing/2014/main" id="{60A34E60-F54A-40EF-9887-E19E7A0BE766}"/>
              </a:ext>
            </a:extLst>
          </p:cNvPr>
          <p:cNvPicPr>
            <a:picLocks noChangeAspect="1"/>
          </p:cNvPicPr>
          <p:nvPr/>
        </p:nvPicPr>
        <p:blipFill>
          <a:blip r:embed="rId5"/>
          <a:stretch>
            <a:fillRect/>
          </a:stretch>
        </p:blipFill>
        <p:spPr>
          <a:xfrm>
            <a:off x="100585" y="768041"/>
            <a:ext cx="1545391" cy="1545391"/>
          </a:xfrm>
          <a:prstGeom prst="rect">
            <a:avLst/>
          </a:prstGeom>
        </p:spPr>
      </p:pic>
      <p:cxnSp>
        <p:nvCxnSpPr>
          <p:cNvPr id="10" name="Straight Arrow Connector 9">
            <a:extLst>
              <a:ext uri="{FF2B5EF4-FFF2-40B4-BE49-F238E27FC236}">
                <a16:creationId xmlns:a16="http://schemas.microsoft.com/office/drawing/2014/main" id="{7760600B-4876-40FF-838B-A103B68BCD72}"/>
              </a:ext>
            </a:extLst>
          </p:cNvPr>
          <p:cNvCxnSpPr>
            <a:cxnSpLocks/>
          </p:cNvCxnSpPr>
          <p:nvPr/>
        </p:nvCxnSpPr>
        <p:spPr>
          <a:xfrm flipH="1" flipV="1">
            <a:off x="961702" y="1335024"/>
            <a:ext cx="867098" cy="19842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1521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 calcmode="lin" valueType="num">
                                      <p:cBhvr additive="base">
                                        <p:cTn id="4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 calcmode="lin" valueType="num">
                                      <p:cBhvr additive="base">
                                        <p:cTn id="4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3" end="3"/>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 calcmode="lin" valueType="num">
                                      <p:cBhvr additive="base">
                                        <p:cTn id="4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5069</TotalTime>
  <Words>7776</Words>
  <Application>Microsoft Office PowerPoint</Application>
  <PresentationFormat>Widescreen</PresentationFormat>
  <Paragraphs>1531</Paragraphs>
  <Slides>60</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72" baseType="lpstr">
      <vt:lpstr>Arial</vt:lpstr>
      <vt:lpstr>Calibri</vt:lpstr>
      <vt:lpstr>Calibri Light</vt:lpstr>
      <vt:lpstr>Courier New</vt:lpstr>
      <vt:lpstr>Open Sans</vt:lpstr>
      <vt:lpstr>Symbol</vt:lpstr>
      <vt:lpstr>Times New Roman</vt:lpstr>
      <vt:lpstr>Wingdings</vt:lpstr>
      <vt:lpstr>Wingdings 2</vt:lpstr>
      <vt:lpstr>Office Theme</vt:lpstr>
      <vt:lpstr>Document</vt:lpstr>
      <vt:lpstr>Acrobat Document</vt:lpstr>
      <vt:lpstr>2019-2020 Standing Orders FOCUSED UPDATE with emphasis on modalities frequently missed from the 2018-2019 CBT!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Ohio DPS EMS WAVEFORM CAPNOGRAPHY REQUIREMENT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2019-2020 Standing Orders REVIEW and UPDATE</dc:title>
  <dc:creator>Clark, Matt S</dc:creator>
  <cp:lastModifiedBy>Sandy Lehrter</cp:lastModifiedBy>
  <cp:revision>198</cp:revision>
  <dcterms:created xsi:type="dcterms:W3CDTF">2018-12-19T04:17:44Z</dcterms:created>
  <dcterms:modified xsi:type="dcterms:W3CDTF">2019-03-11T15:16:01Z</dcterms:modified>
</cp:coreProperties>
</file>