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7" r:id="rId4"/>
    <p:sldId id="258" r:id="rId5"/>
    <p:sldId id="259" r:id="rId6"/>
    <p:sldId id="260" r:id="rId7"/>
    <p:sldId id="278" r:id="rId8"/>
    <p:sldId id="262" r:id="rId9"/>
    <p:sldId id="279" r:id="rId10"/>
    <p:sldId id="280" r:id="rId11"/>
    <p:sldId id="261" r:id="rId12"/>
    <p:sldId id="263" r:id="rId13"/>
    <p:sldId id="274" r:id="rId14"/>
    <p:sldId id="281" r:id="rId15"/>
    <p:sldId id="282" r:id="rId16"/>
    <p:sldId id="264" r:id="rId17"/>
    <p:sldId id="265" r:id="rId18"/>
    <p:sldId id="266" r:id="rId19"/>
    <p:sldId id="267" r:id="rId20"/>
    <p:sldId id="268" r:id="rId21"/>
    <p:sldId id="270" r:id="rId22"/>
    <p:sldId id="271" r:id="rId23"/>
    <p:sldId id="283" r:id="rId24"/>
    <p:sldId id="272" r:id="rId25"/>
    <p:sldId id="284" r:id="rId26"/>
    <p:sldId id="273" r:id="rId27"/>
    <p:sldId id="275" r:id="rId28"/>
    <p:sldId id="285" r:id="rId29"/>
    <p:sldId id="286" r:id="rId30"/>
    <p:sldId id="287" r:id="rId31"/>
    <p:sldId id="290" r:id="rId32"/>
    <p:sldId id="292" r:id="rId33"/>
    <p:sldId id="288" r:id="rId34"/>
    <p:sldId id="289" r:id="rId35"/>
    <p:sldId id="276"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53" d="100"/>
          <a:sy n="53" d="100"/>
        </p:scale>
        <p:origin x="-1805" y="-667"/>
      </p:cViewPr>
      <p:guideLst>
        <p:guide orient="horz" pos="2160"/>
        <p:guide pos="2880"/>
      </p:guideLst>
    </p:cSldViewPr>
  </p:slideViewPr>
  <p:notesTextViewPr>
    <p:cViewPr>
      <p:scale>
        <a:sx n="1" d="1"/>
        <a:sy n="1" d="1"/>
      </p:scale>
      <p:origin x="0" y="0"/>
    </p:cViewPr>
  </p:notesTextViewPr>
  <p:sorterViewPr>
    <p:cViewPr>
      <p:scale>
        <a:sx n="100" d="100"/>
        <a:sy n="100" d="100"/>
      </p:scale>
      <p:origin x="0" y="52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EB9A98-D020-4EDC-BC10-CC145F5F4FC2}" type="datetimeFigureOut">
              <a:rPr lang="en-US" smtClean="0"/>
              <a:pPr/>
              <a:t>10/27/2016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E93919-93A7-42A9-912E-77FB8C5B05D7}" type="slidenum">
              <a:rPr lang="en-US" smtClean="0"/>
              <a:pPr/>
              <a:t>‹#›</a:t>
            </a:fld>
            <a:endParaRPr lang="en-US"/>
          </a:p>
        </p:txBody>
      </p:sp>
    </p:spTree>
    <p:extLst>
      <p:ext uri="{BB962C8B-B14F-4D97-AF65-F5344CB8AC3E}">
        <p14:creationId xmlns:p14="http://schemas.microsoft.com/office/powerpoint/2010/main" val="29060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EB9A98-D020-4EDC-BC10-CC145F5F4FC2}" type="datetimeFigureOut">
              <a:rPr lang="en-US" smtClean="0"/>
              <a:pPr/>
              <a:t>10/27/2016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E93919-93A7-42A9-912E-77FB8C5B05D7}" type="slidenum">
              <a:rPr lang="en-US" smtClean="0"/>
              <a:pPr/>
              <a:t>‹#›</a:t>
            </a:fld>
            <a:endParaRPr lang="en-US"/>
          </a:p>
        </p:txBody>
      </p:sp>
    </p:spTree>
    <p:extLst>
      <p:ext uri="{BB962C8B-B14F-4D97-AF65-F5344CB8AC3E}">
        <p14:creationId xmlns:p14="http://schemas.microsoft.com/office/powerpoint/2010/main" val="410812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EB9A98-D020-4EDC-BC10-CC145F5F4FC2}" type="datetimeFigureOut">
              <a:rPr lang="en-US" smtClean="0"/>
              <a:pPr/>
              <a:t>10/27/2016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E93919-93A7-42A9-912E-77FB8C5B05D7}" type="slidenum">
              <a:rPr lang="en-US" smtClean="0"/>
              <a:pPr/>
              <a:t>‹#›</a:t>
            </a:fld>
            <a:endParaRPr lang="en-US"/>
          </a:p>
        </p:txBody>
      </p:sp>
    </p:spTree>
    <p:extLst>
      <p:ext uri="{BB962C8B-B14F-4D97-AF65-F5344CB8AC3E}">
        <p14:creationId xmlns:p14="http://schemas.microsoft.com/office/powerpoint/2010/main" val="3606574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EB9A98-D020-4EDC-BC10-CC145F5F4FC2}" type="datetimeFigureOut">
              <a:rPr lang="en-US" smtClean="0"/>
              <a:pPr/>
              <a:t>10/27/2016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E93919-93A7-42A9-912E-77FB8C5B05D7}" type="slidenum">
              <a:rPr lang="en-US" smtClean="0"/>
              <a:pPr/>
              <a:t>‹#›</a:t>
            </a:fld>
            <a:endParaRPr lang="en-US"/>
          </a:p>
        </p:txBody>
      </p:sp>
    </p:spTree>
    <p:extLst>
      <p:ext uri="{BB962C8B-B14F-4D97-AF65-F5344CB8AC3E}">
        <p14:creationId xmlns:p14="http://schemas.microsoft.com/office/powerpoint/2010/main" val="2231152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EB9A98-D020-4EDC-BC10-CC145F5F4FC2}" type="datetimeFigureOut">
              <a:rPr lang="en-US" smtClean="0"/>
              <a:pPr/>
              <a:t>10/27/2016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E93919-93A7-42A9-912E-77FB8C5B05D7}" type="slidenum">
              <a:rPr lang="en-US" smtClean="0"/>
              <a:pPr/>
              <a:t>‹#›</a:t>
            </a:fld>
            <a:endParaRPr lang="en-US"/>
          </a:p>
        </p:txBody>
      </p:sp>
    </p:spTree>
    <p:extLst>
      <p:ext uri="{BB962C8B-B14F-4D97-AF65-F5344CB8AC3E}">
        <p14:creationId xmlns:p14="http://schemas.microsoft.com/office/powerpoint/2010/main" val="125112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EB9A98-D020-4EDC-BC10-CC145F5F4FC2}" type="datetimeFigureOut">
              <a:rPr lang="en-US" smtClean="0"/>
              <a:pPr/>
              <a:t>10/27/2016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E93919-93A7-42A9-912E-77FB8C5B05D7}" type="slidenum">
              <a:rPr lang="en-US" smtClean="0"/>
              <a:pPr/>
              <a:t>‹#›</a:t>
            </a:fld>
            <a:endParaRPr lang="en-US"/>
          </a:p>
        </p:txBody>
      </p:sp>
    </p:spTree>
    <p:extLst>
      <p:ext uri="{BB962C8B-B14F-4D97-AF65-F5344CB8AC3E}">
        <p14:creationId xmlns:p14="http://schemas.microsoft.com/office/powerpoint/2010/main" val="2802734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EB9A98-D020-4EDC-BC10-CC145F5F4FC2}" type="datetimeFigureOut">
              <a:rPr lang="en-US" smtClean="0"/>
              <a:pPr/>
              <a:t>10/27/2016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E93919-93A7-42A9-912E-77FB8C5B05D7}" type="slidenum">
              <a:rPr lang="en-US" smtClean="0"/>
              <a:pPr/>
              <a:t>‹#›</a:t>
            </a:fld>
            <a:endParaRPr lang="en-US"/>
          </a:p>
        </p:txBody>
      </p:sp>
    </p:spTree>
    <p:extLst>
      <p:ext uri="{BB962C8B-B14F-4D97-AF65-F5344CB8AC3E}">
        <p14:creationId xmlns:p14="http://schemas.microsoft.com/office/powerpoint/2010/main" val="2788764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EB9A98-D020-4EDC-BC10-CC145F5F4FC2}" type="datetimeFigureOut">
              <a:rPr lang="en-US" smtClean="0"/>
              <a:pPr/>
              <a:t>10/27/2016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E93919-93A7-42A9-912E-77FB8C5B05D7}" type="slidenum">
              <a:rPr lang="en-US" smtClean="0"/>
              <a:pPr/>
              <a:t>‹#›</a:t>
            </a:fld>
            <a:endParaRPr lang="en-US"/>
          </a:p>
        </p:txBody>
      </p:sp>
    </p:spTree>
    <p:extLst>
      <p:ext uri="{BB962C8B-B14F-4D97-AF65-F5344CB8AC3E}">
        <p14:creationId xmlns:p14="http://schemas.microsoft.com/office/powerpoint/2010/main" val="1380695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EB9A98-D020-4EDC-BC10-CC145F5F4FC2}" type="datetimeFigureOut">
              <a:rPr lang="en-US" smtClean="0"/>
              <a:pPr/>
              <a:t>10/27/2016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E93919-93A7-42A9-912E-77FB8C5B05D7}" type="slidenum">
              <a:rPr lang="en-US" smtClean="0"/>
              <a:pPr/>
              <a:t>‹#›</a:t>
            </a:fld>
            <a:endParaRPr lang="en-US"/>
          </a:p>
        </p:txBody>
      </p:sp>
    </p:spTree>
    <p:extLst>
      <p:ext uri="{BB962C8B-B14F-4D97-AF65-F5344CB8AC3E}">
        <p14:creationId xmlns:p14="http://schemas.microsoft.com/office/powerpoint/2010/main" val="2295668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EB9A98-D020-4EDC-BC10-CC145F5F4FC2}" type="datetimeFigureOut">
              <a:rPr lang="en-US" smtClean="0"/>
              <a:pPr/>
              <a:t>10/27/2016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E93919-93A7-42A9-912E-77FB8C5B05D7}" type="slidenum">
              <a:rPr lang="en-US" smtClean="0"/>
              <a:pPr/>
              <a:t>‹#›</a:t>
            </a:fld>
            <a:endParaRPr lang="en-US"/>
          </a:p>
        </p:txBody>
      </p:sp>
    </p:spTree>
    <p:extLst>
      <p:ext uri="{BB962C8B-B14F-4D97-AF65-F5344CB8AC3E}">
        <p14:creationId xmlns:p14="http://schemas.microsoft.com/office/powerpoint/2010/main" val="2930155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EB9A98-D020-4EDC-BC10-CC145F5F4FC2}" type="datetimeFigureOut">
              <a:rPr lang="en-US" smtClean="0"/>
              <a:pPr/>
              <a:t>10/27/2016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E93919-93A7-42A9-912E-77FB8C5B05D7}" type="slidenum">
              <a:rPr lang="en-US" smtClean="0"/>
              <a:pPr/>
              <a:t>‹#›</a:t>
            </a:fld>
            <a:endParaRPr lang="en-US"/>
          </a:p>
        </p:txBody>
      </p:sp>
    </p:spTree>
    <p:extLst>
      <p:ext uri="{BB962C8B-B14F-4D97-AF65-F5344CB8AC3E}">
        <p14:creationId xmlns:p14="http://schemas.microsoft.com/office/powerpoint/2010/main" val="952990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EB9A98-D020-4EDC-BC10-CC145F5F4FC2}" type="datetimeFigureOut">
              <a:rPr lang="en-US" smtClean="0"/>
              <a:pPr/>
              <a:t>10/27/2016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E93919-93A7-42A9-912E-77FB8C5B05D7}" type="slidenum">
              <a:rPr lang="en-US" smtClean="0"/>
              <a:pPr/>
              <a:t>‹#›</a:t>
            </a:fld>
            <a:endParaRPr lang="en-US"/>
          </a:p>
        </p:txBody>
      </p:sp>
    </p:spTree>
    <p:extLst>
      <p:ext uri="{BB962C8B-B14F-4D97-AF65-F5344CB8AC3E}">
        <p14:creationId xmlns:p14="http://schemas.microsoft.com/office/powerpoint/2010/main" val="1988272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cid:image001.png@01CFD599.72D97440" TargetMode="External"/><Relationship Id="rId5" Type="http://schemas.openxmlformats.org/officeDocument/2006/relationships/image" Target="../media/image2.gif"/><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3.png"/><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3.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3.png"/><Relationship Id="rId4" Type="http://schemas.openxmlformats.org/officeDocument/2006/relationships/image" Target="../media/image9.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3.png"/><Relationship Id="rId4" Type="http://schemas.openxmlformats.org/officeDocument/2006/relationships/image" Target="../media/image9.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3.png"/><Relationship Id="rId4" Type="http://schemas.openxmlformats.org/officeDocument/2006/relationships/image" Target="../media/image9.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3.pn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3.png"/><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3.png"/><Relationship Id="rId4" Type="http://schemas.openxmlformats.org/officeDocument/2006/relationships/image" Target="../media/image12.e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3.png"/><Relationship Id="rId4" Type="http://schemas.openxmlformats.org/officeDocument/2006/relationships/image" Target="../media/image12.e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3.png"/><Relationship Id="rId4" Type="http://schemas.openxmlformats.org/officeDocument/2006/relationships/image" Target="../media/image12.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3.png"/><Relationship Id="rId4" Type="http://schemas.openxmlformats.org/officeDocument/2006/relationships/image" Target="../media/image12.emf"/></Relationships>
</file>

<file path=ppt/slides/_rels/slide31.xml.rels><?xml version="1.0" encoding="UTF-8" standalone="yes"?>
<Relationships xmlns="http://schemas.openxmlformats.org/package/2006/relationships"><Relationship Id="rId3" Type="http://schemas.openxmlformats.org/officeDocument/2006/relationships/audio" Target="../media/media31.wav"/><Relationship Id="rId7" Type="http://schemas.openxmlformats.org/officeDocument/2006/relationships/image" Target="../media/image3.png"/><Relationship Id="rId2" Type="http://schemas.microsoft.com/office/2007/relationships/media" Target="../media/media31.wav"/><Relationship Id="rId1" Type="http://schemas.openxmlformats.org/officeDocument/2006/relationships/vmlDrawing" Target="../drawings/vmlDrawing1.vml"/><Relationship Id="rId6" Type="http://schemas.openxmlformats.org/officeDocument/2006/relationships/image" Target="../media/image13.emf"/><Relationship Id="rId5" Type="http://schemas.openxmlformats.org/officeDocument/2006/relationships/oleObject" Target="../embeddings/oleObject1.bin"/><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audio" Target="../media/media32.wav"/><Relationship Id="rId7" Type="http://schemas.openxmlformats.org/officeDocument/2006/relationships/image" Target="../media/image3.png"/><Relationship Id="rId2" Type="http://schemas.microsoft.com/office/2007/relationships/media" Target="../media/media32.wav"/><Relationship Id="rId1" Type="http://schemas.openxmlformats.org/officeDocument/2006/relationships/vmlDrawing" Target="../drawings/vmlDrawing2.vml"/><Relationship Id="rId6" Type="http://schemas.openxmlformats.org/officeDocument/2006/relationships/image" Target="../media/image14.emf"/><Relationship Id="rId5" Type="http://schemas.openxmlformats.org/officeDocument/2006/relationships/oleObject" Target="../embeddings/oleObject2.bin"/><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wav"/><Relationship Id="rId1" Type="http://schemas.microsoft.com/office/2007/relationships/media" Target="../media/media33.wav"/><Relationship Id="rId5" Type="http://schemas.openxmlformats.org/officeDocument/2006/relationships/image" Target="../media/image3.png"/><Relationship Id="rId4" Type="http://schemas.openxmlformats.org/officeDocument/2006/relationships/image" Target="../media/image12.emf"/></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3.png"/><Relationship Id="rId4" Type="http://schemas.openxmlformats.org/officeDocument/2006/relationships/image" Target="../media/image12.em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cid:image001.png@01CFD599.72D97440" TargetMode="External"/><Relationship Id="rId5" Type="http://schemas.openxmlformats.org/officeDocument/2006/relationships/image" Target="../media/image2.gif"/><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png"/><Relationship Id="rId5" Type="http://schemas.openxmlformats.org/officeDocument/2006/relationships/image" Target="../media/image6.gif"/><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png"/><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0"/>
            <a:ext cx="7772400" cy="1470025"/>
          </a:xfrm>
        </p:spPr>
        <p:txBody>
          <a:bodyPr>
            <a:noAutofit/>
          </a:bodyPr>
          <a:lstStyle/>
          <a:p>
            <a:r>
              <a:rPr lang="en-US" sz="3600" dirty="0" smtClean="0">
                <a:latin typeface="Tahoma" panose="020B0604030504040204" pitchFamily="34" charset="0"/>
                <a:ea typeface="Tahoma" panose="020B0604030504040204" pitchFamily="34" charset="0"/>
                <a:cs typeface="Tahoma" panose="020B0604030504040204" pitchFamily="34" charset="0"/>
              </a:rPr>
              <a:t>Greater Dayton Hospital Association</a:t>
            </a:r>
            <a:br>
              <a:rPr lang="en-US" sz="3600" dirty="0" smtClean="0">
                <a:latin typeface="Tahoma" panose="020B0604030504040204" pitchFamily="34" charset="0"/>
                <a:ea typeface="Tahoma" panose="020B0604030504040204" pitchFamily="34" charset="0"/>
                <a:cs typeface="Tahoma" panose="020B0604030504040204" pitchFamily="34" charset="0"/>
              </a:rPr>
            </a:br>
            <a:r>
              <a:rPr lang="en-US" sz="3600" dirty="0" smtClean="0">
                <a:latin typeface="Tahoma" panose="020B0604030504040204" pitchFamily="34" charset="0"/>
                <a:ea typeface="Tahoma" panose="020B0604030504040204" pitchFamily="34" charset="0"/>
                <a:cs typeface="Tahoma" panose="020B0604030504040204" pitchFamily="34" charset="0"/>
              </a:rPr>
              <a:t>Greater Miami Valley EMS Council</a:t>
            </a:r>
            <a:br>
              <a:rPr lang="en-US" sz="3600" dirty="0" smtClean="0">
                <a:latin typeface="Tahoma" panose="020B0604030504040204" pitchFamily="34" charset="0"/>
                <a:ea typeface="Tahoma" panose="020B0604030504040204" pitchFamily="34" charset="0"/>
                <a:cs typeface="Tahoma" panose="020B0604030504040204" pitchFamily="34" charset="0"/>
              </a:rPr>
            </a:br>
            <a:r>
              <a:rPr lang="en-US" sz="3600" dirty="0" smtClean="0">
                <a:latin typeface="Tahoma" panose="020B0604030504040204" pitchFamily="34" charset="0"/>
                <a:ea typeface="Tahoma" panose="020B0604030504040204" pitchFamily="34" charset="0"/>
                <a:cs typeface="Tahoma" panose="020B0604030504040204" pitchFamily="34" charset="0"/>
              </a:rPr>
              <a:t>Sponsored:</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457200" y="4267200"/>
            <a:ext cx="8229600" cy="1752600"/>
          </a:xfrm>
        </p:spPr>
        <p:txBody>
          <a:bodyPr/>
          <a:lstStyle/>
          <a:p>
            <a:r>
              <a:rPr lang="en-US" dirty="0" smtClean="0">
                <a:latin typeface="Tahoma" panose="020B0604030504040204" pitchFamily="34" charset="0"/>
                <a:ea typeface="Tahoma" panose="020B0604030504040204" pitchFamily="34" charset="0"/>
                <a:cs typeface="Tahoma" panose="020B0604030504040204" pitchFamily="34" charset="0"/>
              </a:rPr>
              <a:t>Public Safety Worker’s Infectious </a:t>
            </a:r>
            <a:r>
              <a:rPr lang="en-US" dirty="0">
                <a:latin typeface="Tahoma" panose="020B0604030504040204" pitchFamily="34" charset="0"/>
                <a:ea typeface="Tahoma" panose="020B0604030504040204" pitchFamily="34" charset="0"/>
                <a:cs typeface="Tahoma" panose="020B0604030504040204" pitchFamily="34" charset="0"/>
              </a:rPr>
              <a:t>Disease Exposure Reporting Policy Template</a:t>
            </a:r>
          </a:p>
          <a:p>
            <a:endParaRPr lang="en-US" dirty="0"/>
          </a:p>
        </p:txBody>
      </p:sp>
      <p:pic>
        <p:nvPicPr>
          <p:cNvPr id="4" name="Picture 2"/>
          <p:cNvPicPr>
            <a:picLocks noChangeAspect="1" noChangeArrowheads="1"/>
          </p:cNvPicPr>
          <p:nvPr/>
        </p:nvPicPr>
        <p:blipFill>
          <a:blip r:embed="rId4" cstate="print"/>
          <a:srcRect/>
          <a:stretch>
            <a:fillRect/>
          </a:stretch>
        </p:blipFill>
        <p:spPr bwMode="auto">
          <a:xfrm>
            <a:off x="838200" y="381000"/>
            <a:ext cx="1839912" cy="1604962"/>
          </a:xfrm>
          <a:prstGeom prst="rect">
            <a:avLst/>
          </a:prstGeom>
          <a:noFill/>
          <a:ln w="9525">
            <a:noFill/>
            <a:miter lim="800000"/>
            <a:headEnd/>
            <a:tailEnd/>
          </a:ln>
        </p:spPr>
      </p:pic>
      <p:pic>
        <p:nvPicPr>
          <p:cNvPr id="5" name="Picture 1" descr="cid:image001.png@01CFD599.72D97440"/>
          <p:cNvPicPr>
            <a:picLocks noChangeAspect="1" noChangeArrowheads="1"/>
          </p:cNvPicPr>
          <p:nvPr/>
        </p:nvPicPr>
        <p:blipFill>
          <a:blip r:embed="rId5" r:link="rId6" cstate="print"/>
          <a:srcRect/>
          <a:stretch>
            <a:fillRect/>
          </a:stretch>
        </p:blipFill>
        <p:spPr bwMode="auto">
          <a:xfrm>
            <a:off x="6705600" y="381000"/>
            <a:ext cx="1600200" cy="1634614"/>
          </a:xfrm>
          <a:prstGeom prst="rect">
            <a:avLst/>
          </a:prstGeom>
          <a:noFill/>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97002253"/>
      </p:ext>
    </p:extLst>
  </p:cSld>
  <p:clrMapOvr>
    <a:masterClrMapping/>
  </p:clrMapOvr>
  <mc:AlternateContent xmlns:mc="http://schemas.openxmlformats.org/markup-compatibility/2006">
    <mc:Choice xmlns:p14="http://schemas.microsoft.com/office/powerpoint/2010/main" Requires="p14">
      <p:transition spd="slow" p14:dur="2000" advTm="35537"/>
    </mc:Choice>
    <mc:Fallback>
      <p:transition spd="slow" advTm="35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p:cNvPicPr>
          <p:nvPr/>
        </p:nvPicPr>
        <p:blipFill>
          <a:blip r:embed="rId4" cstate="print">
            <a:extLst>
              <a:ext uri="{28A0092B-C50C-407E-A947-70E740481C1C}">
                <a14:useLocalDpi xmlns:a14="http://schemas.microsoft.com/office/drawing/2010/main" val="0"/>
              </a:ext>
            </a:extLst>
          </a:blip>
          <a:srcRect t="56322"/>
          <a:stretch>
            <a:fillRect/>
          </a:stretch>
        </p:blipFill>
        <p:spPr bwMode="auto">
          <a:xfrm>
            <a:off x="152400" y="685800"/>
            <a:ext cx="8797465" cy="4495800"/>
          </a:xfrm>
          <a:prstGeom prst="rect">
            <a:avLst/>
          </a:prstGeom>
          <a:noFill/>
          <a:ln w="15875">
            <a:solidFill>
              <a:schemeClr val="tx1"/>
            </a:solidFill>
          </a:ln>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1193"/>
    </mc:Choice>
    <mc:Fallback>
      <p:transition spd="slow" advTm="61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Testing the Source Patient</a:t>
            </a:r>
            <a:endParaRPr lang="en-US" dirty="0"/>
          </a:p>
        </p:txBody>
      </p:sp>
      <p:sp>
        <p:nvSpPr>
          <p:cNvPr id="6" name="Content Placeholder 5"/>
          <p:cNvSpPr>
            <a:spLocks noGrp="1"/>
          </p:cNvSpPr>
          <p:nvPr>
            <p:ph sz="half" idx="2"/>
          </p:nvPr>
        </p:nvSpPr>
        <p:spPr>
          <a:xfrm>
            <a:off x="3733800" y="1447800"/>
            <a:ext cx="5181600" cy="5181600"/>
          </a:xfrm>
        </p:spPr>
        <p:txBody>
          <a:bodyPr>
            <a:normAutofit fontScale="47500" lnSpcReduction="20000"/>
          </a:bodyPr>
          <a:lstStyle/>
          <a:p>
            <a:pPr marL="0" lvl="0" indent="0">
              <a:buNone/>
            </a:pPr>
            <a:r>
              <a:rPr lang="en-US" sz="3000" dirty="0" smtClean="0">
                <a:latin typeface="Tahoma" panose="020B0604030504040204" pitchFamily="34" charset="0"/>
                <a:ea typeface="Tahoma" panose="020B0604030504040204" pitchFamily="34" charset="0"/>
                <a:cs typeface="Tahoma" panose="020B0604030504040204" pitchFamily="34" charset="0"/>
              </a:rPr>
              <a:t>A </a:t>
            </a:r>
            <a:r>
              <a:rPr lang="en-US" sz="3000" dirty="0">
                <a:latin typeface="Tahoma" panose="020B0604030504040204" pitchFamily="34" charset="0"/>
                <a:ea typeface="Tahoma" panose="020B0604030504040204" pitchFamily="34" charset="0"/>
                <a:cs typeface="Tahoma" panose="020B0604030504040204" pitchFamily="34" charset="0"/>
              </a:rPr>
              <a:t>blood sample is required to determine whether a patient has HIV, HBV or HCV. Blood/Body Fluid (B/BF) testing of a source patient includes the following (MMWR, June 29, 2001):</a:t>
            </a:r>
          </a:p>
          <a:p>
            <a:pPr lvl="0"/>
            <a:endParaRPr lang="en-US" sz="3000" dirty="0" smtClean="0">
              <a:latin typeface="Tahoma" panose="020B0604030504040204" pitchFamily="34" charset="0"/>
              <a:ea typeface="Tahoma" panose="020B0604030504040204" pitchFamily="34" charset="0"/>
              <a:cs typeface="Tahoma" panose="020B0604030504040204" pitchFamily="34" charset="0"/>
            </a:endParaRPr>
          </a:p>
          <a:p>
            <a:pPr lvl="0"/>
            <a:r>
              <a:rPr lang="en-US" sz="3000" dirty="0" smtClean="0">
                <a:latin typeface="Tahoma" panose="020B0604030504040204" pitchFamily="34" charset="0"/>
                <a:ea typeface="Tahoma" panose="020B0604030504040204" pitchFamily="34" charset="0"/>
                <a:cs typeface="Tahoma" panose="020B0604030504040204" pitchFamily="34" charset="0"/>
              </a:rPr>
              <a:t>HIV </a:t>
            </a:r>
            <a:r>
              <a:rPr lang="en-US" sz="3000" dirty="0">
                <a:latin typeface="Tahoma" panose="020B0604030504040204" pitchFamily="34" charset="0"/>
                <a:ea typeface="Tahoma" panose="020B0604030504040204" pitchFamily="34" charset="0"/>
                <a:cs typeface="Tahoma" panose="020B0604030504040204" pitchFamily="34" charset="0"/>
              </a:rPr>
              <a:t>antibody</a:t>
            </a:r>
          </a:p>
          <a:p>
            <a:pPr lvl="0"/>
            <a:endParaRPr lang="en-US" sz="3000" dirty="0" smtClean="0">
              <a:latin typeface="Tahoma" panose="020B0604030504040204" pitchFamily="34" charset="0"/>
              <a:ea typeface="Tahoma" panose="020B0604030504040204" pitchFamily="34" charset="0"/>
              <a:cs typeface="Tahoma" panose="020B0604030504040204" pitchFamily="34" charset="0"/>
            </a:endParaRPr>
          </a:p>
          <a:p>
            <a:pPr lvl="0"/>
            <a:r>
              <a:rPr lang="en-US" sz="3000" dirty="0" smtClean="0">
                <a:latin typeface="Tahoma" panose="020B0604030504040204" pitchFamily="34" charset="0"/>
                <a:ea typeface="Tahoma" panose="020B0604030504040204" pitchFamily="34" charset="0"/>
                <a:cs typeface="Tahoma" panose="020B0604030504040204" pitchFamily="34" charset="0"/>
              </a:rPr>
              <a:t>HBV </a:t>
            </a:r>
            <a:r>
              <a:rPr lang="en-US" sz="3000" dirty="0">
                <a:latin typeface="Tahoma" panose="020B0604030504040204" pitchFamily="34" charset="0"/>
                <a:ea typeface="Tahoma" panose="020B0604030504040204" pitchFamily="34" charset="0"/>
                <a:cs typeface="Tahoma" panose="020B0604030504040204" pitchFamily="34" charset="0"/>
              </a:rPr>
              <a:t>surface antigen (</a:t>
            </a:r>
            <a:r>
              <a:rPr lang="en-US" sz="3000" dirty="0" err="1">
                <a:latin typeface="Tahoma" panose="020B0604030504040204" pitchFamily="34" charset="0"/>
                <a:ea typeface="Tahoma" panose="020B0604030504040204" pitchFamily="34" charset="0"/>
                <a:cs typeface="Tahoma" panose="020B0604030504040204" pitchFamily="34" charset="0"/>
              </a:rPr>
              <a:t>HBsAg</a:t>
            </a:r>
            <a:r>
              <a:rPr lang="en-US" sz="3000" dirty="0">
                <a:latin typeface="Tahoma" panose="020B0604030504040204" pitchFamily="34" charset="0"/>
                <a:ea typeface="Tahoma" panose="020B0604030504040204" pitchFamily="34" charset="0"/>
                <a:cs typeface="Tahoma" panose="020B0604030504040204" pitchFamily="34" charset="0"/>
              </a:rPr>
              <a:t>)</a:t>
            </a:r>
          </a:p>
          <a:p>
            <a:pPr lvl="0"/>
            <a:endParaRPr lang="en-US" sz="3000" dirty="0" smtClean="0">
              <a:latin typeface="Tahoma" panose="020B0604030504040204" pitchFamily="34" charset="0"/>
              <a:ea typeface="Tahoma" panose="020B0604030504040204" pitchFamily="34" charset="0"/>
              <a:cs typeface="Tahoma" panose="020B0604030504040204" pitchFamily="34" charset="0"/>
            </a:endParaRPr>
          </a:p>
          <a:p>
            <a:pPr lvl="0"/>
            <a:r>
              <a:rPr lang="en-US" sz="3000" dirty="0" smtClean="0">
                <a:latin typeface="Tahoma" panose="020B0604030504040204" pitchFamily="34" charset="0"/>
                <a:ea typeface="Tahoma" panose="020B0604030504040204" pitchFamily="34" charset="0"/>
                <a:cs typeface="Tahoma" panose="020B0604030504040204" pitchFamily="34" charset="0"/>
              </a:rPr>
              <a:t>HCV </a:t>
            </a:r>
            <a:r>
              <a:rPr lang="en-US" sz="3000" dirty="0">
                <a:latin typeface="Tahoma" panose="020B0604030504040204" pitchFamily="34" charset="0"/>
                <a:ea typeface="Tahoma" panose="020B0604030504040204" pitchFamily="34" charset="0"/>
                <a:cs typeface="Tahoma" panose="020B0604030504040204" pitchFamily="34" charset="0"/>
              </a:rPr>
              <a:t>antibody</a:t>
            </a:r>
          </a:p>
          <a:p>
            <a:pPr marL="0" lvl="0" indent="0">
              <a:buNone/>
            </a:pPr>
            <a:endParaRPr lang="en-US" sz="3000" dirty="0" smtClean="0">
              <a:latin typeface="Tahoma" panose="020B0604030504040204" pitchFamily="34" charset="0"/>
              <a:ea typeface="Tahoma" panose="020B0604030504040204" pitchFamily="34" charset="0"/>
              <a:cs typeface="Tahoma" panose="020B0604030504040204" pitchFamily="34" charset="0"/>
            </a:endParaRPr>
          </a:p>
          <a:p>
            <a:pPr marL="0" lvl="0" indent="0">
              <a:buNone/>
            </a:pPr>
            <a:endParaRPr lang="en-US" sz="3000" dirty="0" smtClean="0">
              <a:latin typeface="Tahoma" panose="020B0604030504040204" pitchFamily="34" charset="0"/>
              <a:ea typeface="Tahoma" panose="020B0604030504040204" pitchFamily="34" charset="0"/>
              <a:cs typeface="Tahoma" panose="020B0604030504040204" pitchFamily="34" charset="0"/>
            </a:endParaRPr>
          </a:p>
          <a:p>
            <a:pPr marL="0" lvl="0" indent="0">
              <a:buNone/>
            </a:pPr>
            <a:r>
              <a:rPr lang="en-US" sz="3000" dirty="0" smtClean="0">
                <a:latin typeface="Tahoma" panose="020B0604030504040204" pitchFamily="34" charset="0"/>
                <a:ea typeface="Tahoma" panose="020B0604030504040204" pitchFamily="34" charset="0"/>
                <a:cs typeface="Tahoma" panose="020B0604030504040204" pitchFamily="34" charset="0"/>
              </a:rPr>
              <a:t>If </a:t>
            </a:r>
            <a:r>
              <a:rPr lang="en-US" sz="3000" dirty="0">
                <a:latin typeface="Tahoma" panose="020B0604030504040204" pitchFamily="34" charset="0"/>
                <a:ea typeface="Tahoma" panose="020B0604030504040204" pitchFamily="34" charset="0"/>
                <a:cs typeface="Tahoma" panose="020B0604030504040204" pitchFamily="34" charset="0"/>
              </a:rPr>
              <a:t>the source patient is TRANSPORTED to a hospital:</a:t>
            </a:r>
          </a:p>
          <a:p>
            <a:pPr lvl="0"/>
            <a:endParaRPr lang="en-US" sz="3000" dirty="0" smtClean="0">
              <a:latin typeface="Tahoma" panose="020B0604030504040204" pitchFamily="34" charset="0"/>
              <a:ea typeface="Tahoma" panose="020B0604030504040204" pitchFamily="34" charset="0"/>
              <a:cs typeface="Tahoma" panose="020B0604030504040204" pitchFamily="34" charset="0"/>
            </a:endParaRPr>
          </a:p>
          <a:p>
            <a:pPr lvl="0"/>
            <a:r>
              <a:rPr lang="en-US" sz="3000" dirty="0" smtClean="0">
                <a:latin typeface="Tahoma" panose="020B0604030504040204" pitchFamily="34" charset="0"/>
                <a:ea typeface="Tahoma" panose="020B0604030504040204" pitchFamily="34" charset="0"/>
                <a:cs typeface="Tahoma" panose="020B0604030504040204" pitchFamily="34" charset="0"/>
              </a:rPr>
              <a:t>The </a:t>
            </a:r>
            <a:r>
              <a:rPr lang="en-US" sz="3000" dirty="0">
                <a:latin typeface="Tahoma" panose="020B0604030504040204" pitchFamily="34" charset="0"/>
                <a:ea typeface="Tahoma" panose="020B0604030504040204" pitchFamily="34" charset="0"/>
                <a:cs typeface="Tahoma" panose="020B0604030504040204" pitchFamily="34" charset="0"/>
              </a:rPr>
              <a:t>ED obtains patient consent and the blood specimen for testing.</a:t>
            </a:r>
          </a:p>
          <a:p>
            <a:pPr marL="0" indent="0">
              <a:buNone/>
            </a:pPr>
            <a:r>
              <a:rPr lang="en-US" sz="3000" dirty="0">
                <a:latin typeface="Tahoma" panose="020B0604030504040204" pitchFamily="34" charset="0"/>
                <a:ea typeface="Tahoma" panose="020B0604030504040204" pitchFamily="34" charset="0"/>
                <a:cs typeface="Tahoma" panose="020B0604030504040204" pitchFamily="34" charset="0"/>
              </a:rPr>
              <a:t> </a:t>
            </a:r>
          </a:p>
          <a:p>
            <a:pPr lvl="0"/>
            <a:r>
              <a:rPr lang="en-US" sz="3000" dirty="0">
                <a:latin typeface="Tahoma" panose="020B0604030504040204" pitchFamily="34" charset="0"/>
                <a:ea typeface="Tahoma" panose="020B0604030504040204" pitchFamily="34" charset="0"/>
                <a:cs typeface="Tahoma" panose="020B0604030504040204" pitchFamily="34" charset="0"/>
              </a:rPr>
              <a:t>In the event that the patient refuses to or cannot give consent (e.g., due to an altered level of conscious) a hospital’s “infection control committee… or other body of a health care facility performing a similar function” has the authority to obtain the HIV screening when there has been a significant exposure (Ohio Revised Code §3701.242).  </a:t>
            </a:r>
          </a:p>
          <a:p>
            <a:endParaRPr lang="en-US" dirty="0"/>
          </a:p>
        </p:txBody>
      </p:sp>
      <p:pic>
        <p:nvPicPr>
          <p:cNvPr id="3075" name="Picture 3" descr="C:\Users\cfollick\AppData\Local\Microsoft\Windows\Temporary Internet Files\Content.IE5\Z8FFIKBA\Vacutainer_blood_bottles[1].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981200"/>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17437580"/>
      </p:ext>
    </p:extLst>
  </p:cSld>
  <p:clrMapOvr>
    <a:masterClrMapping/>
  </p:clrMapOvr>
  <mc:AlternateContent xmlns:mc="http://schemas.openxmlformats.org/markup-compatibility/2006">
    <mc:Choice xmlns:p14="http://schemas.microsoft.com/office/powerpoint/2010/main" Requires="p14">
      <p:transition spd="slow" p14:dur="2000" advTm="58106"/>
    </mc:Choice>
    <mc:Fallback>
      <p:transition spd="slow" advTm="58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57200"/>
            <a:ext cx="8229600" cy="1143000"/>
          </a:xfrm>
        </p:spPr>
        <p:txBody>
          <a:bodyPr>
            <a:normAutofit fontScale="90000"/>
          </a:bodyPr>
          <a:lstStyle/>
          <a:p>
            <a:pPr lvl="0"/>
            <a:r>
              <a:rPr lang="en-US" sz="3100" dirty="0">
                <a:latin typeface="Tahoma" panose="020B0604030504040204" pitchFamily="34" charset="0"/>
                <a:ea typeface="Tahoma" panose="020B0604030504040204" pitchFamily="34" charset="0"/>
                <a:cs typeface="Tahoma" panose="020B0604030504040204" pitchFamily="34" charset="0"/>
              </a:rPr>
              <a:t>SOURCE PATIENT (TRANSPORTED TO HOSPITAL) RESULTS</a:t>
            </a:r>
            <a:r>
              <a:rPr lang="en-US" dirty="0"/>
              <a:t/>
            </a:r>
            <a:br>
              <a:rPr lang="en-US" dirty="0"/>
            </a:br>
            <a:endParaRPr lang="en-US" dirty="0"/>
          </a:p>
        </p:txBody>
      </p:sp>
      <p:sp>
        <p:nvSpPr>
          <p:cNvPr id="6" name="Content Placeholder 5"/>
          <p:cNvSpPr>
            <a:spLocks noGrp="1"/>
          </p:cNvSpPr>
          <p:nvPr>
            <p:ph idx="1"/>
          </p:nvPr>
        </p:nvSpPr>
        <p:spPr>
          <a:xfrm>
            <a:off x="457200" y="1295400"/>
            <a:ext cx="8229600" cy="5334000"/>
          </a:xfrm>
        </p:spPr>
        <p:txBody>
          <a:bodyPr>
            <a:normAutofit fontScale="47500" lnSpcReduction="20000"/>
          </a:bodyPr>
          <a:lstStyle/>
          <a:p>
            <a:pPr lvl="0"/>
            <a:r>
              <a:rPr lang="en-US" sz="3800" dirty="0">
                <a:solidFill>
                  <a:srgbClr val="FF0000"/>
                </a:solidFill>
              </a:rPr>
              <a:t>Hospital-run HIV test results should be available within an hour </a:t>
            </a:r>
            <a:r>
              <a:rPr lang="en-US" sz="3800" dirty="0"/>
              <a:t>(may be longer for “stand alone” or smaller EDs); HBV and HCV results may not be available for several days.</a:t>
            </a:r>
          </a:p>
          <a:p>
            <a:endParaRPr lang="en-US" sz="3800" dirty="0"/>
          </a:p>
          <a:p>
            <a:pPr lvl="0"/>
            <a:r>
              <a:rPr lang="en-US" sz="3800" dirty="0">
                <a:solidFill>
                  <a:srgbClr val="FF0000"/>
                </a:solidFill>
              </a:rPr>
              <a:t>The exposed employee is expected to remain a patient in the ED until he/she has received the results of the rapid HIV test and any additional counseling from the attending physician</a:t>
            </a:r>
            <a:r>
              <a:rPr lang="en-US" sz="3800" dirty="0"/>
              <a:t>. </a:t>
            </a:r>
          </a:p>
          <a:p>
            <a:pPr marL="0" indent="0">
              <a:buNone/>
            </a:pPr>
            <a:r>
              <a:rPr lang="en-US" sz="3800" dirty="0"/>
              <a:t> </a:t>
            </a:r>
          </a:p>
          <a:p>
            <a:pPr lvl="0"/>
            <a:r>
              <a:rPr lang="en-US" sz="3800" dirty="0">
                <a:solidFill>
                  <a:srgbClr val="FF0000"/>
                </a:solidFill>
              </a:rPr>
              <a:t>The employee is expected to communicate his/her follow-up </a:t>
            </a:r>
            <a:r>
              <a:rPr lang="en-US" sz="3800" u="sng" dirty="0">
                <a:solidFill>
                  <a:srgbClr val="FF0000"/>
                </a:solidFill>
              </a:rPr>
              <a:t>needs</a:t>
            </a:r>
            <a:r>
              <a:rPr lang="en-US" sz="3800" dirty="0">
                <a:solidFill>
                  <a:srgbClr val="FF0000"/>
                </a:solidFill>
              </a:rPr>
              <a:t> to your department’s ICO or designated supervisor.</a:t>
            </a:r>
          </a:p>
          <a:p>
            <a:pPr marL="0" indent="0">
              <a:buNone/>
            </a:pPr>
            <a:r>
              <a:rPr lang="en-US" sz="3800" dirty="0"/>
              <a:t> </a:t>
            </a:r>
          </a:p>
          <a:p>
            <a:pPr lvl="0"/>
            <a:r>
              <a:rPr lang="en-US" sz="3800" dirty="0">
                <a:solidFill>
                  <a:srgbClr val="FF0000"/>
                </a:solidFill>
              </a:rPr>
              <a:t>Written </a:t>
            </a:r>
            <a:r>
              <a:rPr lang="en-US" sz="3800" dirty="0" smtClean="0">
                <a:solidFill>
                  <a:srgbClr val="FF0000"/>
                </a:solidFill>
              </a:rPr>
              <a:t>notification (</a:t>
            </a:r>
            <a:r>
              <a:rPr lang="en-US" sz="3800" i="1" dirty="0" smtClean="0">
                <a:solidFill>
                  <a:srgbClr val="FF0000"/>
                </a:solidFill>
              </a:rPr>
              <a:t>Response to Emergency Care Worker’s Request for Medical Information </a:t>
            </a:r>
            <a:r>
              <a:rPr lang="en-US" sz="3800" dirty="0" smtClean="0">
                <a:solidFill>
                  <a:srgbClr val="FF0000"/>
                </a:solidFill>
              </a:rPr>
              <a:t>Form) </a:t>
            </a:r>
            <a:r>
              <a:rPr lang="en-US" sz="3800" dirty="0">
                <a:solidFill>
                  <a:srgbClr val="FF0000"/>
                </a:solidFill>
              </a:rPr>
              <a:t>of positive test results shall be provided </a:t>
            </a:r>
            <a:r>
              <a:rPr lang="en-US" sz="3800" u="sng" dirty="0">
                <a:solidFill>
                  <a:srgbClr val="FF0000"/>
                </a:solidFill>
              </a:rPr>
              <a:t>directly to the affected employee</a:t>
            </a:r>
            <a:r>
              <a:rPr lang="en-US" sz="3800" dirty="0">
                <a:solidFill>
                  <a:srgbClr val="FF0000"/>
                </a:solidFill>
              </a:rPr>
              <a:t> by the hospital ICO or designee within three (3) days after oral notification (Ohio Revised Code §3701.248</a:t>
            </a:r>
            <a:r>
              <a:rPr lang="en-US" sz="3800" dirty="0" smtClean="0">
                <a:solidFill>
                  <a:srgbClr val="FF0000"/>
                </a:solidFill>
              </a:rPr>
              <a:t>). </a:t>
            </a:r>
            <a:endParaRPr lang="en-US" sz="3800" dirty="0">
              <a:solidFill>
                <a:srgbClr val="FF0000"/>
              </a:solidFill>
            </a:endParaRPr>
          </a:p>
          <a:p>
            <a:pPr marL="0" indent="0">
              <a:buNone/>
            </a:pPr>
            <a:r>
              <a:rPr lang="en-US" sz="3800" dirty="0"/>
              <a:t> </a:t>
            </a:r>
          </a:p>
          <a:p>
            <a:pPr lvl="0"/>
            <a:r>
              <a:rPr lang="en-US" sz="3800" dirty="0"/>
              <a:t>Confidentiality of the source patient and public safety worker information shall be maintained at all times. Only information pertaining to source patient results will be released to the </a:t>
            </a:r>
            <a:r>
              <a:rPr lang="en-US" sz="3800" dirty="0" smtClean="0"/>
              <a:t>employee </a:t>
            </a:r>
            <a:r>
              <a:rPr lang="en-US" sz="3800" dirty="0"/>
              <a:t>who is still present in the ED as described above. The department ICO or designee and the public safety worker shall not disclose any medical information publicly about the source patient.</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66608131"/>
      </p:ext>
    </p:extLst>
  </p:cSld>
  <p:clrMapOvr>
    <a:masterClrMapping/>
  </p:clrMapOvr>
  <mc:AlternateContent xmlns:mc="http://schemas.openxmlformats.org/markup-compatibility/2006">
    <mc:Choice xmlns:p14="http://schemas.microsoft.com/office/powerpoint/2010/main" Requires="p14">
      <p:transition spd="slow" p14:dur="2000" advTm="110732"/>
    </mc:Choice>
    <mc:Fallback>
      <p:transition spd="slow" advTm="110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4030" y="228600"/>
            <a:ext cx="5615940" cy="6324600"/>
          </a:xfrm>
          <a:prstGeom prst="rect">
            <a:avLst/>
          </a:prstGeom>
          <a:noFill/>
          <a:ln>
            <a:solidFill>
              <a:schemeClr val="tx1"/>
            </a:solid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91932740"/>
      </p:ext>
    </p:extLst>
  </p:cSld>
  <p:clrMapOvr>
    <a:masterClrMapping/>
  </p:clrMapOvr>
  <mc:AlternateContent xmlns:mc="http://schemas.openxmlformats.org/markup-compatibility/2006">
    <mc:Choice xmlns:p14="http://schemas.microsoft.com/office/powerpoint/2010/main" Requires="p14">
      <p:transition spd="slow" p14:dur="2000" advTm="36025"/>
    </mc:Choice>
    <mc:Fallback>
      <p:transition spd="slow" advTm="36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cstate="print">
            <a:extLst>
              <a:ext uri="{28A0092B-C50C-407E-A947-70E740481C1C}">
                <a14:useLocalDpi xmlns:a14="http://schemas.microsoft.com/office/drawing/2010/main" val="0"/>
              </a:ext>
            </a:extLst>
          </a:blip>
          <a:srcRect b="46988"/>
          <a:stretch>
            <a:fillRect/>
          </a:stretch>
        </p:blipFill>
        <p:spPr bwMode="auto">
          <a:xfrm>
            <a:off x="228600" y="228600"/>
            <a:ext cx="8686800" cy="5186150"/>
          </a:xfrm>
          <a:prstGeom prst="rect">
            <a:avLst/>
          </a:prstGeom>
          <a:noFill/>
          <a:ln>
            <a:solidFill>
              <a:schemeClr val="tx1"/>
            </a:solid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280"/>
    </mc:Choice>
    <mc:Fallback>
      <p:transition spd="slow" advTm="12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cstate="print">
            <a:extLst>
              <a:ext uri="{28A0092B-C50C-407E-A947-70E740481C1C}">
                <a14:useLocalDpi xmlns:a14="http://schemas.microsoft.com/office/drawing/2010/main" val="0"/>
              </a:ext>
            </a:extLst>
          </a:blip>
          <a:srcRect t="51807"/>
          <a:stretch>
            <a:fillRect/>
          </a:stretch>
        </p:blipFill>
        <p:spPr bwMode="auto">
          <a:xfrm>
            <a:off x="381000" y="533400"/>
            <a:ext cx="8423910" cy="4572000"/>
          </a:xfrm>
          <a:prstGeom prst="rect">
            <a:avLst/>
          </a:prstGeom>
          <a:noFill/>
          <a:ln>
            <a:solidFill>
              <a:schemeClr val="tx1"/>
            </a:solid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70"/>
    </mc:Choice>
    <mc:Fallback>
      <p:transition spd="slow" advTm="6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normAutofit fontScale="90000"/>
          </a:bodyPr>
          <a:lstStyle/>
          <a:p>
            <a:pPr lvl="0"/>
            <a:r>
              <a:rPr lang="en-US" sz="3100" dirty="0">
                <a:latin typeface="Tahoma" panose="020B0604030504040204" pitchFamily="34" charset="0"/>
                <a:ea typeface="Tahoma" panose="020B0604030504040204" pitchFamily="34" charset="0"/>
                <a:cs typeface="Tahoma" panose="020B0604030504040204" pitchFamily="34" charset="0"/>
              </a:rPr>
              <a:t>PATIENTS NOT TRANSPORTED TO A HOSPITAL BY EMS</a:t>
            </a:r>
            <a:r>
              <a:rPr lang="en-US" dirty="0"/>
              <a:t/>
            </a:r>
            <a:br>
              <a:rPr lang="en-US" dirty="0"/>
            </a:br>
            <a:endParaRPr lang="en-US" dirty="0"/>
          </a:p>
        </p:txBody>
      </p:sp>
      <p:sp>
        <p:nvSpPr>
          <p:cNvPr id="3" name="Content Placeholder 2"/>
          <p:cNvSpPr>
            <a:spLocks noGrp="1"/>
          </p:cNvSpPr>
          <p:nvPr>
            <p:ph idx="1"/>
          </p:nvPr>
        </p:nvSpPr>
        <p:spPr>
          <a:xfrm>
            <a:off x="457200" y="1447800"/>
            <a:ext cx="8229600" cy="5105400"/>
          </a:xfrm>
        </p:spPr>
        <p:txBody>
          <a:bodyPr>
            <a:normAutofit fontScale="62500" lnSpcReduction="20000"/>
          </a:bodyPr>
          <a:lstStyle/>
          <a:p>
            <a:pPr lvl="0"/>
            <a:r>
              <a:rPr lang="en-US" dirty="0"/>
              <a:t>Employees should notify their immediate supervisor, and their immediate supervisor should notify that public safety organization’s ICO or designee. Federal regulations dictate that, “following report of an exposure, the employer shall make immediately available to the exposed employee a confidential medical evaluation and follow-up” (OSHA 29 CFR, 1910.1030(f) (3)).</a:t>
            </a:r>
          </a:p>
          <a:p>
            <a:pPr marL="0" indent="0">
              <a:buNone/>
            </a:pPr>
            <a:endParaRPr lang="en-US" dirty="0"/>
          </a:p>
          <a:p>
            <a:pPr lvl="0"/>
            <a:r>
              <a:rPr lang="en-US" dirty="0">
                <a:solidFill>
                  <a:srgbClr val="FF0000"/>
                </a:solidFill>
              </a:rPr>
              <a:t>Exposed employee should be directed to any </a:t>
            </a:r>
            <a:r>
              <a:rPr lang="en-US" dirty="0" smtClean="0">
                <a:solidFill>
                  <a:srgbClr val="FF0000"/>
                </a:solidFill>
              </a:rPr>
              <a:t>ED </a:t>
            </a:r>
            <a:r>
              <a:rPr lang="en-US" dirty="0">
                <a:solidFill>
                  <a:srgbClr val="FF0000"/>
                </a:solidFill>
              </a:rPr>
              <a:t>for treatment</a:t>
            </a:r>
            <a:r>
              <a:rPr lang="en-US" dirty="0"/>
              <a:t>.</a:t>
            </a:r>
          </a:p>
          <a:p>
            <a:pPr marL="0" indent="0">
              <a:buNone/>
            </a:pPr>
            <a:r>
              <a:rPr lang="en-US" dirty="0"/>
              <a:t> </a:t>
            </a:r>
          </a:p>
          <a:p>
            <a:pPr lvl="0"/>
            <a:r>
              <a:rPr lang="en-US" dirty="0"/>
              <a:t>Employee shall locate, complete, and sign the </a:t>
            </a:r>
            <a:r>
              <a:rPr lang="en-US" dirty="0">
                <a:solidFill>
                  <a:srgbClr val="FF0000"/>
                </a:solidFill>
              </a:rPr>
              <a:t>Request for Information by Emergency Care Workers (RIECW) Form (Appendix A), </a:t>
            </a:r>
            <a:r>
              <a:rPr lang="en-US" dirty="0"/>
              <a:t>which should be available, completed, and submitted to the nurse handling care in the ED.</a:t>
            </a:r>
          </a:p>
          <a:p>
            <a:pPr marL="0" indent="0">
              <a:buNone/>
            </a:pPr>
            <a:r>
              <a:rPr lang="en-US" dirty="0"/>
              <a:t> </a:t>
            </a:r>
          </a:p>
          <a:p>
            <a:pPr lvl="0"/>
            <a:r>
              <a:rPr lang="en-US" dirty="0">
                <a:solidFill>
                  <a:srgbClr val="FF0000"/>
                </a:solidFill>
              </a:rPr>
              <a:t>If the public safety worker is aware that the patient went to an ED by other means, the employee’s supervisor may call the ED charge nurse of the patient’s destination and notify them of the exposure, with a request to obtain baseline testing of the source patient</a:t>
            </a:r>
            <a:r>
              <a:rPr lang="en-US" dirty="0"/>
              <a:t>. The </a:t>
            </a:r>
            <a:r>
              <a:rPr lang="en-US" dirty="0">
                <a:solidFill>
                  <a:srgbClr val="FF0000"/>
                </a:solidFill>
              </a:rPr>
              <a:t>written Request for Notification of Test Results shall be faxed to the ED charge nurse as soon as possible </a:t>
            </a:r>
            <a:r>
              <a:rPr lang="en-US" dirty="0"/>
              <a:t>by the employee or the department’s ICO.</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25129948"/>
      </p:ext>
    </p:extLst>
  </p:cSld>
  <p:clrMapOvr>
    <a:masterClrMapping/>
  </p:clrMapOvr>
  <mc:AlternateContent xmlns:mc="http://schemas.openxmlformats.org/markup-compatibility/2006">
    <mc:Choice xmlns:p14="http://schemas.microsoft.com/office/powerpoint/2010/main" Requires="p14">
      <p:transition spd="slow" p14:dur="2000" advTm="111399"/>
    </mc:Choice>
    <mc:Fallback>
      <p:transition spd="slow" advTm="111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Post Exposure Prophylaxis</a:t>
            </a:r>
            <a:br>
              <a:rPr lang="en-US" dirty="0" smtClean="0"/>
            </a:br>
            <a:r>
              <a:rPr lang="en-US" dirty="0" smtClean="0"/>
              <a:t>(PEP)</a:t>
            </a:r>
            <a:endParaRPr lang="en-US" dirty="0"/>
          </a:p>
        </p:txBody>
      </p:sp>
      <p:sp>
        <p:nvSpPr>
          <p:cNvPr id="3" name="Content Placeholder 2"/>
          <p:cNvSpPr>
            <a:spLocks noGrp="1"/>
          </p:cNvSpPr>
          <p:nvPr>
            <p:ph sz="half" idx="1"/>
          </p:nvPr>
        </p:nvSpPr>
        <p:spPr>
          <a:xfrm>
            <a:off x="457200" y="1752600"/>
            <a:ext cx="4572000" cy="4800600"/>
          </a:xfrm>
        </p:spPr>
        <p:txBody>
          <a:bodyPr>
            <a:normAutofit fontScale="62500" lnSpcReduction="20000"/>
          </a:bodyPr>
          <a:lstStyle/>
          <a:p>
            <a:r>
              <a:rPr lang="en-US" dirty="0">
                <a:solidFill>
                  <a:srgbClr val="FF0000"/>
                </a:solidFill>
              </a:rPr>
              <a:t>Post-exposure prophylaxis (PEP) treatment may be offered to the public safety worker by the ED or workplace health provider in accordance with current clinical guidelines and local PEP protocols</a:t>
            </a:r>
            <a:r>
              <a:rPr lang="en-US" dirty="0"/>
              <a:t>.  </a:t>
            </a:r>
            <a:r>
              <a:rPr lang="en-US" dirty="0">
                <a:solidFill>
                  <a:srgbClr val="FF0000"/>
                </a:solidFill>
              </a:rPr>
              <a:t>Additionally, the employee may wish to consult their personal </a:t>
            </a:r>
            <a:r>
              <a:rPr lang="en-US" dirty="0" smtClean="0">
                <a:solidFill>
                  <a:srgbClr val="FF0000"/>
                </a:solidFill>
              </a:rPr>
              <a:t>physician.</a:t>
            </a:r>
            <a:endParaRPr lang="en-US" dirty="0">
              <a:solidFill>
                <a:srgbClr val="FF0000"/>
              </a:solidFill>
            </a:endParaRPr>
          </a:p>
          <a:p>
            <a:endParaRPr lang="en-US" dirty="0"/>
          </a:p>
          <a:p>
            <a:pPr lvl="0"/>
            <a:r>
              <a:rPr lang="en-US" dirty="0">
                <a:solidFill>
                  <a:srgbClr val="FF0000"/>
                </a:solidFill>
              </a:rPr>
              <a:t>The decision to take PEP includes a risk-based assessment based on known or unknown source patient and type of exposure</a:t>
            </a:r>
            <a:r>
              <a:rPr lang="en-US" dirty="0"/>
              <a:t>. </a:t>
            </a:r>
          </a:p>
          <a:p>
            <a:pPr marL="0" indent="0">
              <a:buNone/>
            </a:pPr>
            <a:r>
              <a:rPr lang="en-US" dirty="0"/>
              <a:t> </a:t>
            </a:r>
          </a:p>
          <a:p>
            <a:pPr lvl="0"/>
            <a:r>
              <a:rPr lang="en-US" dirty="0">
                <a:solidFill>
                  <a:srgbClr val="FF0000"/>
                </a:solidFill>
              </a:rPr>
              <a:t>Employees receiving PEP treatment should be followed up within 72 hours of starting treatment</a:t>
            </a:r>
            <a:r>
              <a:rPr lang="en-US" dirty="0"/>
              <a:t>.</a:t>
            </a:r>
          </a:p>
          <a:p>
            <a:pPr marL="0" indent="0">
              <a:buNone/>
            </a:pPr>
            <a:r>
              <a:rPr lang="en-US" dirty="0"/>
              <a:t> </a:t>
            </a:r>
          </a:p>
          <a:p>
            <a:pPr lvl="0"/>
            <a:r>
              <a:rPr lang="en-US" dirty="0">
                <a:solidFill>
                  <a:srgbClr val="FF0000"/>
                </a:solidFill>
              </a:rPr>
              <a:t>The PEP treatment decision should consider laboratory results when available.</a:t>
            </a:r>
          </a:p>
          <a:p>
            <a:endParaRPr lang="en-US" dirty="0"/>
          </a:p>
        </p:txBody>
      </p:sp>
      <p:pic>
        <p:nvPicPr>
          <p:cNvPr id="4098" name="Picture 2" descr="C:\Users\cfollick\AppData\Local\Microsoft\Windows\Temporary Internet Files\Content.IE5\Z8FFIKBA\transplantdrugs[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2414793"/>
            <a:ext cx="4038600" cy="2756345"/>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74150705"/>
      </p:ext>
    </p:extLst>
  </p:cSld>
  <p:clrMapOvr>
    <a:masterClrMapping/>
  </p:clrMapOvr>
  <mc:AlternateContent xmlns:mc="http://schemas.openxmlformats.org/markup-compatibility/2006">
    <mc:Choice xmlns:p14="http://schemas.microsoft.com/office/powerpoint/2010/main" Requires="p14">
      <p:transition spd="slow" p14:dur="2000" advTm="79130"/>
    </mc:Choice>
    <mc:Fallback>
      <p:transition spd="slow" advTm="79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HIV Prophylaxis</a:t>
            </a:r>
            <a:endParaRPr lang="en-US" dirty="0"/>
          </a:p>
        </p:txBody>
      </p:sp>
      <p:sp>
        <p:nvSpPr>
          <p:cNvPr id="3" name="Content Placeholder 2"/>
          <p:cNvSpPr>
            <a:spLocks noGrp="1"/>
          </p:cNvSpPr>
          <p:nvPr>
            <p:ph idx="1"/>
          </p:nvPr>
        </p:nvSpPr>
        <p:spPr/>
        <p:txBody>
          <a:bodyPr>
            <a:normAutofit fontScale="85000" lnSpcReduction="20000"/>
          </a:bodyPr>
          <a:lstStyle/>
          <a:p>
            <a:pPr lvl="0"/>
            <a:r>
              <a:rPr lang="en-US" dirty="0" smtClean="0"/>
              <a:t>Decisions </a:t>
            </a:r>
            <a:r>
              <a:rPr lang="en-US" dirty="0"/>
              <a:t>about </a:t>
            </a:r>
            <a:r>
              <a:rPr lang="en-US" dirty="0" smtClean="0"/>
              <a:t>PEP can </a:t>
            </a:r>
            <a:r>
              <a:rPr lang="en-US" dirty="0"/>
              <a:t>be modified if additional information becomes available.</a:t>
            </a:r>
          </a:p>
          <a:p>
            <a:pPr marL="0" indent="0">
              <a:buNone/>
            </a:pPr>
            <a:r>
              <a:rPr lang="en-US" dirty="0"/>
              <a:t> </a:t>
            </a:r>
          </a:p>
          <a:p>
            <a:pPr lvl="0"/>
            <a:r>
              <a:rPr lang="en-US" dirty="0" smtClean="0">
                <a:solidFill>
                  <a:srgbClr val="FF0000"/>
                </a:solidFill>
              </a:rPr>
              <a:t>Any exposed Public </a:t>
            </a:r>
            <a:r>
              <a:rPr lang="en-US" dirty="0">
                <a:solidFill>
                  <a:srgbClr val="FF0000"/>
                </a:solidFill>
              </a:rPr>
              <a:t>safety workers </a:t>
            </a:r>
            <a:r>
              <a:rPr lang="en-US" u="sng" dirty="0">
                <a:solidFill>
                  <a:srgbClr val="FF0000"/>
                </a:solidFill>
              </a:rPr>
              <a:t>must</a:t>
            </a:r>
            <a:r>
              <a:rPr lang="en-US" dirty="0">
                <a:solidFill>
                  <a:srgbClr val="FF0000"/>
                </a:solidFill>
              </a:rPr>
              <a:t> register as ED patients to receive HIV prophylaxis from the hospital</a:t>
            </a:r>
            <a:r>
              <a:rPr lang="en-US" dirty="0"/>
              <a:t>.</a:t>
            </a:r>
          </a:p>
          <a:p>
            <a:pPr marL="0" indent="0">
              <a:buNone/>
            </a:pPr>
            <a:r>
              <a:rPr lang="en-US" dirty="0"/>
              <a:t> </a:t>
            </a:r>
          </a:p>
          <a:p>
            <a:pPr lvl="0"/>
            <a:r>
              <a:rPr lang="en-US" dirty="0"/>
              <a:t>HIV PEP should be started as soon as possible.</a:t>
            </a:r>
          </a:p>
          <a:p>
            <a:pPr marL="0" indent="0">
              <a:buNone/>
            </a:pPr>
            <a:r>
              <a:rPr lang="en-US" dirty="0"/>
              <a:t> </a:t>
            </a:r>
          </a:p>
          <a:p>
            <a:pPr lvl="0"/>
            <a:r>
              <a:rPr lang="en-US" dirty="0" smtClean="0"/>
              <a:t>Counseling </a:t>
            </a:r>
            <a:r>
              <a:rPr lang="en-US" dirty="0"/>
              <a:t>should be made available through the agency's employee assistance program (EAP) or by contractual agreements.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50652292"/>
      </p:ext>
    </p:extLst>
  </p:cSld>
  <p:clrMapOvr>
    <a:masterClrMapping/>
  </p:clrMapOvr>
  <mc:AlternateContent xmlns:mc="http://schemas.openxmlformats.org/markup-compatibility/2006">
    <mc:Choice xmlns:p14="http://schemas.microsoft.com/office/powerpoint/2010/main" Requires="p14">
      <p:transition spd="slow" p14:dur="2000" advTm="25149"/>
    </mc:Choice>
    <mc:Fallback>
      <p:transition spd="slow" advTm="25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Hepatitis Prophylaxis</a:t>
            </a:r>
            <a:endParaRPr lang="en-US" dirty="0"/>
          </a:p>
        </p:txBody>
      </p:sp>
      <p:sp>
        <p:nvSpPr>
          <p:cNvPr id="3" name="Content Placeholder 2"/>
          <p:cNvSpPr>
            <a:spLocks noGrp="1"/>
          </p:cNvSpPr>
          <p:nvPr>
            <p:ph idx="1"/>
          </p:nvPr>
        </p:nvSpPr>
        <p:spPr/>
        <p:txBody>
          <a:bodyPr>
            <a:normAutofit/>
          </a:bodyPr>
          <a:lstStyle/>
          <a:p>
            <a:pPr lvl="0"/>
            <a:r>
              <a:rPr lang="en-US" dirty="0" smtClean="0"/>
              <a:t>Hepatitis </a:t>
            </a:r>
            <a:r>
              <a:rPr lang="en-US" dirty="0"/>
              <a:t>Prophylaxis is dependent on the public safety worker’s vaccine status.  </a:t>
            </a:r>
          </a:p>
          <a:p>
            <a:pPr marL="0" indent="0">
              <a:buNone/>
            </a:pPr>
            <a:r>
              <a:rPr lang="en-US" dirty="0"/>
              <a:t> </a:t>
            </a:r>
          </a:p>
          <a:p>
            <a:pPr lvl="0"/>
            <a:r>
              <a:rPr lang="en-US" dirty="0">
                <a:solidFill>
                  <a:srgbClr val="FF0000"/>
                </a:solidFill>
              </a:rPr>
              <a:t>There is no prophylaxis for HCV at this time</a:t>
            </a:r>
            <a:r>
              <a:rPr lang="en-US" dirty="0"/>
              <a:t>. In cases of positive source HCV results, the employee should follow up with his or her workplace health provider for medical evaluation and care.</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6785054"/>
      </p:ext>
    </p:extLst>
  </p:cSld>
  <p:clrMapOvr>
    <a:masterClrMapping/>
  </p:clrMapOvr>
  <mc:AlternateContent xmlns:mc="http://schemas.openxmlformats.org/markup-compatibility/2006">
    <mc:Choice xmlns:p14="http://schemas.microsoft.com/office/powerpoint/2010/main" Requires="p14">
      <p:transition spd="slow" p14:dur="2000" advTm="27993"/>
    </mc:Choice>
    <mc:Fallback>
      <p:transition spd="slow" advTm="27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ahoma" panose="020B0604030504040204" pitchFamily="34" charset="0"/>
                <a:ea typeface="Tahoma" panose="020B0604030504040204" pitchFamily="34" charset="0"/>
                <a:cs typeface="Tahoma" panose="020B0604030504040204" pitchFamily="34" charset="0"/>
              </a:rPr>
              <a:t>Purpose of This Document</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p:txBody>
          <a:bodyPr/>
          <a:lstStyle/>
          <a:p>
            <a:pPr marL="0" indent="0">
              <a:buNone/>
            </a:pPr>
            <a:r>
              <a:rPr lang="en-US" sz="2400" dirty="0" smtClean="0">
                <a:latin typeface="Tahoma" panose="020B0604030504040204" pitchFamily="34" charset="0"/>
                <a:ea typeface="Tahoma" panose="020B0604030504040204" pitchFamily="34" charset="0"/>
                <a:cs typeface="Tahoma" panose="020B0604030504040204" pitchFamily="34" charset="0"/>
              </a:rPr>
              <a:t>The “Infectious Disease Exposure Reporting Policy Template” provides </a:t>
            </a:r>
            <a:r>
              <a:rPr lang="en-US" sz="2400" dirty="0">
                <a:latin typeface="Tahoma" panose="020B0604030504040204" pitchFamily="34" charset="0"/>
                <a:ea typeface="Tahoma" panose="020B0604030504040204" pitchFamily="34" charset="0"/>
                <a:cs typeface="Tahoma" panose="020B0604030504040204" pitchFamily="34" charset="0"/>
              </a:rPr>
              <a:t>public safety personnel (including fire, EMS, and law enforcement) and hospitals with a set of standard guidelines and expectations for defining, responding to, and following up on an infection control exposure incident involving an emergency response provider. </a:t>
            </a:r>
          </a:p>
          <a:p>
            <a:pPr marL="0" indent="0">
              <a:buNone/>
            </a:pPr>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171481"/>
      </p:ext>
    </p:extLst>
  </p:cSld>
  <p:clrMapOvr>
    <a:masterClrMapping/>
  </p:clrMapOvr>
  <mc:AlternateContent xmlns:mc="http://schemas.openxmlformats.org/markup-compatibility/2006">
    <mc:Choice xmlns:p14="http://schemas.microsoft.com/office/powerpoint/2010/main" Requires="p14">
      <p:transition spd="slow" p14:dur="2000" advTm="39621"/>
    </mc:Choice>
    <mc:Fallback>
      <p:transition spd="slow" advTm="39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Public Safety Worker Baseline Testing</a:t>
            </a:r>
            <a:br>
              <a:rPr lang="en-US" dirty="0" smtClean="0"/>
            </a:br>
            <a:r>
              <a:rPr lang="en-US" dirty="0" smtClean="0"/>
              <a:t>(Post Exposure)</a:t>
            </a:r>
            <a:endParaRPr lang="en-US" dirty="0"/>
          </a:p>
        </p:txBody>
      </p:sp>
      <p:sp>
        <p:nvSpPr>
          <p:cNvPr id="3" name="Content Placeholder 2"/>
          <p:cNvSpPr>
            <a:spLocks noGrp="1"/>
          </p:cNvSpPr>
          <p:nvPr>
            <p:ph sz="half" idx="1"/>
          </p:nvPr>
        </p:nvSpPr>
        <p:spPr>
          <a:xfrm>
            <a:off x="381000" y="1524000"/>
            <a:ext cx="8305800" cy="4953000"/>
          </a:xfrm>
        </p:spPr>
        <p:txBody>
          <a:bodyPr>
            <a:normAutofit fontScale="62500" lnSpcReduction="20000"/>
          </a:bodyPr>
          <a:lstStyle/>
          <a:p>
            <a:pPr lvl="0"/>
            <a:r>
              <a:rPr lang="en-US" sz="2900" dirty="0" smtClean="0">
                <a:solidFill>
                  <a:srgbClr val="FF0000"/>
                </a:solidFill>
                <a:latin typeface="Tahoma" panose="020B0604030504040204" pitchFamily="34" charset="0"/>
                <a:ea typeface="Tahoma" panose="020B0604030504040204" pitchFamily="34" charset="0"/>
                <a:cs typeface="Tahoma" panose="020B0604030504040204" pitchFamily="34" charset="0"/>
              </a:rPr>
              <a:t>Baseline </a:t>
            </a:r>
            <a:r>
              <a:rPr lang="en-US" sz="2900" dirty="0">
                <a:solidFill>
                  <a:srgbClr val="FF0000"/>
                </a:solidFill>
                <a:latin typeface="Tahoma" panose="020B0604030504040204" pitchFamily="34" charset="0"/>
                <a:ea typeface="Tahoma" panose="020B0604030504040204" pitchFamily="34" charset="0"/>
                <a:cs typeface="Tahoma" panose="020B0604030504040204" pitchFamily="34" charset="0"/>
              </a:rPr>
              <a:t>testing of the exposed public safety worker is the employee’s choice</a:t>
            </a:r>
            <a:r>
              <a:rPr lang="en-US" sz="2900" dirty="0">
                <a:latin typeface="Tahoma" panose="020B0604030504040204" pitchFamily="34" charset="0"/>
                <a:ea typeface="Tahoma" panose="020B0604030504040204" pitchFamily="34" charset="0"/>
                <a:cs typeface="Tahoma" panose="020B0604030504040204" pitchFamily="34" charset="0"/>
              </a:rPr>
              <a:t>. Agencies should maintain signed statements of employees who decline baseline testing/evaluation at the time of an exposure.</a:t>
            </a:r>
          </a:p>
          <a:p>
            <a:pPr marL="0" indent="0">
              <a:buNone/>
            </a:pPr>
            <a:r>
              <a:rPr lang="en-US" sz="2900" dirty="0">
                <a:latin typeface="Tahoma" panose="020B0604030504040204" pitchFamily="34" charset="0"/>
                <a:ea typeface="Tahoma" panose="020B0604030504040204" pitchFamily="34" charset="0"/>
                <a:cs typeface="Tahoma" panose="020B0604030504040204" pitchFamily="34" charset="0"/>
              </a:rPr>
              <a:t> </a:t>
            </a:r>
          </a:p>
          <a:p>
            <a:pPr lvl="0"/>
            <a:r>
              <a:rPr lang="en-US" sz="2900" dirty="0">
                <a:latin typeface="Tahoma" panose="020B0604030504040204" pitchFamily="34" charset="0"/>
                <a:ea typeface="Tahoma" panose="020B0604030504040204" pitchFamily="34" charset="0"/>
                <a:cs typeface="Tahoma" panose="020B0604030504040204" pitchFamily="34" charset="0"/>
              </a:rPr>
              <a:t>Baseline testing is the term given to the set of initial laboratory tests that should be drawn on an exposed employee. This data may be used to compare future assessments in determining if an infectious disease was contracted.  Baseline testing is not emergent; however, evaluation for PEP as discussed above should be considered urgent and care sought immediately. </a:t>
            </a:r>
          </a:p>
          <a:p>
            <a:pPr marL="0" indent="0">
              <a:buNone/>
            </a:pPr>
            <a:r>
              <a:rPr lang="en-US" sz="2900" dirty="0">
                <a:latin typeface="Tahoma" panose="020B0604030504040204" pitchFamily="34" charset="0"/>
                <a:ea typeface="Tahoma" panose="020B0604030504040204" pitchFamily="34" charset="0"/>
                <a:cs typeface="Tahoma" panose="020B0604030504040204" pitchFamily="34" charset="0"/>
              </a:rPr>
              <a:t> </a:t>
            </a:r>
          </a:p>
          <a:p>
            <a:pPr lvl="0"/>
            <a:r>
              <a:rPr lang="en-US" sz="2900" dirty="0" smtClean="0">
                <a:latin typeface="Tahoma" panose="020B0604030504040204" pitchFamily="34" charset="0"/>
                <a:ea typeface="Tahoma" panose="020B0604030504040204" pitchFamily="34" charset="0"/>
                <a:cs typeface="Tahoma" panose="020B0604030504040204" pitchFamily="34" charset="0"/>
              </a:rPr>
              <a:t>In </a:t>
            </a:r>
            <a:r>
              <a:rPr lang="en-US" sz="2900" dirty="0">
                <a:latin typeface="Tahoma" panose="020B0604030504040204" pitchFamily="34" charset="0"/>
                <a:ea typeface="Tahoma" panose="020B0604030504040204" pitchFamily="34" charset="0"/>
                <a:cs typeface="Tahoma" panose="020B0604030504040204" pitchFamily="34" charset="0"/>
              </a:rPr>
              <a:t>cases where the source patient testing is negative but the public safety worker still wants further testing, the employee is encouraged to follow up with their private physician or your department’s workplace health provider.</a:t>
            </a:r>
          </a:p>
          <a:p>
            <a:pPr marL="0" indent="0">
              <a:buNone/>
            </a:pPr>
            <a:r>
              <a:rPr lang="en-US" sz="2900" dirty="0">
                <a:latin typeface="Tahoma" panose="020B0604030504040204" pitchFamily="34" charset="0"/>
                <a:ea typeface="Tahoma" panose="020B0604030504040204" pitchFamily="34" charset="0"/>
                <a:cs typeface="Tahoma" panose="020B0604030504040204" pitchFamily="34" charset="0"/>
              </a:rPr>
              <a:t> </a:t>
            </a:r>
          </a:p>
          <a:p>
            <a:pPr lvl="0"/>
            <a:r>
              <a:rPr lang="en-US" sz="2900" dirty="0">
                <a:solidFill>
                  <a:srgbClr val="FF0000"/>
                </a:solidFill>
                <a:latin typeface="Tahoma" panose="020B0604030504040204" pitchFamily="34" charset="0"/>
                <a:ea typeface="Tahoma" panose="020B0604030504040204" pitchFamily="34" charset="0"/>
                <a:cs typeface="Tahoma" panose="020B0604030504040204" pitchFamily="34" charset="0"/>
              </a:rPr>
              <a:t>Public safety worker baseline testing includes at minimum</a:t>
            </a:r>
            <a:r>
              <a:rPr lang="en-US" sz="2900" dirty="0">
                <a:latin typeface="Tahoma" panose="020B0604030504040204" pitchFamily="34" charset="0"/>
                <a:ea typeface="Tahoma" panose="020B0604030504040204" pitchFamily="34" charset="0"/>
                <a:cs typeface="Tahoma" panose="020B0604030504040204" pitchFamily="34" charset="0"/>
              </a:rPr>
              <a:t>:</a:t>
            </a:r>
          </a:p>
          <a:p>
            <a:pPr lvl="1"/>
            <a:r>
              <a:rPr lang="en-US" sz="2900" dirty="0" smtClean="0">
                <a:latin typeface="Tahoma" panose="020B0604030504040204" pitchFamily="34" charset="0"/>
                <a:ea typeface="Tahoma" panose="020B0604030504040204" pitchFamily="34" charset="0"/>
                <a:cs typeface="Tahoma" panose="020B0604030504040204" pitchFamily="34" charset="0"/>
              </a:rPr>
              <a:t>HIV </a:t>
            </a:r>
            <a:r>
              <a:rPr lang="en-US" sz="2900" dirty="0">
                <a:latin typeface="Tahoma" panose="020B0604030504040204" pitchFamily="34" charset="0"/>
                <a:ea typeface="Tahoma" panose="020B0604030504040204" pitchFamily="34" charset="0"/>
                <a:cs typeface="Tahoma" panose="020B0604030504040204" pitchFamily="34" charset="0"/>
              </a:rPr>
              <a:t>antibody</a:t>
            </a:r>
          </a:p>
          <a:p>
            <a:pPr lvl="1"/>
            <a:r>
              <a:rPr lang="en-US" sz="2900" dirty="0">
                <a:latin typeface="Tahoma" panose="020B0604030504040204" pitchFamily="34" charset="0"/>
                <a:ea typeface="Tahoma" panose="020B0604030504040204" pitchFamily="34" charset="0"/>
                <a:cs typeface="Tahoma" panose="020B0604030504040204" pitchFamily="34" charset="0"/>
              </a:rPr>
              <a:t>Hepatitis B surface antibody</a:t>
            </a:r>
          </a:p>
          <a:p>
            <a:pPr lvl="1"/>
            <a:r>
              <a:rPr lang="en-US" sz="2900" dirty="0">
                <a:latin typeface="Tahoma" panose="020B0604030504040204" pitchFamily="34" charset="0"/>
                <a:ea typeface="Tahoma" panose="020B0604030504040204" pitchFamily="34" charset="0"/>
                <a:cs typeface="Tahoma" panose="020B0604030504040204" pitchFamily="34" charset="0"/>
              </a:rPr>
              <a:t>Hepatitis B surface antigen</a:t>
            </a:r>
          </a:p>
          <a:p>
            <a:pPr lvl="1"/>
            <a:r>
              <a:rPr lang="en-US" sz="2900" dirty="0">
                <a:latin typeface="Tahoma" panose="020B0604030504040204" pitchFamily="34" charset="0"/>
                <a:ea typeface="Tahoma" panose="020B0604030504040204" pitchFamily="34" charset="0"/>
                <a:cs typeface="Tahoma" panose="020B0604030504040204" pitchFamily="34" charset="0"/>
              </a:rPr>
              <a:t>Hepatitis C virus antibody</a:t>
            </a:r>
          </a:p>
          <a:p>
            <a:endParaRPr lang="en-US" dirty="0"/>
          </a:p>
        </p:txBody>
      </p:sp>
      <p:pic>
        <p:nvPicPr>
          <p:cNvPr id="5122" name="Picture 2" descr="C:\Users\cfollick\AppData\Local\Microsoft\Windows\Temporary Internet Files\Content.IE5\25B34ZY2\sangre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4424313"/>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51955554"/>
      </p:ext>
    </p:extLst>
  </p:cSld>
  <p:clrMapOvr>
    <a:masterClrMapping/>
  </p:clrMapOvr>
  <mc:AlternateContent xmlns:mc="http://schemas.openxmlformats.org/markup-compatibility/2006">
    <mc:Choice xmlns:p14="http://schemas.microsoft.com/office/powerpoint/2010/main" Requires="p14">
      <p:transition spd="slow" p14:dur="2000" advTm="69054"/>
    </mc:Choice>
    <mc:Fallback>
      <p:transition spd="slow" advTm="69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944562"/>
          </a:xfrm>
        </p:spPr>
        <p:txBody>
          <a:bodyPr/>
          <a:lstStyle/>
          <a:p>
            <a:r>
              <a:rPr lang="en-US" dirty="0" smtClean="0"/>
              <a:t>Respiratory Exposure</a:t>
            </a:r>
            <a:endParaRPr lang="en-US" dirty="0"/>
          </a:p>
        </p:txBody>
      </p:sp>
      <p:sp>
        <p:nvSpPr>
          <p:cNvPr id="6" name="Content Placeholder 5"/>
          <p:cNvSpPr>
            <a:spLocks noGrp="1"/>
          </p:cNvSpPr>
          <p:nvPr>
            <p:ph idx="1"/>
          </p:nvPr>
        </p:nvSpPr>
        <p:spPr>
          <a:xfrm>
            <a:off x="457200" y="1295400"/>
            <a:ext cx="8229600" cy="4800600"/>
          </a:xfrm>
        </p:spPr>
        <p:txBody>
          <a:bodyPr>
            <a:noAutofit/>
          </a:bodyPr>
          <a:lstStyle/>
          <a:p>
            <a:pPr marL="0" lvl="0" indent="0">
              <a:buNone/>
            </a:pPr>
            <a:r>
              <a:rPr lang="en-US" sz="2000" dirty="0" smtClean="0">
                <a:latin typeface="Tahoma" panose="020B0604030504040204" pitchFamily="34" charset="0"/>
                <a:ea typeface="Tahoma" panose="020B0604030504040204" pitchFamily="34" charset="0"/>
                <a:cs typeface="Tahoma" panose="020B0604030504040204" pitchFamily="34" charset="0"/>
              </a:rPr>
              <a:t>Respiratory </a:t>
            </a:r>
            <a:r>
              <a:rPr lang="en-US" sz="2000" dirty="0">
                <a:latin typeface="Tahoma" panose="020B0604030504040204" pitchFamily="34" charset="0"/>
                <a:ea typeface="Tahoma" panose="020B0604030504040204" pitchFamily="34" charset="0"/>
                <a:cs typeface="Tahoma" panose="020B0604030504040204" pitchFamily="34" charset="0"/>
              </a:rPr>
              <a:t>exposure is defined as contamination with an infectious agent through the respiratory tract. This occurs via one of two routes (CDC, Rationale for Isolation Precautions in Hospitals, 1996):</a:t>
            </a:r>
          </a:p>
          <a:p>
            <a:pPr marL="0" indent="0">
              <a:buNone/>
            </a:pPr>
            <a:r>
              <a:rPr lang="en-US" sz="2000" dirty="0">
                <a:latin typeface="Tahoma" panose="020B0604030504040204" pitchFamily="34" charset="0"/>
                <a:ea typeface="Tahoma" panose="020B0604030504040204" pitchFamily="34" charset="0"/>
                <a:cs typeface="Tahoma" panose="020B0604030504040204" pitchFamily="34" charset="0"/>
              </a:rPr>
              <a:t> </a:t>
            </a:r>
            <a:endParaRPr lang="en-US" sz="1400" dirty="0">
              <a:latin typeface="Tahoma" panose="020B0604030504040204" pitchFamily="34" charset="0"/>
              <a:ea typeface="Tahoma" panose="020B0604030504040204" pitchFamily="34" charset="0"/>
              <a:cs typeface="Tahoma" panose="020B0604030504040204" pitchFamily="34" charset="0"/>
            </a:endParaRPr>
          </a:p>
          <a:p>
            <a:pPr lvl="0"/>
            <a:r>
              <a:rPr lang="en-US" sz="2000" dirty="0">
                <a:latin typeface="Tahoma" panose="020B0604030504040204" pitchFamily="34" charset="0"/>
                <a:ea typeface="Tahoma" panose="020B0604030504040204" pitchFamily="34" charset="0"/>
                <a:cs typeface="Tahoma" panose="020B0604030504040204" pitchFamily="34" charset="0"/>
              </a:rPr>
              <a:t>Via airborne infectious agents with small-particle residue </a:t>
            </a:r>
            <a:r>
              <a:rPr lang="en-US" sz="2000" dirty="0" smtClean="0">
                <a:latin typeface="Tahoma" panose="020B0604030504040204" pitchFamily="34" charset="0"/>
                <a:ea typeface="Tahoma" panose="020B0604030504040204" pitchFamily="34" charset="0"/>
                <a:cs typeface="Tahoma" panose="020B0604030504040204" pitchFamily="34" charset="0"/>
              </a:rPr>
              <a:t>of </a:t>
            </a:r>
            <a:r>
              <a:rPr lang="en-US" sz="2000" dirty="0">
                <a:latin typeface="Tahoma" panose="020B0604030504040204" pitchFamily="34" charset="0"/>
                <a:ea typeface="Tahoma" panose="020B0604030504040204" pitchFamily="34" charset="0"/>
                <a:cs typeface="Tahoma" panose="020B0604030504040204" pitchFamily="34" charset="0"/>
              </a:rPr>
              <a:t>evaporated droplets containing microorganisms that remain suspended in the air for long periods of time (example is tuberculosis, rubella, and varicella virus).</a:t>
            </a:r>
          </a:p>
          <a:p>
            <a:pPr marL="0" indent="0">
              <a:buNone/>
            </a:pPr>
            <a:r>
              <a:rPr lang="en-US" sz="2000" dirty="0">
                <a:latin typeface="Tahoma" panose="020B0604030504040204" pitchFamily="34" charset="0"/>
                <a:ea typeface="Tahoma" panose="020B0604030504040204" pitchFamily="34" charset="0"/>
                <a:cs typeface="Tahoma" panose="020B0604030504040204" pitchFamily="34" charset="0"/>
              </a:rPr>
              <a:t> </a:t>
            </a:r>
          </a:p>
          <a:p>
            <a:pPr lvl="0"/>
            <a:r>
              <a:rPr lang="en-US" sz="2000" dirty="0">
                <a:latin typeface="Tahoma" panose="020B0604030504040204" pitchFamily="34" charset="0"/>
                <a:ea typeface="Tahoma" panose="020B0604030504040204" pitchFamily="34" charset="0"/>
                <a:cs typeface="Tahoma" panose="020B0604030504040204" pitchFamily="34" charset="0"/>
              </a:rPr>
              <a:t>Via droplet infectious agents which are propelled a short distance (less than three feet) through the air by coughing or sneezing: these droplets are acted upon rapidly by gravity (examples are meningitis, pertussis and influenza).</a:t>
            </a:r>
          </a:p>
          <a:p>
            <a:pPr marL="0" indent="0">
              <a:buNone/>
            </a:pPr>
            <a:r>
              <a:rPr lang="en-US" sz="1400" dirty="0">
                <a:latin typeface="Tahoma" panose="020B0604030504040204" pitchFamily="34" charset="0"/>
                <a:ea typeface="Tahoma" panose="020B0604030504040204" pitchFamily="34" charset="0"/>
                <a:cs typeface="Tahoma" panose="020B0604030504040204" pitchFamily="34" charset="0"/>
              </a:rPr>
              <a:t> </a:t>
            </a:r>
          </a:p>
          <a:p>
            <a:pPr marL="0" lvl="0" indent="0">
              <a:buNone/>
            </a:pPr>
            <a:r>
              <a:rPr lang="en-US" sz="2000" dirty="0">
                <a:latin typeface="Tahoma" panose="020B0604030504040204" pitchFamily="34" charset="0"/>
                <a:ea typeface="Tahoma" panose="020B0604030504040204" pitchFamily="34" charset="0"/>
                <a:cs typeface="Tahoma" panose="020B0604030504040204" pitchFamily="34" charset="0"/>
              </a:rPr>
              <a:t>Respiratory exposures </a:t>
            </a:r>
            <a:r>
              <a:rPr lang="en-US" sz="2000" u="sng" dirty="0">
                <a:solidFill>
                  <a:srgbClr val="FF0000"/>
                </a:solidFill>
                <a:latin typeface="Tahoma" panose="020B0604030504040204" pitchFamily="34" charset="0"/>
                <a:ea typeface="Tahoma" panose="020B0604030504040204" pitchFamily="34" charset="0"/>
                <a:cs typeface="Tahoma" panose="020B0604030504040204" pitchFamily="34" charset="0"/>
              </a:rPr>
              <a:t>may not be immediately known </a:t>
            </a:r>
            <a:r>
              <a:rPr lang="en-US" sz="2000" dirty="0">
                <a:latin typeface="Tahoma" panose="020B0604030504040204" pitchFamily="34" charset="0"/>
                <a:ea typeface="Tahoma" panose="020B0604030504040204" pitchFamily="34" charset="0"/>
                <a:cs typeface="Tahoma" panose="020B0604030504040204" pitchFamily="34" charset="0"/>
              </a:rPr>
              <a:t>by the public safety worker, especially if the patient is not overtly symptomatic.</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01183656"/>
      </p:ext>
    </p:extLst>
  </p:cSld>
  <p:clrMapOvr>
    <a:masterClrMapping/>
  </p:clrMapOvr>
  <mc:AlternateContent xmlns:mc="http://schemas.openxmlformats.org/markup-compatibility/2006">
    <mc:Choice xmlns:p14="http://schemas.microsoft.com/office/powerpoint/2010/main" Requires="p14">
      <p:transition spd="slow" p14:dur="2000" advTm="52649"/>
    </mc:Choice>
    <mc:Fallback>
      <p:transition spd="slow" advTm="52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normAutofit fontScale="90000"/>
          </a:bodyPr>
          <a:lstStyle/>
          <a:p>
            <a:pPr lvl="0"/>
            <a:r>
              <a:rPr lang="en-US" sz="3100" dirty="0">
                <a:latin typeface="Tahoma" panose="020B0604030504040204" pitchFamily="34" charset="0"/>
                <a:ea typeface="Tahoma" panose="020B0604030504040204" pitchFamily="34" charset="0"/>
                <a:cs typeface="Tahoma" panose="020B0604030504040204" pitchFamily="34" charset="0"/>
              </a:rPr>
              <a:t>IMMEDIATE ACTIONS OF THE AIRBORNE-EXPOSED PUBLIC SAFETY WORKER</a:t>
            </a:r>
            <a:r>
              <a:rPr lang="en-US" dirty="0"/>
              <a:t/>
            </a:r>
            <a:br>
              <a:rPr lang="en-US" dirty="0"/>
            </a:br>
            <a:endParaRPr lang="en-US" dirty="0"/>
          </a:p>
        </p:txBody>
      </p:sp>
      <p:sp>
        <p:nvSpPr>
          <p:cNvPr id="3" name="Content Placeholder 2"/>
          <p:cNvSpPr>
            <a:spLocks noGrp="1"/>
          </p:cNvSpPr>
          <p:nvPr>
            <p:ph idx="1"/>
          </p:nvPr>
        </p:nvSpPr>
        <p:spPr>
          <a:xfrm>
            <a:off x="457200" y="1295400"/>
            <a:ext cx="8229600" cy="4830763"/>
          </a:xfrm>
        </p:spPr>
        <p:txBody>
          <a:bodyPr>
            <a:normAutofit fontScale="70000" lnSpcReduction="20000"/>
          </a:bodyPr>
          <a:lstStyle/>
          <a:p>
            <a:r>
              <a:rPr lang="en-US" sz="2900" dirty="0" smtClean="0">
                <a:latin typeface="Tahoma" panose="020B0604030504040204" pitchFamily="34" charset="0"/>
                <a:ea typeface="Tahoma" panose="020B0604030504040204" pitchFamily="34" charset="0"/>
                <a:cs typeface="Tahoma" panose="020B0604030504040204" pitchFamily="34" charset="0"/>
              </a:rPr>
              <a:t>Don </a:t>
            </a:r>
            <a:r>
              <a:rPr lang="en-US" sz="2900" dirty="0">
                <a:latin typeface="Tahoma" panose="020B0604030504040204" pitchFamily="34" charset="0"/>
                <a:ea typeface="Tahoma" panose="020B0604030504040204" pitchFamily="34" charset="0"/>
                <a:cs typeface="Tahoma" panose="020B0604030504040204" pitchFamily="34" charset="0"/>
              </a:rPr>
              <a:t>PPE </a:t>
            </a:r>
            <a:r>
              <a:rPr lang="en-US" sz="2900" u="sng" dirty="0">
                <a:solidFill>
                  <a:srgbClr val="FF0000"/>
                </a:solidFill>
                <a:latin typeface="Tahoma" panose="020B0604030504040204" pitchFamily="34" charset="0"/>
                <a:ea typeface="Tahoma" panose="020B0604030504040204" pitchFamily="34" charset="0"/>
                <a:cs typeface="Tahoma" panose="020B0604030504040204" pitchFamily="34" charset="0"/>
              </a:rPr>
              <a:t>as soon as possible </a:t>
            </a:r>
            <a:r>
              <a:rPr lang="en-US" sz="2900" dirty="0">
                <a:latin typeface="Tahoma" panose="020B0604030504040204" pitchFamily="34" charset="0"/>
                <a:ea typeface="Tahoma" panose="020B0604030504040204" pitchFamily="34" charset="0"/>
                <a:cs typeface="Tahoma" panose="020B0604030504040204" pitchFamily="34" charset="0"/>
              </a:rPr>
              <a:t>at the scene or during transport if the patient is known to have a respiratory infection or is coughing or spraying </a:t>
            </a:r>
            <a:r>
              <a:rPr lang="en-US" sz="2900" dirty="0" smtClean="0">
                <a:latin typeface="Tahoma" panose="020B0604030504040204" pitchFamily="34" charset="0"/>
                <a:ea typeface="Tahoma" panose="020B0604030504040204" pitchFamily="34" charset="0"/>
                <a:cs typeface="Tahoma" panose="020B0604030504040204" pitchFamily="34" charset="0"/>
              </a:rPr>
              <a:t>secretions.</a:t>
            </a:r>
          </a:p>
          <a:p>
            <a:endParaRPr lang="en-US" sz="2900" dirty="0">
              <a:latin typeface="Tahoma" panose="020B0604030504040204" pitchFamily="34" charset="0"/>
              <a:ea typeface="Tahoma" panose="020B0604030504040204" pitchFamily="34" charset="0"/>
              <a:cs typeface="Tahoma" panose="020B0604030504040204" pitchFamily="34" charset="0"/>
            </a:endParaRPr>
          </a:p>
          <a:p>
            <a:r>
              <a:rPr lang="en-US" sz="2900" dirty="0" smtClean="0">
                <a:latin typeface="Tahoma" panose="020B0604030504040204" pitchFamily="34" charset="0"/>
                <a:ea typeface="Tahoma" panose="020B0604030504040204" pitchFamily="34" charset="0"/>
                <a:cs typeface="Tahoma" panose="020B0604030504040204" pitchFamily="34" charset="0"/>
              </a:rPr>
              <a:t>If </a:t>
            </a:r>
            <a:r>
              <a:rPr lang="en-US" sz="2900" dirty="0">
                <a:latin typeface="Tahoma" panose="020B0604030504040204" pitchFamily="34" charset="0"/>
                <a:ea typeface="Tahoma" panose="020B0604030504040204" pitchFamily="34" charset="0"/>
                <a:cs typeface="Tahoma" panose="020B0604030504040204" pitchFamily="34" charset="0"/>
              </a:rPr>
              <a:t>secretions are splashed or coughed into the eyes or other mucous membranes, flush with copious amounts of normal saline as soon as </a:t>
            </a:r>
            <a:r>
              <a:rPr lang="en-US" sz="2900" dirty="0" smtClean="0">
                <a:latin typeface="Tahoma" panose="020B0604030504040204" pitchFamily="34" charset="0"/>
                <a:ea typeface="Tahoma" panose="020B0604030504040204" pitchFamily="34" charset="0"/>
                <a:cs typeface="Tahoma" panose="020B0604030504040204" pitchFamily="34" charset="0"/>
              </a:rPr>
              <a:t>possible.</a:t>
            </a:r>
          </a:p>
          <a:p>
            <a:endParaRPr lang="en-US" sz="2900" dirty="0">
              <a:latin typeface="Tahoma" panose="020B0604030504040204" pitchFamily="34" charset="0"/>
              <a:ea typeface="Tahoma" panose="020B0604030504040204" pitchFamily="34" charset="0"/>
              <a:cs typeface="Tahoma" panose="020B0604030504040204" pitchFamily="34" charset="0"/>
            </a:endParaRPr>
          </a:p>
          <a:p>
            <a:r>
              <a:rPr lang="en-US" sz="2900" dirty="0" smtClean="0">
                <a:latin typeface="Tahoma" panose="020B0604030504040204" pitchFamily="34" charset="0"/>
                <a:ea typeface="Tahoma" panose="020B0604030504040204" pitchFamily="34" charset="0"/>
                <a:cs typeface="Tahoma" panose="020B0604030504040204" pitchFamily="34" charset="0"/>
              </a:rPr>
              <a:t>The </a:t>
            </a:r>
            <a:r>
              <a:rPr lang="en-US" sz="2900" dirty="0">
                <a:latin typeface="Tahoma" panose="020B0604030504040204" pitchFamily="34" charset="0"/>
                <a:ea typeface="Tahoma" panose="020B0604030504040204" pitchFamily="34" charset="0"/>
                <a:cs typeface="Tahoma" panose="020B0604030504040204" pitchFamily="34" charset="0"/>
              </a:rPr>
              <a:t>public safety worker who suspects a respiratory exposure or is notified of such an exposure should:</a:t>
            </a:r>
          </a:p>
          <a:p>
            <a:pPr lvl="3"/>
            <a:r>
              <a:rPr lang="en-US" sz="2900" dirty="0">
                <a:latin typeface="Tahoma" panose="020B0604030504040204" pitchFamily="34" charset="0"/>
                <a:ea typeface="Tahoma" panose="020B0604030504040204" pitchFamily="34" charset="0"/>
                <a:cs typeface="Tahoma" panose="020B0604030504040204" pitchFamily="34" charset="0"/>
              </a:rPr>
              <a:t>Notify the department ICO that an exposure occurred</a:t>
            </a:r>
          </a:p>
          <a:p>
            <a:pPr lvl="3"/>
            <a:r>
              <a:rPr lang="en-US" sz="2900" dirty="0">
                <a:latin typeface="Tahoma" panose="020B0604030504040204" pitchFamily="34" charset="0"/>
                <a:ea typeface="Tahoma" panose="020B0604030504040204" pitchFamily="34" charset="0"/>
                <a:cs typeface="Tahoma" panose="020B0604030504040204" pitchFamily="34" charset="0"/>
              </a:rPr>
              <a:t>Notify the ED charge nurse of the exposure upon delivery of the patient</a:t>
            </a:r>
          </a:p>
          <a:p>
            <a:pPr lvl="3"/>
            <a:r>
              <a:rPr lang="en-US" sz="2900" dirty="0">
                <a:latin typeface="Tahoma" panose="020B0604030504040204" pitchFamily="34" charset="0"/>
                <a:ea typeface="Tahoma" panose="020B0604030504040204" pitchFamily="34" charset="0"/>
                <a:cs typeface="Tahoma" panose="020B0604030504040204" pitchFamily="34" charset="0"/>
              </a:rPr>
              <a:t>Complete the </a:t>
            </a:r>
            <a:r>
              <a:rPr lang="en-US" sz="2900" dirty="0" smtClean="0">
                <a:solidFill>
                  <a:srgbClr val="FF0000"/>
                </a:solidFill>
                <a:latin typeface="Tahoma" panose="020B0604030504040204" pitchFamily="34" charset="0"/>
                <a:ea typeface="Tahoma" panose="020B0604030504040204" pitchFamily="34" charset="0"/>
                <a:cs typeface="Tahoma" panose="020B0604030504040204" pitchFamily="34" charset="0"/>
              </a:rPr>
              <a:t>Request for Information by Emergency Care Workers (RIECW) Form (Appendix A), </a:t>
            </a:r>
            <a:r>
              <a:rPr lang="en-US" sz="2900" dirty="0" smtClean="0">
                <a:latin typeface="Tahoma" panose="020B0604030504040204" pitchFamily="34" charset="0"/>
                <a:ea typeface="Tahoma" panose="020B0604030504040204" pitchFamily="34" charset="0"/>
                <a:cs typeface="Tahoma" panose="020B0604030504040204" pitchFamily="34" charset="0"/>
              </a:rPr>
              <a:t>In </a:t>
            </a:r>
            <a:r>
              <a:rPr lang="en-US" sz="2900" dirty="0">
                <a:latin typeface="Tahoma" panose="020B0604030504040204" pitchFamily="34" charset="0"/>
                <a:ea typeface="Tahoma" panose="020B0604030504040204" pitchFamily="34" charset="0"/>
                <a:cs typeface="Tahoma" panose="020B0604030504040204" pitchFamily="34" charset="0"/>
              </a:rPr>
              <a:t>these cases being checked in as an ED patient may or may not be necessary.</a:t>
            </a:r>
          </a:p>
          <a:p>
            <a:pPr marL="0" indent="0">
              <a:buNone/>
            </a:pPr>
            <a:endParaRPr lang="en-US" sz="2900"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43986777"/>
      </p:ext>
    </p:extLst>
  </p:cSld>
  <p:clrMapOvr>
    <a:masterClrMapping/>
  </p:clrMapOvr>
  <mc:AlternateContent xmlns:mc="http://schemas.openxmlformats.org/markup-compatibility/2006">
    <mc:Choice xmlns:p14="http://schemas.microsoft.com/office/powerpoint/2010/main" Requires="p14">
      <p:transition spd="slow" p14:dur="2000" advTm="56365"/>
    </mc:Choice>
    <mc:Fallback>
      <p:transition spd="slow" advTm="56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normAutofit fontScale="90000"/>
          </a:bodyPr>
          <a:lstStyle/>
          <a:p>
            <a:pPr lvl="0"/>
            <a:r>
              <a:rPr lang="en-US" sz="3100" dirty="0">
                <a:latin typeface="Tahoma" panose="020B0604030504040204" pitchFamily="34" charset="0"/>
                <a:ea typeface="Tahoma" panose="020B0604030504040204" pitchFamily="34" charset="0"/>
                <a:cs typeface="Tahoma" panose="020B0604030504040204" pitchFamily="34" charset="0"/>
              </a:rPr>
              <a:t>IMMEDIATE ACTIONS OF THE AIRBORNE-EXPOSED PUBLIC SAFETY WORKER</a:t>
            </a:r>
            <a:r>
              <a:rPr lang="en-US" dirty="0"/>
              <a:t/>
            </a:r>
            <a:br>
              <a:rPr lang="en-US" dirty="0"/>
            </a:br>
            <a:endParaRPr lang="en-US" dirty="0"/>
          </a:p>
        </p:txBody>
      </p:sp>
      <p:sp>
        <p:nvSpPr>
          <p:cNvPr id="3" name="Content Placeholder 2"/>
          <p:cNvSpPr>
            <a:spLocks noGrp="1"/>
          </p:cNvSpPr>
          <p:nvPr>
            <p:ph idx="1"/>
          </p:nvPr>
        </p:nvSpPr>
        <p:spPr>
          <a:xfrm>
            <a:off x="457200" y="1295400"/>
            <a:ext cx="8229600" cy="4830763"/>
          </a:xfrm>
        </p:spPr>
        <p:txBody>
          <a:bodyPr>
            <a:normAutofit/>
          </a:bodyPr>
          <a:lstStyle/>
          <a:p>
            <a:r>
              <a:rPr lang="en-US"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Upon </a:t>
            </a: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receipt of the source patient’s diagnosis, follow-up care and prophylaxis may be necessary for those exposed</a:t>
            </a:r>
            <a:r>
              <a:rPr lang="en-US" sz="2000" dirty="0">
                <a:latin typeface="Tahoma" panose="020B0604030504040204" pitchFamily="34" charset="0"/>
                <a:ea typeface="Tahoma" panose="020B0604030504040204" pitchFamily="34" charset="0"/>
                <a:cs typeface="Tahoma" panose="020B0604030504040204" pitchFamily="34" charset="0"/>
              </a:rPr>
              <a:t>.  At this point exposed employees may have to return to the receiving hospital and be checked in as a patient to receive care.  In other situations follow-up care and prophylaxis may come from your department’s workplace health provider.</a:t>
            </a:r>
          </a:p>
          <a:p>
            <a:pPr marL="0" indent="0">
              <a:buNone/>
            </a:pPr>
            <a:endParaRPr lang="en-US" sz="20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43986777"/>
      </p:ext>
    </p:extLst>
  </p:cSld>
  <p:clrMapOvr>
    <a:masterClrMapping/>
  </p:clrMapOvr>
  <mc:AlternateContent xmlns:mc="http://schemas.openxmlformats.org/markup-compatibility/2006">
    <mc:Choice xmlns:p14="http://schemas.microsoft.com/office/powerpoint/2010/main" Requires="p14">
      <p:transition spd="slow" p14:dur="2000" advTm="31393"/>
    </mc:Choice>
    <mc:Fallback>
      <p:transition spd="slow" advTm="31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normAutofit fontScale="90000"/>
          </a:bodyPr>
          <a:lstStyle/>
          <a:p>
            <a:pPr lvl="0"/>
            <a:r>
              <a:rPr lang="en-US" sz="3100" dirty="0" smtClean="0">
                <a:latin typeface="Tahoma" panose="020B0604030504040204" pitchFamily="34" charset="0"/>
                <a:ea typeface="Tahoma" panose="020B0604030504040204" pitchFamily="34" charset="0"/>
                <a:cs typeface="Tahoma" panose="020B0604030504040204" pitchFamily="34" charset="0"/>
              </a:rPr>
              <a:t>BLOOD/BODY FLUID &amp; AIRBORNE EXPOSURES BY CORONER’S CASES</a:t>
            </a:r>
            <a:r>
              <a:rPr lang="en-US" dirty="0" smtClean="0"/>
              <a:t/>
            </a:r>
            <a:br>
              <a:rPr lang="en-US" dirty="0" smtClean="0"/>
            </a:br>
            <a:endParaRPr lang="en-US" dirty="0"/>
          </a:p>
        </p:txBody>
      </p:sp>
      <p:sp>
        <p:nvSpPr>
          <p:cNvPr id="3" name="Content Placeholder 2"/>
          <p:cNvSpPr>
            <a:spLocks noGrp="1"/>
          </p:cNvSpPr>
          <p:nvPr>
            <p:ph idx="1"/>
          </p:nvPr>
        </p:nvSpPr>
        <p:spPr>
          <a:xfrm>
            <a:off x="457200" y="1371600"/>
            <a:ext cx="8229600" cy="4754563"/>
          </a:xfrm>
        </p:spPr>
        <p:txBody>
          <a:bodyPr>
            <a:normAutofit fontScale="62500" lnSpcReduction="20000"/>
          </a:bodyPr>
          <a:lstStyle/>
          <a:p>
            <a:pPr lvl="0"/>
            <a:r>
              <a:rPr lang="en-US" sz="2900" dirty="0" smtClean="0">
                <a:solidFill>
                  <a:srgbClr val="FF0000"/>
                </a:solidFill>
                <a:latin typeface="Tahoma" panose="020B0604030504040204" pitchFamily="34" charset="0"/>
                <a:ea typeface="Tahoma" panose="020B0604030504040204" pitchFamily="34" charset="0"/>
                <a:cs typeface="Tahoma" panose="020B0604030504040204" pitchFamily="34" charset="0"/>
              </a:rPr>
              <a:t>In </a:t>
            </a:r>
            <a:r>
              <a:rPr lang="en-US" sz="2900" dirty="0">
                <a:solidFill>
                  <a:srgbClr val="FF0000"/>
                </a:solidFill>
                <a:latin typeface="Tahoma" panose="020B0604030504040204" pitchFamily="34" charset="0"/>
                <a:ea typeface="Tahoma" panose="020B0604030504040204" pitchFamily="34" charset="0"/>
                <a:cs typeface="Tahoma" panose="020B0604030504040204" pitchFamily="34" charset="0"/>
              </a:rPr>
              <a:t>cases where there is a public safety worker exposure during resuscitation efforts, it is recommended that crews transport the patient to the hospital where source testing can be performed, rather than follow field termination procedures</a:t>
            </a:r>
            <a:r>
              <a:rPr lang="en-US" sz="2900" dirty="0">
                <a:latin typeface="Tahoma" panose="020B0604030504040204" pitchFamily="34" charset="0"/>
                <a:ea typeface="Tahoma" panose="020B0604030504040204" pitchFamily="34" charset="0"/>
                <a:cs typeface="Tahoma" panose="020B0604030504040204" pitchFamily="34" charset="0"/>
              </a:rPr>
              <a:t>.  However, in some incidents, exposure of a public safety worker may occur from a deceased victim who must remain at a scene for a period of time pending a coroner’s investigation.</a:t>
            </a:r>
          </a:p>
          <a:p>
            <a:pPr lvl="0"/>
            <a:endParaRPr lang="en-US" sz="2900" dirty="0" smtClean="0">
              <a:latin typeface="Tahoma" panose="020B0604030504040204" pitchFamily="34" charset="0"/>
              <a:ea typeface="Tahoma" panose="020B0604030504040204" pitchFamily="34" charset="0"/>
              <a:cs typeface="Tahoma" panose="020B0604030504040204" pitchFamily="34" charset="0"/>
            </a:endParaRPr>
          </a:p>
          <a:p>
            <a:pPr lvl="0"/>
            <a:r>
              <a:rPr lang="en-US" sz="2900" dirty="0" smtClean="0">
                <a:latin typeface="Tahoma" panose="020B0604030504040204" pitchFamily="34" charset="0"/>
                <a:ea typeface="Tahoma" panose="020B0604030504040204" pitchFamily="34" charset="0"/>
                <a:cs typeface="Tahoma" panose="020B0604030504040204" pitchFamily="34" charset="0"/>
              </a:rPr>
              <a:t>Immediate </a:t>
            </a:r>
            <a:r>
              <a:rPr lang="en-US" sz="2900" dirty="0">
                <a:latin typeface="Tahoma" panose="020B0604030504040204" pitchFamily="34" charset="0"/>
                <a:ea typeface="Tahoma" panose="020B0604030504040204" pitchFamily="34" charset="0"/>
                <a:cs typeface="Tahoma" panose="020B0604030504040204" pitchFamily="34" charset="0"/>
              </a:rPr>
              <a:t>actions of the exposed provider:</a:t>
            </a:r>
          </a:p>
          <a:p>
            <a:pPr lvl="0"/>
            <a:endParaRPr lang="en-US" sz="2900" dirty="0" smtClean="0">
              <a:latin typeface="Tahoma" panose="020B0604030504040204" pitchFamily="34" charset="0"/>
              <a:ea typeface="Tahoma" panose="020B0604030504040204" pitchFamily="34" charset="0"/>
              <a:cs typeface="Tahoma" panose="020B0604030504040204" pitchFamily="34" charset="0"/>
            </a:endParaRPr>
          </a:p>
          <a:p>
            <a:pPr lvl="1"/>
            <a:r>
              <a:rPr lang="en-US" sz="2900" dirty="0" smtClean="0">
                <a:latin typeface="Tahoma" panose="020B0604030504040204" pitchFamily="34" charset="0"/>
                <a:ea typeface="Tahoma" panose="020B0604030504040204" pitchFamily="34" charset="0"/>
                <a:cs typeface="Tahoma" panose="020B0604030504040204" pitchFamily="34" charset="0"/>
              </a:rPr>
              <a:t>Decontaminate </a:t>
            </a:r>
            <a:r>
              <a:rPr lang="en-US" sz="2900" dirty="0">
                <a:latin typeface="Tahoma" panose="020B0604030504040204" pitchFamily="34" charset="0"/>
                <a:ea typeface="Tahoma" panose="020B0604030504040204" pitchFamily="34" charset="0"/>
                <a:cs typeface="Tahoma" panose="020B0604030504040204" pitchFamily="34" charset="0"/>
              </a:rPr>
              <a:t>self as described in previous sections.</a:t>
            </a:r>
          </a:p>
          <a:p>
            <a:pPr lvl="0"/>
            <a:endParaRPr lang="en-US" sz="2900" dirty="0" smtClean="0">
              <a:latin typeface="Tahoma" panose="020B0604030504040204" pitchFamily="34" charset="0"/>
              <a:ea typeface="Tahoma" panose="020B0604030504040204" pitchFamily="34" charset="0"/>
              <a:cs typeface="Tahoma" panose="020B0604030504040204" pitchFamily="34" charset="0"/>
            </a:endParaRPr>
          </a:p>
          <a:p>
            <a:pPr lvl="1"/>
            <a:r>
              <a:rPr lang="en-US" sz="2900" dirty="0" smtClean="0">
                <a:latin typeface="Tahoma" panose="020B0604030504040204" pitchFamily="34" charset="0"/>
                <a:ea typeface="Tahoma" panose="020B0604030504040204" pitchFamily="34" charset="0"/>
                <a:cs typeface="Tahoma" panose="020B0604030504040204" pitchFamily="34" charset="0"/>
              </a:rPr>
              <a:t>Notify </a:t>
            </a:r>
            <a:r>
              <a:rPr lang="en-US" sz="2900" dirty="0">
                <a:latin typeface="Tahoma" panose="020B0604030504040204" pitchFamily="34" charset="0"/>
                <a:ea typeface="Tahoma" panose="020B0604030504040204" pitchFamily="34" charset="0"/>
                <a:cs typeface="Tahoma" panose="020B0604030504040204" pitchFamily="34" charset="0"/>
              </a:rPr>
              <a:t>the department ICO or designee that the exposure occurred.</a:t>
            </a:r>
          </a:p>
          <a:p>
            <a:pPr lvl="0"/>
            <a:endParaRPr lang="en-US" sz="2900" dirty="0" smtClean="0">
              <a:latin typeface="Tahoma" panose="020B0604030504040204" pitchFamily="34" charset="0"/>
              <a:ea typeface="Tahoma" panose="020B0604030504040204" pitchFamily="34" charset="0"/>
              <a:cs typeface="Tahoma" panose="020B0604030504040204" pitchFamily="34" charset="0"/>
            </a:endParaRPr>
          </a:p>
          <a:p>
            <a:pPr lvl="1"/>
            <a:r>
              <a:rPr lang="en-US" sz="2900" dirty="0" smtClean="0">
                <a:latin typeface="Tahoma" panose="020B0604030504040204" pitchFamily="34" charset="0"/>
                <a:ea typeface="Tahoma" panose="020B0604030504040204" pitchFamily="34" charset="0"/>
                <a:cs typeface="Tahoma" panose="020B0604030504040204" pitchFamily="34" charset="0"/>
              </a:rPr>
              <a:t>At </a:t>
            </a:r>
            <a:r>
              <a:rPr lang="en-US" sz="2900" dirty="0">
                <a:latin typeface="Tahoma" panose="020B0604030504040204" pitchFamily="34" charset="0"/>
                <a:ea typeface="Tahoma" panose="020B0604030504040204" pitchFamily="34" charset="0"/>
                <a:cs typeface="Tahoma" panose="020B0604030504040204" pitchFamily="34" charset="0"/>
              </a:rPr>
              <a:t>the direction of the department ICO or designee, seek treatment at an ED or at your organization’s workplace health provider.</a:t>
            </a:r>
          </a:p>
          <a:p>
            <a:pPr lvl="0"/>
            <a:endParaRPr lang="en-US" sz="2900" dirty="0" smtClean="0">
              <a:latin typeface="Tahoma" panose="020B0604030504040204" pitchFamily="34" charset="0"/>
              <a:ea typeface="Tahoma" panose="020B0604030504040204" pitchFamily="34" charset="0"/>
              <a:cs typeface="Tahoma" panose="020B0604030504040204" pitchFamily="34" charset="0"/>
            </a:endParaRPr>
          </a:p>
          <a:p>
            <a:pPr lvl="1"/>
            <a:r>
              <a:rPr lang="en-US" sz="2900" dirty="0" smtClean="0">
                <a:latin typeface="Tahoma" panose="020B0604030504040204" pitchFamily="34" charset="0"/>
                <a:ea typeface="Tahoma" panose="020B0604030504040204" pitchFamily="34" charset="0"/>
                <a:cs typeface="Tahoma" panose="020B0604030504040204" pitchFamily="34" charset="0"/>
              </a:rPr>
              <a:t>Consider </a:t>
            </a:r>
            <a:r>
              <a:rPr lang="en-US" sz="2900" dirty="0">
                <a:latin typeface="Tahoma" panose="020B0604030504040204" pitchFamily="34" charset="0"/>
                <a:ea typeface="Tahoma" panose="020B0604030504040204" pitchFamily="34" charset="0"/>
                <a:cs typeface="Tahoma" panose="020B0604030504040204" pitchFamily="34" charset="0"/>
              </a:rPr>
              <a:t>prophylaxis based on the index of suspicion.</a:t>
            </a:r>
          </a:p>
          <a:p>
            <a:pPr lvl="0"/>
            <a:endParaRPr lang="en-US" sz="2900" dirty="0" smtClean="0">
              <a:latin typeface="Tahoma" panose="020B0604030504040204" pitchFamily="34" charset="0"/>
              <a:ea typeface="Tahoma" panose="020B0604030504040204" pitchFamily="34" charset="0"/>
              <a:cs typeface="Tahoma" panose="020B0604030504040204"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50933376"/>
      </p:ext>
    </p:extLst>
  </p:cSld>
  <p:clrMapOvr>
    <a:masterClrMapping/>
  </p:clrMapOvr>
  <mc:AlternateContent xmlns:mc="http://schemas.openxmlformats.org/markup-compatibility/2006">
    <mc:Choice xmlns:p14="http://schemas.microsoft.com/office/powerpoint/2010/main" Requires="p14">
      <p:transition spd="slow" p14:dur="2000" advTm="112601"/>
    </mc:Choice>
    <mc:Fallback>
      <p:transition spd="slow" advTm="112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normAutofit fontScale="90000"/>
          </a:bodyPr>
          <a:lstStyle/>
          <a:p>
            <a:pPr lvl="0"/>
            <a:r>
              <a:rPr lang="en-US" sz="3100" dirty="0" smtClean="0">
                <a:latin typeface="Tahoma" panose="020B0604030504040204" pitchFamily="34" charset="0"/>
                <a:ea typeface="Tahoma" panose="020B0604030504040204" pitchFamily="34" charset="0"/>
                <a:cs typeface="Tahoma" panose="020B0604030504040204" pitchFamily="34" charset="0"/>
              </a:rPr>
              <a:t>BLOOD/BODY FLUID &amp; AIRBORNE EXPOSURES BY CORONER’S CASES</a:t>
            </a:r>
            <a:r>
              <a:rPr lang="en-US" dirty="0" smtClean="0"/>
              <a:t/>
            </a:r>
            <a:br>
              <a:rPr lang="en-US" dirty="0" smtClean="0"/>
            </a:br>
            <a:endParaRPr lang="en-US" dirty="0"/>
          </a:p>
        </p:txBody>
      </p:sp>
      <p:sp>
        <p:nvSpPr>
          <p:cNvPr id="3" name="Content Placeholder 2"/>
          <p:cNvSpPr>
            <a:spLocks noGrp="1"/>
          </p:cNvSpPr>
          <p:nvPr>
            <p:ph idx="1"/>
          </p:nvPr>
        </p:nvSpPr>
        <p:spPr>
          <a:xfrm>
            <a:off x="457200" y="1371600"/>
            <a:ext cx="8229600" cy="4754563"/>
          </a:xfrm>
        </p:spPr>
        <p:txBody>
          <a:bodyPr>
            <a:normAutofit/>
          </a:bodyPr>
          <a:lstStyle/>
          <a:p>
            <a:pPr lvl="0"/>
            <a:r>
              <a:rPr lang="en-US" sz="2400" dirty="0" smtClean="0">
                <a:latin typeface="Tahoma" panose="020B0604030504040204" pitchFamily="34" charset="0"/>
                <a:ea typeface="Tahoma" panose="020B0604030504040204" pitchFamily="34" charset="0"/>
                <a:cs typeface="Tahoma" panose="020B0604030504040204" pitchFamily="34" charset="0"/>
              </a:rPr>
              <a:t>Actions </a:t>
            </a:r>
            <a:r>
              <a:rPr lang="en-US" sz="2400" dirty="0">
                <a:latin typeface="Tahoma" panose="020B0604030504040204" pitchFamily="34" charset="0"/>
                <a:ea typeface="Tahoma" panose="020B0604030504040204" pitchFamily="34" charset="0"/>
                <a:cs typeface="Tahoma" panose="020B0604030504040204" pitchFamily="34" charset="0"/>
              </a:rPr>
              <a:t>of the ICO or designee:</a:t>
            </a:r>
          </a:p>
          <a:p>
            <a:pPr lvl="0"/>
            <a:endParaRPr lang="en-US" sz="2400" dirty="0" smtClean="0">
              <a:latin typeface="Tahoma" panose="020B0604030504040204" pitchFamily="34" charset="0"/>
              <a:ea typeface="Tahoma" panose="020B0604030504040204" pitchFamily="34" charset="0"/>
              <a:cs typeface="Tahoma" panose="020B0604030504040204" pitchFamily="34" charset="0"/>
            </a:endParaRPr>
          </a:p>
          <a:p>
            <a:pPr lvl="1"/>
            <a:r>
              <a:rPr lang="en-US" sz="2400" dirty="0" smtClean="0">
                <a:latin typeface="Tahoma" panose="020B0604030504040204" pitchFamily="34" charset="0"/>
                <a:ea typeface="Tahoma" panose="020B0604030504040204" pitchFamily="34" charset="0"/>
                <a:cs typeface="Tahoma" panose="020B0604030504040204" pitchFamily="34" charset="0"/>
              </a:rPr>
              <a:t>The </a:t>
            </a: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Coroner or Coroner’s Investigator shall be notified as soon as possible by the department’s ICO or designee that an exposure has occurred</a:t>
            </a:r>
            <a:r>
              <a:rPr lang="en-US" sz="2400" dirty="0">
                <a:latin typeface="Tahoma" panose="020B0604030504040204" pitchFamily="34" charset="0"/>
                <a:ea typeface="Tahoma" panose="020B0604030504040204" pitchFamily="34" charset="0"/>
                <a:cs typeface="Tahoma" panose="020B0604030504040204" pitchFamily="34" charset="0"/>
              </a:rPr>
              <a:t>.</a:t>
            </a:r>
          </a:p>
          <a:p>
            <a:pPr lvl="0"/>
            <a:endParaRPr lang="en-US" sz="2400" dirty="0" smtClean="0">
              <a:latin typeface="Tahoma" panose="020B0604030504040204" pitchFamily="34" charset="0"/>
              <a:ea typeface="Tahoma" panose="020B0604030504040204" pitchFamily="34" charset="0"/>
              <a:cs typeface="Tahoma" panose="020B0604030504040204" pitchFamily="34" charset="0"/>
            </a:endParaRPr>
          </a:p>
          <a:p>
            <a:pPr lvl="1"/>
            <a:r>
              <a:rPr lang="en-US"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A </a:t>
            </a:r>
            <a:r>
              <a:rPr lang="en-US" sz="2400" i="1" dirty="0">
                <a:solidFill>
                  <a:srgbClr val="FF0000"/>
                </a:solidFill>
                <a:latin typeface="Tahoma" panose="020B0604030504040204" pitchFamily="34" charset="0"/>
                <a:ea typeface="Tahoma" panose="020B0604030504040204" pitchFamily="34" charset="0"/>
                <a:cs typeface="Tahoma" panose="020B0604030504040204" pitchFamily="34" charset="0"/>
              </a:rPr>
              <a:t>Request for Information by Emergency Care Workers</a:t>
            </a: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 form (Appendix A) shall be forward to the Coroner’s Office as soon as possible after notification.</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50933376"/>
      </p:ext>
    </p:extLst>
  </p:cSld>
  <p:clrMapOvr>
    <a:masterClrMapping/>
  </p:clrMapOvr>
  <mc:AlternateContent xmlns:mc="http://schemas.openxmlformats.org/markup-compatibility/2006">
    <mc:Choice xmlns:p14="http://schemas.microsoft.com/office/powerpoint/2010/main" Requires="p14">
      <p:transition spd="slow" p14:dur="2000" advTm="54200"/>
    </mc:Choice>
    <mc:Fallback>
      <p:transition spd="slow" advTm="54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latin typeface="Tahoma" panose="020B0604030504040204" pitchFamily="34" charset="0"/>
                <a:ea typeface="Tahoma" panose="020B0604030504040204" pitchFamily="34" charset="0"/>
                <a:cs typeface="Tahoma" panose="020B0604030504040204" pitchFamily="34" charset="0"/>
              </a:rPr>
              <a:t>Corner’s Office Testing Source Patient</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p:txBody>
          <a:bodyPr>
            <a:normAutofit fontScale="77500" lnSpcReduction="20000"/>
          </a:bodyPr>
          <a:lstStyle/>
          <a:p>
            <a:pPr marL="0" lvl="0" indent="0">
              <a:buNone/>
            </a:pPr>
            <a:r>
              <a:rPr lang="en-US" sz="2800" dirty="0" smtClean="0">
                <a:latin typeface="Tahoma" panose="020B0604030504040204" pitchFamily="34" charset="0"/>
                <a:ea typeface="Tahoma" panose="020B0604030504040204" pitchFamily="34" charset="0"/>
                <a:cs typeface="Tahoma" panose="020B0604030504040204" pitchFamily="34" charset="0"/>
              </a:rPr>
              <a:t>The </a:t>
            </a:r>
            <a:r>
              <a:rPr lang="en-US" sz="2800" dirty="0">
                <a:latin typeface="Tahoma" panose="020B0604030504040204" pitchFamily="34" charset="0"/>
                <a:ea typeface="Tahoma" panose="020B0604030504040204" pitchFamily="34" charset="0"/>
                <a:cs typeface="Tahoma" panose="020B0604030504040204" pitchFamily="34" charset="0"/>
              </a:rPr>
              <a:t>Coroner shall make every effort to test a source patient by the next business day of being notified of the exposure. In some cases, the Coroner may elect to send a specimen to an outside lab for testing. The public safety worker shall not wait for testing results from the Coroner to seek </a:t>
            </a:r>
            <a:r>
              <a:rPr lang="en-US" sz="2800" dirty="0" smtClean="0">
                <a:latin typeface="Tahoma" panose="020B0604030504040204" pitchFamily="34" charset="0"/>
                <a:ea typeface="Tahoma" panose="020B0604030504040204" pitchFamily="34" charset="0"/>
                <a:cs typeface="Tahoma" panose="020B0604030504040204" pitchFamily="34" charset="0"/>
              </a:rPr>
              <a:t>medical </a:t>
            </a:r>
            <a:r>
              <a:rPr lang="en-US" sz="2800" dirty="0">
                <a:latin typeface="Tahoma" panose="020B0604030504040204" pitchFamily="34" charset="0"/>
                <a:ea typeface="Tahoma" panose="020B0604030504040204" pitchFamily="34" charset="0"/>
                <a:cs typeface="Tahoma" panose="020B0604030504040204" pitchFamily="34" charset="0"/>
              </a:rPr>
              <a:t>evaluation</a:t>
            </a:r>
            <a:r>
              <a:rPr lang="en-US" sz="2800" dirty="0" smtClean="0">
                <a:latin typeface="Tahoma" panose="020B0604030504040204" pitchFamily="34" charset="0"/>
                <a:ea typeface="Tahoma" panose="020B0604030504040204" pitchFamily="34" charset="0"/>
                <a:cs typeface="Tahoma" panose="020B0604030504040204" pitchFamily="34" charset="0"/>
              </a:rPr>
              <a:t>.</a:t>
            </a:r>
          </a:p>
          <a:p>
            <a:pPr marL="0" lvl="0" indent="0">
              <a:buNone/>
            </a:pPr>
            <a:endParaRPr lang="en-US" sz="2800" dirty="0">
              <a:latin typeface="Tahoma" panose="020B0604030504040204" pitchFamily="34" charset="0"/>
              <a:ea typeface="Tahoma" panose="020B0604030504040204" pitchFamily="34" charset="0"/>
              <a:cs typeface="Tahoma" panose="020B0604030504040204" pitchFamily="34" charset="0"/>
            </a:endParaRPr>
          </a:p>
          <a:p>
            <a:pPr marL="0" lvl="0" indent="0">
              <a:buNone/>
            </a:pPr>
            <a:r>
              <a:rPr lang="en-US" sz="2800" dirty="0">
                <a:latin typeface="Tahoma" panose="020B0604030504040204" pitchFamily="34" charset="0"/>
                <a:ea typeface="Tahoma" panose="020B0604030504040204" pitchFamily="34" charset="0"/>
                <a:cs typeface="Tahoma" panose="020B0604030504040204" pitchFamily="34" charset="0"/>
              </a:rPr>
              <a:t>Source patients test results:</a:t>
            </a:r>
          </a:p>
          <a:p>
            <a:pPr lvl="0"/>
            <a:endParaRPr lang="en-US" sz="2800" dirty="0" smtClean="0">
              <a:latin typeface="Tahoma" panose="020B0604030504040204" pitchFamily="34" charset="0"/>
              <a:ea typeface="Tahoma" panose="020B0604030504040204" pitchFamily="34" charset="0"/>
              <a:cs typeface="Tahoma" panose="020B0604030504040204" pitchFamily="34" charset="0"/>
            </a:endParaRPr>
          </a:p>
          <a:p>
            <a:pPr lvl="0"/>
            <a:r>
              <a:rPr lang="en-US" sz="2800" dirty="0" smtClean="0">
                <a:latin typeface="Tahoma" panose="020B0604030504040204" pitchFamily="34" charset="0"/>
                <a:ea typeface="Tahoma" panose="020B0604030504040204" pitchFamily="34" charset="0"/>
                <a:cs typeface="Tahoma" panose="020B0604030504040204" pitchFamily="34" charset="0"/>
              </a:rPr>
              <a:t>The </a:t>
            </a:r>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Coroner or Deputy Coroner shall notify the department ICO or designee of source patient test results as soon as possible</a:t>
            </a:r>
            <a:r>
              <a:rPr lang="en-US" sz="2800" dirty="0">
                <a:latin typeface="Tahoma" panose="020B0604030504040204" pitchFamily="34" charset="0"/>
                <a:ea typeface="Tahoma" panose="020B0604030504040204" pitchFamily="34" charset="0"/>
                <a:cs typeface="Tahoma" panose="020B0604030504040204" pitchFamily="34" charset="0"/>
              </a:rPr>
              <a:t>. Oral notification of source HIV status (positive or negative) shall be provided to the department ICO or designee within two days of test results, and written notification of positive test results shall be provided within three days after oral notification (ORC §3701.248).</a:t>
            </a:r>
          </a:p>
          <a:p>
            <a:pPr marL="0" lvl="0" indent="0">
              <a:buNone/>
            </a:pP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85758155"/>
      </p:ext>
    </p:extLst>
  </p:cSld>
  <p:clrMapOvr>
    <a:masterClrMapping/>
  </p:clrMapOvr>
  <mc:AlternateContent xmlns:mc="http://schemas.openxmlformats.org/markup-compatibility/2006">
    <mc:Choice xmlns:p14="http://schemas.microsoft.com/office/powerpoint/2010/main" Requires="p14">
      <p:transition spd="slow" p14:dur="2000" advTm="55241"/>
    </mc:Choice>
    <mc:Fallback>
      <p:transition spd="slow" advTm="55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52401"/>
            <a:ext cx="8839199"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86619169"/>
      </p:ext>
    </p:extLst>
  </p:cSld>
  <p:clrMapOvr>
    <a:masterClrMapping/>
  </p:clrMapOvr>
  <mc:AlternateContent xmlns:mc="http://schemas.openxmlformats.org/markup-compatibility/2006">
    <mc:Choice xmlns:p14="http://schemas.microsoft.com/office/powerpoint/2010/main" Requires="p14">
      <p:transition spd="slow" p14:dur="2000" advTm="32412"/>
    </mc:Choice>
    <mc:Fallback>
      <p:transition spd="slow" advTm="32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r="67241" b="71764"/>
          <a:stretch>
            <a:fillRect/>
          </a:stretch>
        </p:blipFill>
        <p:spPr bwMode="auto">
          <a:xfrm>
            <a:off x="1447800" y="457200"/>
            <a:ext cx="7086600" cy="4475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812"/>
    </mc:Choice>
    <mc:Fallback>
      <p:transition spd="slow" advTm="17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21552" r="3448" b="48235"/>
          <a:stretch>
            <a:fillRect/>
          </a:stretch>
        </p:blipFill>
        <p:spPr bwMode="auto">
          <a:xfrm>
            <a:off x="228600" y="457200"/>
            <a:ext cx="8738755" cy="441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3522"/>
    </mc:Choice>
    <mc:Fallback>
      <p:transition spd="slow" advTm="83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Document as Template</a:t>
            </a:r>
            <a:endParaRPr lang="en-US" dirty="0"/>
          </a:p>
        </p:txBody>
      </p:sp>
      <p:sp>
        <p:nvSpPr>
          <p:cNvPr id="3" name="Content Placeholder 2"/>
          <p:cNvSpPr>
            <a:spLocks noGrp="1"/>
          </p:cNvSpPr>
          <p:nvPr>
            <p:ph idx="1"/>
          </p:nvPr>
        </p:nvSpPr>
        <p:spPr/>
        <p:txBody>
          <a:bodyPr/>
          <a:lstStyle/>
          <a:p>
            <a:r>
              <a:rPr lang="en-US" dirty="0" smtClean="0"/>
              <a:t>Intended for both hospitals and EMS to use as a template to create their own policies, while ensuring operational consistency. </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256"/>
    </mc:Choice>
    <mc:Fallback>
      <p:transition spd="slow" advTm="37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5172" t="27059" r="41379"/>
          <a:stretch>
            <a:fillRect/>
          </a:stretch>
        </p:blipFill>
        <p:spPr bwMode="auto">
          <a:xfrm>
            <a:off x="1295400" y="152400"/>
            <a:ext cx="6553200" cy="655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6269"/>
    </mc:Choice>
    <mc:Fallback>
      <p:transition spd="slow" advTm="136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478262497"/>
              </p:ext>
            </p:extLst>
          </p:nvPr>
        </p:nvGraphicFramePr>
        <p:xfrm>
          <a:off x="2286000" y="152400"/>
          <a:ext cx="4922837" cy="6370533"/>
        </p:xfrm>
        <a:graphic>
          <a:graphicData uri="http://schemas.openxmlformats.org/presentationml/2006/ole">
            <mc:AlternateContent xmlns:mc="http://schemas.openxmlformats.org/markup-compatibility/2006">
              <mc:Choice xmlns:v="urn:schemas-microsoft-com:vml" Requires="v">
                <p:oleObj spid="_x0000_s2052" name="Acrobat Document" r:id="rId5" imgW="4663409" imgH="6034916" progId="AcroExch.Document.11">
                  <p:embed/>
                </p:oleObj>
              </mc:Choice>
              <mc:Fallback>
                <p:oleObj name="Acrobat Document" r:id="rId5" imgW="4663409" imgH="6034916" progId="AcroExch.Document.11">
                  <p:embed/>
                  <p:pic>
                    <p:nvPicPr>
                      <p:cNvPr id="0" name=""/>
                      <p:cNvPicPr/>
                      <p:nvPr/>
                    </p:nvPicPr>
                    <p:blipFill>
                      <a:blip r:embed="rId6"/>
                      <a:stretch>
                        <a:fillRect/>
                      </a:stretch>
                    </p:blipFill>
                    <p:spPr>
                      <a:xfrm>
                        <a:off x="2286000" y="152400"/>
                        <a:ext cx="4922837" cy="6370533"/>
                      </a:xfrm>
                      <a:prstGeom prst="rect">
                        <a:avLst/>
                      </a:prstGeom>
                    </p:spPr>
                  </p:pic>
                </p:oleObj>
              </mc:Fallback>
            </mc:AlternateContent>
          </a:graphicData>
        </a:graphic>
      </p:graphicFrame>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67326767"/>
      </p:ext>
    </p:extLst>
  </p:cSld>
  <p:clrMapOvr>
    <a:masterClrMapping/>
  </p:clrMapOvr>
  <mc:AlternateContent xmlns:mc="http://schemas.openxmlformats.org/markup-compatibility/2006">
    <mc:Choice xmlns:p14="http://schemas.microsoft.com/office/powerpoint/2010/main" Requires="p14">
      <p:transition spd="slow" p14:dur="2000" advTm="160787"/>
    </mc:Choice>
    <mc:Fallback>
      <p:transition spd="slow" advTm="160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231501155"/>
              </p:ext>
            </p:extLst>
          </p:nvPr>
        </p:nvGraphicFramePr>
        <p:xfrm>
          <a:off x="1981200" y="76305"/>
          <a:ext cx="5105399" cy="6606782"/>
        </p:xfrm>
        <a:graphic>
          <a:graphicData uri="http://schemas.openxmlformats.org/presentationml/2006/ole">
            <mc:AlternateContent xmlns:mc="http://schemas.openxmlformats.org/markup-compatibility/2006">
              <mc:Choice xmlns:v="urn:schemas-microsoft-com:vml" Requires="v">
                <p:oleObj spid="_x0000_s3075" name="Acrobat Document" r:id="rId5" imgW="4663409" imgH="6034916" progId="AcroExch.Document.11">
                  <p:embed/>
                </p:oleObj>
              </mc:Choice>
              <mc:Fallback>
                <p:oleObj name="Acrobat Document" r:id="rId5" imgW="4663409" imgH="6034916" progId="AcroExch.Document.11">
                  <p:embed/>
                  <p:pic>
                    <p:nvPicPr>
                      <p:cNvPr id="0" name=""/>
                      <p:cNvPicPr/>
                      <p:nvPr/>
                    </p:nvPicPr>
                    <p:blipFill>
                      <a:blip r:embed="rId6"/>
                      <a:stretch>
                        <a:fillRect/>
                      </a:stretch>
                    </p:blipFill>
                    <p:spPr>
                      <a:xfrm>
                        <a:off x="1981200" y="76305"/>
                        <a:ext cx="5105399" cy="6606782"/>
                      </a:xfrm>
                      <a:prstGeom prst="rect">
                        <a:avLst/>
                      </a:prstGeom>
                    </p:spPr>
                  </p:pic>
                </p:oleObj>
              </mc:Fallback>
            </mc:AlternateContent>
          </a:graphicData>
        </a:graphic>
      </p:graphicFrame>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36007636"/>
      </p:ext>
    </p:extLst>
  </p:cSld>
  <p:clrMapOvr>
    <a:masterClrMapping/>
  </p:clrMapOvr>
  <mc:AlternateContent xmlns:mc="http://schemas.openxmlformats.org/markup-compatibility/2006">
    <mc:Choice xmlns:p14="http://schemas.microsoft.com/office/powerpoint/2010/main" Requires="p14">
      <p:transition spd="slow" p14:dur="2000" advTm="33027"/>
    </mc:Choice>
    <mc:Fallback>
      <p:transition spd="slow" advTm="33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42241" t="27059"/>
          <a:stretch>
            <a:fillRect/>
          </a:stretch>
        </p:blipFill>
        <p:spPr bwMode="auto">
          <a:xfrm>
            <a:off x="1447800" y="304800"/>
            <a:ext cx="6781799" cy="6275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7611"/>
    </mc:Choice>
    <mc:Fallback>
      <p:transition spd="slow" advTm="77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52401"/>
            <a:ext cx="8839199"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276"/>
    </mc:Choice>
    <mc:Fallback>
      <p:transition spd="slow" advTm="25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772400" cy="993775"/>
          </a:xfrm>
        </p:spPr>
        <p:txBody>
          <a:bodyPr/>
          <a:lstStyle/>
          <a:p>
            <a:r>
              <a:rPr lang="en-US" dirty="0" smtClean="0"/>
              <a:t>Questions?</a:t>
            </a:r>
            <a:endParaRPr lang="en-US" dirty="0"/>
          </a:p>
        </p:txBody>
      </p:sp>
      <p:sp>
        <p:nvSpPr>
          <p:cNvPr id="3" name="Subtitle 2"/>
          <p:cNvSpPr>
            <a:spLocks noGrp="1"/>
          </p:cNvSpPr>
          <p:nvPr>
            <p:ph type="subTitle" idx="1"/>
          </p:nvPr>
        </p:nvSpPr>
        <p:spPr>
          <a:xfrm>
            <a:off x="609600" y="2819400"/>
            <a:ext cx="7924800" cy="1752600"/>
          </a:xfrm>
        </p:spPr>
        <p:txBody>
          <a:bodyPr>
            <a:normAutofit fontScale="85000" lnSpcReduction="20000"/>
          </a:bodyPr>
          <a:lstStyle/>
          <a:p>
            <a:r>
              <a:rPr lang="en-US" dirty="0" smtClean="0">
                <a:solidFill>
                  <a:schemeClr val="tx1"/>
                </a:solidFill>
              </a:rPr>
              <a:t>Chad Follick, Fire Chief</a:t>
            </a:r>
          </a:p>
          <a:p>
            <a:r>
              <a:rPr lang="en-US" dirty="0" smtClean="0">
                <a:solidFill>
                  <a:schemeClr val="tx1"/>
                </a:solidFill>
              </a:rPr>
              <a:t>City of Vandalia Division of Fire/EMS</a:t>
            </a:r>
          </a:p>
          <a:p>
            <a:r>
              <a:rPr lang="en-US" dirty="0" smtClean="0">
                <a:solidFill>
                  <a:schemeClr val="tx1"/>
                </a:solidFill>
              </a:rPr>
              <a:t>Chair, GMVEMSC Infection Control Committee</a:t>
            </a:r>
          </a:p>
          <a:p>
            <a:r>
              <a:rPr lang="en-US" dirty="0" smtClean="0">
                <a:solidFill>
                  <a:schemeClr val="tx1"/>
                </a:solidFill>
              </a:rPr>
              <a:t>(937)898-2261	cfollick@vandaliaohio.org</a:t>
            </a:r>
          </a:p>
        </p:txBody>
      </p:sp>
      <p:pic>
        <p:nvPicPr>
          <p:cNvPr id="4" name="Picture 2"/>
          <p:cNvPicPr>
            <a:picLocks noChangeAspect="1" noChangeArrowheads="1"/>
          </p:cNvPicPr>
          <p:nvPr/>
        </p:nvPicPr>
        <p:blipFill>
          <a:blip r:embed="rId4" cstate="print"/>
          <a:srcRect/>
          <a:stretch>
            <a:fillRect/>
          </a:stretch>
        </p:blipFill>
        <p:spPr bwMode="auto">
          <a:xfrm>
            <a:off x="838200" y="381000"/>
            <a:ext cx="1839912" cy="1604962"/>
          </a:xfrm>
          <a:prstGeom prst="rect">
            <a:avLst/>
          </a:prstGeom>
          <a:noFill/>
          <a:ln w="9525">
            <a:noFill/>
            <a:miter lim="800000"/>
            <a:headEnd/>
            <a:tailEnd/>
          </a:ln>
        </p:spPr>
      </p:pic>
      <p:pic>
        <p:nvPicPr>
          <p:cNvPr id="5" name="Picture 1" descr="cid:image001.png@01CFD599.72D97440"/>
          <p:cNvPicPr>
            <a:picLocks noChangeAspect="1" noChangeArrowheads="1"/>
          </p:cNvPicPr>
          <p:nvPr/>
        </p:nvPicPr>
        <p:blipFill>
          <a:blip r:embed="rId5" r:link="rId6" cstate="print"/>
          <a:srcRect/>
          <a:stretch>
            <a:fillRect/>
          </a:stretch>
        </p:blipFill>
        <p:spPr bwMode="auto">
          <a:xfrm>
            <a:off x="6705600" y="381000"/>
            <a:ext cx="1600200" cy="1634614"/>
          </a:xfrm>
          <a:prstGeom prst="rect">
            <a:avLst/>
          </a:prstGeom>
          <a:noFill/>
        </p:spPr>
      </p:pic>
      <p:sp>
        <p:nvSpPr>
          <p:cNvPr id="6" name="Subtitle 2"/>
          <p:cNvSpPr txBox="1">
            <a:spLocks/>
          </p:cNvSpPr>
          <p:nvPr/>
        </p:nvSpPr>
        <p:spPr>
          <a:xfrm>
            <a:off x="1524000" y="4572000"/>
            <a:ext cx="6400800" cy="2209800"/>
          </a:xfrm>
          <a:prstGeom prst="rect">
            <a:avLst/>
          </a:prstGeom>
        </p:spPr>
        <p:txBody>
          <a:bodyPr vert="horz" lIns="91440" tIns="45720" rIns="91440" bIns="45720" rtlCol="0">
            <a:normAutofit fontScale="62500" lnSpcReduction="20000"/>
          </a:bodyPr>
          <a:lstStyle/>
          <a:p>
            <a:pPr algn="ctr"/>
            <a:r>
              <a:rPr lang="en-US" sz="3600" dirty="0"/>
              <a:t>Laura E Clark  RN, Paramedic, EMSI</a:t>
            </a:r>
          </a:p>
          <a:p>
            <a:pPr algn="ctr"/>
            <a:r>
              <a:rPr lang="en-US" sz="3600" dirty="0"/>
              <a:t>EMS Coordinator</a:t>
            </a:r>
          </a:p>
          <a:p>
            <a:pPr algn="ctr"/>
            <a:r>
              <a:rPr lang="en-US" sz="3600" dirty="0"/>
              <a:t>Good Samaritan Hospital</a:t>
            </a:r>
          </a:p>
          <a:p>
            <a:pPr algn="ctr"/>
            <a:r>
              <a:rPr lang="en-US" sz="3600" dirty="0"/>
              <a:t>Good Samaritan Hospital North Emergency Center </a:t>
            </a:r>
          </a:p>
          <a:p>
            <a:pPr algn="ctr"/>
            <a:r>
              <a:rPr lang="en-US" sz="3600" dirty="0"/>
              <a:t>Phone: 937-734-2448</a:t>
            </a:r>
          </a:p>
          <a:p>
            <a:pPr algn="ctr"/>
            <a:r>
              <a:rPr lang="en-US" sz="3600" dirty="0"/>
              <a:t>Fax: 937-641-7453</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11659840"/>
      </p:ext>
    </p:extLst>
  </p:cSld>
  <p:clrMapOvr>
    <a:masterClrMapping/>
  </p:clrMapOvr>
  <mc:AlternateContent xmlns:mc="http://schemas.openxmlformats.org/markup-compatibility/2006">
    <mc:Choice xmlns:p14="http://schemas.microsoft.com/office/powerpoint/2010/main" Requires="p14">
      <p:transition spd="slow" p14:dur="2000" advTm="43417"/>
    </mc:Choice>
    <mc:Fallback>
      <p:transition spd="slow" advTm="43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Definition of a Blood Bourne Exposure</a:t>
            </a:r>
            <a:endParaRPr lang="en-US" dirty="0"/>
          </a:p>
        </p:txBody>
      </p:sp>
      <p:sp>
        <p:nvSpPr>
          <p:cNvPr id="3" name="Content Placeholder 2"/>
          <p:cNvSpPr>
            <a:spLocks noGrp="1"/>
          </p:cNvSpPr>
          <p:nvPr>
            <p:ph idx="1"/>
          </p:nvPr>
        </p:nvSpPr>
        <p:spPr/>
        <p:txBody>
          <a:bodyPr>
            <a:normAutofit fontScale="85000" lnSpcReduction="10000"/>
          </a:bodyPr>
          <a:lstStyle/>
          <a:p>
            <a:pPr marL="0" indent="0" algn="just">
              <a:buNone/>
            </a:pPr>
            <a:r>
              <a:rPr lang="en-US" sz="2800" dirty="0">
                <a:latin typeface="Tahoma" panose="020B0604030504040204" pitchFamily="34" charset="0"/>
                <a:ea typeface="Tahoma" panose="020B0604030504040204" pitchFamily="34" charset="0"/>
                <a:cs typeface="Tahoma" panose="020B0604030504040204" pitchFamily="34" charset="0"/>
              </a:rPr>
              <a:t>An EXPOSURE incident that may place a public safety worker at risk for Hepatitis B Virus (HBV), Hepatitis C Virus (HCV), or Human Immunodeficiency Virus (HIV) infections or other blood borne pathogens that includes</a:t>
            </a:r>
            <a:r>
              <a:rPr lang="en-US" sz="2800" dirty="0" smtClean="0">
                <a:latin typeface="Tahoma" panose="020B0604030504040204" pitchFamily="34" charset="0"/>
                <a:ea typeface="Tahoma" panose="020B0604030504040204" pitchFamily="34" charset="0"/>
                <a:cs typeface="Tahoma" panose="020B0604030504040204" pitchFamily="34" charset="0"/>
              </a:rPr>
              <a:t>:</a:t>
            </a:r>
          </a:p>
          <a:p>
            <a:pPr marL="0" indent="0" algn="just">
              <a:buNone/>
            </a:pPr>
            <a:r>
              <a:rPr lang="en-US" sz="2800" dirty="0">
                <a:latin typeface="Tahoma" panose="020B0604030504040204" pitchFamily="34" charset="0"/>
                <a:ea typeface="Tahoma" panose="020B0604030504040204" pitchFamily="34" charset="0"/>
                <a:cs typeface="Tahoma" panose="020B0604030504040204" pitchFamily="34" charset="0"/>
              </a:rPr>
              <a:t> </a:t>
            </a:r>
          </a:p>
          <a:p>
            <a:pPr lvl="1" algn="just"/>
            <a:r>
              <a:rPr lang="en-US" dirty="0">
                <a:latin typeface="Tahoma" panose="020B0604030504040204" pitchFamily="34" charset="0"/>
                <a:ea typeface="Tahoma" panose="020B0604030504040204" pitchFamily="34" charset="0"/>
                <a:cs typeface="Tahoma" panose="020B0604030504040204" pitchFamily="34" charset="0"/>
              </a:rPr>
              <a:t>A percutaneous injury (e.g., a needle stick or cut), </a:t>
            </a:r>
            <a:r>
              <a:rPr lang="en-US" b="1" u="sng" dirty="0">
                <a:latin typeface="Tahoma" panose="020B0604030504040204" pitchFamily="34" charset="0"/>
                <a:ea typeface="Tahoma" panose="020B0604030504040204" pitchFamily="34" charset="0"/>
                <a:cs typeface="Tahoma" panose="020B0604030504040204" pitchFamily="34" charset="0"/>
              </a:rPr>
              <a:t>or</a:t>
            </a:r>
            <a:endParaRPr lang="en-US" dirty="0">
              <a:latin typeface="Tahoma" panose="020B0604030504040204" pitchFamily="34" charset="0"/>
              <a:ea typeface="Tahoma" panose="020B0604030504040204" pitchFamily="34" charset="0"/>
              <a:cs typeface="Tahoma" panose="020B0604030504040204" pitchFamily="34" charset="0"/>
            </a:endParaRPr>
          </a:p>
          <a:p>
            <a:pPr lvl="1" algn="just"/>
            <a:endParaRPr lang="en-US" dirty="0" smtClean="0">
              <a:latin typeface="Tahoma" panose="020B0604030504040204" pitchFamily="34" charset="0"/>
              <a:ea typeface="Tahoma" panose="020B0604030504040204" pitchFamily="34" charset="0"/>
              <a:cs typeface="Tahoma" panose="020B0604030504040204" pitchFamily="34" charset="0"/>
            </a:endParaRPr>
          </a:p>
          <a:p>
            <a:pPr lvl="1" algn="just"/>
            <a:r>
              <a:rPr lang="en-US" dirty="0" smtClean="0">
                <a:latin typeface="Tahoma" panose="020B0604030504040204" pitchFamily="34" charset="0"/>
                <a:ea typeface="Tahoma" panose="020B0604030504040204" pitchFamily="34" charset="0"/>
                <a:cs typeface="Tahoma" panose="020B0604030504040204" pitchFamily="34" charset="0"/>
              </a:rPr>
              <a:t>Contact </a:t>
            </a:r>
            <a:r>
              <a:rPr lang="en-US" dirty="0">
                <a:latin typeface="Tahoma" panose="020B0604030504040204" pitchFamily="34" charset="0"/>
                <a:ea typeface="Tahoma" panose="020B0604030504040204" pitchFamily="34" charset="0"/>
                <a:cs typeface="Tahoma" panose="020B0604030504040204" pitchFamily="34" charset="0"/>
              </a:rPr>
              <a:t>of mucous membrane or non-intact skin (e.g., exposed skin that is chapped, abraded, or afflicted with dermatitis) with blood, tissue, or other body fluids that are potentially infectious. </a:t>
            </a:r>
          </a:p>
          <a:p>
            <a:endParaRPr lang="en-US" dirty="0"/>
          </a:p>
        </p:txBody>
      </p:sp>
      <p:pic>
        <p:nvPicPr>
          <p:cNvPr id="1026" name="Picture 2" descr="C:\Users\cfollick\AppData\Local\Microsoft\Windows\Temporary Internet Files\Content.IE5\25B34ZY2\207471_maniacal-toaster_stick-a-needle-in-your-ey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5650" y="342265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follick\AppData\Local\Microsoft\Windows\Temporary Internet Files\Content.IE5\25B34ZY2\207471_maniacal-toaster_stick-a-needle-in-your-ey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5650" y="342265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follick\AppData\Local\Microsoft\Windows\Temporary Internet Files\Content.IE5\25B34ZY2\207471_maniacal-toaster_stick-a-needle-in-your-ey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5650" y="342265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81144057"/>
      </p:ext>
    </p:extLst>
  </p:cSld>
  <p:clrMapOvr>
    <a:masterClrMapping/>
  </p:clrMapOvr>
  <mc:AlternateContent xmlns:mc="http://schemas.openxmlformats.org/markup-compatibility/2006">
    <mc:Choice xmlns:p14="http://schemas.microsoft.com/office/powerpoint/2010/main" Requires="p14">
      <p:transition spd="slow" p14:dur="2000" advTm="26292"/>
    </mc:Choice>
    <mc:Fallback>
      <p:transition spd="slow" advTm="26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Exposure “First Aid”</a:t>
            </a:r>
            <a:endParaRPr lang="en-US" dirty="0"/>
          </a:p>
        </p:txBody>
      </p:sp>
      <p:sp>
        <p:nvSpPr>
          <p:cNvPr id="3" name="Content Placeholder 2"/>
          <p:cNvSpPr>
            <a:spLocks noGrp="1"/>
          </p:cNvSpPr>
          <p:nvPr>
            <p:ph sz="half" idx="1"/>
          </p:nvPr>
        </p:nvSpPr>
        <p:spPr>
          <a:xfrm>
            <a:off x="457200" y="1600200"/>
            <a:ext cx="5867400" cy="4525963"/>
          </a:xfrm>
        </p:spPr>
        <p:txBody>
          <a:bodyPr>
            <a:normAutofit fontScale="70000" lnSpcReduction="20000"/>
          </a:bodyPr>
          <a:lstStyle/>
          <a:p>
            <a:pPr marL="0" lvl="0" indent="0">
              <a:buNone/>
            </a:pPr>
            <a:r>
              <a:rPr lang="en-US" sz="2900" dirty="0" smtClean="0">
                <a:latin typeface="Tahoma" panose="020B0604030504040204" pitchFamily="34" charset="0"/>
                <a:ea typeface="Tahoma" panose="020B0604030504040204" pitchFamily="34" charset="0"/>
                <a:cs typeface="Tahoma" panose="020B0604030504040204" pitchFamily="34" charset="0"/>
              </a:rPr>
              <a:t>An </a:t>
            </a:r>
            <a:r>
              <a:rPr lang="en-US" sz="2900" dirty="0">
                <a:latin typeface="Tahoma" panose="020B0604030504040204" pitchFamily="34" charset="0"/>
                <a:ea typeface="Tahoma" panose="020B0604030504040204" pitchFamily="34" charset="0"/>
                <a:cs typeface="Tahoma" panose="020B0604030504040204" pitchFamily="34" charset="0"/>
              </a:rPr>
              <a:t>exposed public safety worker should take the following immediate “first aid” action steps: </a:t>
            </a:r>
          </a:p>
          <a:p>
            <a:pPr marL="0" indent="0">
              <a:buNone/>
            </a:pPr>
            <a:r>
              <a:rPr lang="en-US" sz="2900" i="1" dirty="0">
                <a:latin typeface="Tahoma" panose="020B0604030504040204" pitchFamily="34" charset="0"/>
                <a:ea typeface="Tahoma" panose="020B0604030504040204" pitchFamily="34" charset="0"/>
                <a:cs typeface="Tahoma" panose="020B0604030504040204" pitchFamily="34" charset="0"/>
              </a:rPr>
              <a:t> </a:t>
            </a:r>
            <a:endParaRPr lang="en-US" sz="2900" dirty="0">
              <a:latin typeface="Tahoma" panose="020B0604030504040204" pitchFamily="34" charset="0"/>
              <a:ea typeface="Tahoma" panose="020B0604030504040204" pitchFamily="34" charset="0"/>
              <a:cs typeface="Tahoma" panose="020B0604030504040204" pitchFamily="34" charset="0"/>
            </a:endParaRPr>
          </a:p>
          <a:p>
            <a:pPr marL="514350" lvl="0" indent="-514350">
              <a:buFont typeface="+mj-lt"/>
              <a:buAutoNum type="arabicPeriod"/>
            </a:pPr>
            <a:r>
              <a:rPr lang="en-US" sz="2900" dirty="0" smtClean="0">
                <a:latin typeface="Tahoma" panose="020B0604030504040204" pitchFamily="34" charset="0"/>
                <a:ea typeface="Tahoma" panose="020B0604030504040204" pitchFamily="34" charset="0"/>
                <a:cs typeface="Tahoma" panose="020B0604030504040204" pitchFamily="34" charset="0"/>
              </a:rPr>
              <a:t>Immediately </a:t>
            </a:r>
            <a:r>
              <a:rPr lang="en-US" sz="2900" dirty="0">
                <a:latin typeface="Tahoma" panose="020B0604030504040204" pitchFamily="34" charset="0"/>
                <a:ea typeface="Tahoma" panose="020B0604030504040204" pitchFamily="34" charset="0"/>
                <a:cs typeface="Tahoma" panose="020B0604030504040204" pitchFamily="34" charset="0"/>
              </a:rPr>
              <a:t>irrigate the involved </a:t>
            </a:r>
            <a:r>
              <a:rPr lang="en-US" sz="2900" dirty="0" smtClean="0">
                <a:latin typeface="Tahoma" panose="020B0604030504040204" pitchFamily="34" charset="0"/>
                <a:ea typeface="Tahoma" panose="020B0604030504040204" pitchFamily="34" charset="0"/>
                <a:cs typeface="Tahoma" panose="020B0604030504040204" pitchFamily="34" charset="0"/>
              </a:rPr>
              <a:t>area.</a:t>
            </a:r>
          </a:p>
          <a:p>
            <a:pPr marL="514350" lvl="0" indent="-514350">
              <a:buFont typeface="+mj-lt"/>
              <a:buAutoNum type="arabicPeriod"/>
            </a:pPr>
            <a:endParaRPr lang="en-US" sz="2900" dirty="0">
              <a:latin typeface="Tahoma" panose="020B0604030504040204" pitchFamily="34" charset="0"/>
              <a:ea typeface="Tahoma" panose="020B0604030504040204" pitchFamily="34" charset="0"/>
              <a:cs typeface="Tahoma" panose="020B0604030504040204" pitchFamily="34" charset="0"/>
            </a:endParaRPr>
          </a:p>
          <a:p>
            <a:pPr marL="514350" lvl="0" indent="-514350">
              <a:buFont typeface="+mj-lt"/>
              <a:buAutoNum type="arabicPeriod"/>
            </a:pPr>
            <a:r>
              <a:rPr lang="en-US" sz="2900" dirty="0" smtClean="0">
                <a:latin typeface="Tahoma" panose="020B0604030504040204" pitchFamily="34" charset="0"/>
                <a:ea typeface="Tahoma" panose="020B0604030504040204" pitchFamily="34" charset="0"/>
                <a:cs typeface="Tahoma" panose="020B0604030504040204" pitchFamily="34" charset="0"/>
              </a:rPr>
              <a:t>Flush </a:t>
            </a:r>
            <a:r>
              <a:rPr lang="en-US" sz="2900" dirty="0">
                <a:latin typeface="Tahoma" panose="020B0604030504040204" pitchFamily="34" charset="0"/>
                <a:ea typeface="Tahoma" panose="020B0604030504040204" pitchFamily="34" charset="0"/>
                <a:cs typeface="Tahoma" panose="020B0604030504040204" pitchFamily="34" charset="0"/>
              </a:rPr>
              <a:t>eyes with copious amounts of normal saline, if </a:t>
            </a:r>
            <a:r>
              <a:rPr lang="en-US" sz="2900" dirty="0" smtClean="0">
                <a:latin typeface="Tahoma" panose="020B0604030504040204" pitchFamily="34" charset="0"/>
                <a:ea typeface="Tahoma" panose="020B0604030504040204" pitchFamily="34" charset="0"/>
                <a:cs typeface="Tahoma" panose="020B0604030504040204" pitchFamily="34" charset="0"/>
              </a:rPr>
              <a:t>indicated.</a:t>
            </a:r>
          </a:p>
          <a:p>
            <a:pPr marL="514350" lvl="0" indent="-514350">
              <a:buFont typeface="+mj-lt"/>
              <a:buAutoNum type="arabicPeriod"/>
            </a:pPr>
            <a:endParaRPr lang="en-US" sz="2900" dirty="0">
              <a:latin typeface="Tahoma" panose="020B0604030504040204" pitchFamily="34" charset="0"/>
              <a:ea typeface="Tahoma" panose="020B0604030504040204" pitchFamily="34" charset="0"/>
              <a:cs typeface="Tahoma" panose="020B0604030504040204" pitchFamily="34" charset="0"/>
            </a:endParaRPr>
          </a:p>
          <a:p>
            <a:pPr marL="514350" lvl="0" indent="-514350">
              <a:buFont typeface="+mj-lt"/>
              <a:buAutoNum type="arabicPeriod"/>
            </a:pPr>
            <a:r>
              <a:rPr lang="en-US" sz="2900" dirty="0" smtClean="0">
                <a:latin typeface="Tahoma" panose="020B0604030504040204" pitchFamily="34" charset="0"/>
                <a:ea typeface="Tahoma" panose="020B0604030504040204" pitchFamily="34" charset="0"/>
                <a:cs typeface="Tahoma" panose="020B0604030504040204" pitchFamily="34" charset="0"/>
              </a:rPr>
              <a:t>Wash </a:t>
            </a:r>
            <a:r>
              <a:rPr lang="en-US" sz="2900" dirty="0">
                <a:latin typeface="Tahoma" panose="020B0604030504040204" pitchFamily="34" charset="0"/>
                <a:ea typeface="Tahoma" panose="020B0604030504040204" pitchFamily="34" charset="0"/>
                <a:cs typeface="Tahoma" panose="020B0604030504040204" pitchFamily="34" charset="0"/>
              </a:rPr>
              <a:t>skin vigorously with soap and water. If soap and water is not available, rinse area with another available solution such as normal saline or a water-based liquid. Waterless hand cleaners are not recommended for post-exposure gross decontamination, but can be used when other options are not available.</a:t>
            </a:r>
          </a:p>
          <a:p>
            <a:endParaRPr lang="en-US" dirty="0"/>
          </a:p>
        </p:txBody>
      </p:sp>
      <p:pic>
        <p:nvPicPr>
          <p:cNvPr id="2051" name="Picture 3" descr="C:\Users\cfollick\AppData\Local\Microsoft\Windows\Temporary Internet Files\Content.IE5\Z8FFIKBA\1[1].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6535132" y="1752600"/>
            <a:ext cx="2191378" cy="164765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cfollick\AppData\Local\Microsoft\Windows\Temporary Internet Files\Content.IE5\25B34ZY2\eyewash[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3810000"/>
            <a:ext cx="2209800" cy="1628755"/>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60466740"/>
      </p:ext>
    </p:extLst>
  </p:cSld>
  <p:clrMapOvr>
    <a:masterClrMapping/>
  </p:clrMapOvr>
  <mc:AlternateContent xmlns:mc="http://schemas.openxmlformats.org/markup-compatibility/2006">
    <mc:Choice xmlns:p14="http://schemas.microsoft.com/office/powerpoint/2010/main" Requires="p14">
      <p:transition spd="slow" p14:dur="2000" advTm="61326"/>
    </mc:Choice>
    <mc:Fallback>
      <p:transition spd="slow" advTm="61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Exposure Procedures</a:t>
            </a:r>
            <a:endParaRPr lang="en-US" dirty="0"/>
          </a:p>
        </p:txBody>
      </p:sp>
      <p:sp>
        <p:nvSpPr>
          <p:cNvPr id="5" name="Content Placeholder 4"/>
          <p:cNvSpPr>
            <a:spLocks noGrp="1"/>
          </p:cNvSpPr>
          <p:nvPr>
            <p:ph idx="1"/>
          </p:nvPr>
        </p:nvSpPr>
        <p:spPr/>
        <p:txBody>
          <a:bodyPr>
            <a:normAutofit fontScale="70000" lnSpcReduction="20000"/>
          </a:bodyPr>
          <a:lstStyle/>
          <a:p>
            <a:pPr lvl="0"/>
            <a:r>
              <a:rPr lang="en-US" sz="3400" dirty="0"/>
              <a:t>Employee shall report the exposure incident to the receiving hospital and to his/her immediate supervisor.</a:t>
            </a:r>
          </a:p>
          <a:p>
            <a:endParaRPr lang="en-US" sz="3400" dirty="0" smtClean="0"/>
          </a:p>
          <a:p>
            <a:r>
              <a:rPr lang="en-US" sz="3400" dirty="0" smtClean="0"/>
              <a:t>Exposed </a:t>
            </a:r>
            <a:r>
              <a:rPr lang="en-US" sz="3400" dirty="0"/>
              <a:t>employees are </a:t>
            </a:r>
            <a:r>
              <a:rPr lang="en-US" sz="3400" b="1" u="sng" dirty="0">
                <a:solidFill>
                  <a:srgbClr val="FF0000"/>
                </a:solidFill>
              </a:rPr>
              <a:t>REQUIRED</a:t>
            </a:r>
            <a:r>
              <a:rPr lang="en-US" sz="3400" dirty="0"/>
              <a:t> to register as a patient at the receiving hospital (same receiving hospital as the source</a:t>
            </a:r>
            <a:r>
              <a:rPr lang="en-US" sz="3400" dirty="0" smtClean="0"/>
              <a:t>).</a:t>
            </a:r>
          </a:p>
          <a:p>
            <a:endParaRPr lang="en-US" sz="3400" dirty="0"/>
          </a:p>
          <a:p>
            <a:r>
              <a:rPr lang="en-US" sz="3400" dirty="0" smtClean="0"/>
              <a:t>Once </a:t>
            </a:r>
            <a:r>
              <a:rPr lang="en-US" sz="3400" dirty="0"/>
              <a:t>at the receiving hospital, the exposed employee should locate and complete the </a:t>
            </a:r>
            <a:r>
              <a:rPr lang="en-US" sz="3400" b="1" u="sng" dirty="0">
                <a:solidFill>
                  <a:srgbClr val="FF0000"/>
                </a:solidFill>
              </a:rPr>
              <a:t>“Request for Information by Emergency Care Workers (RIECW)”</a:t>
            </a:r>
            <a:r>
              <a:rPr lang="en-US" sz="3400" b="1" u="sng" dirty="0"/>
              <a:t> </a:t>
            </a:r>
            <a:r>
              <a:rPr lang="en-US" sz="3400" dirty="0"/>
              <a:t>form (see Appendix A). When completed, the form should be submitted to the nurse handling the exposed employee’s care in the Emergency Department (ED). </a:t>
            </a:r>
          </a:p>
          <a:p>
            <a:pPr marL="0" indent="0">
              <a:buNone/>
            </a:pPr>
            <a:r>
              <a:rPr lang="en-US" dirty="0"/>
              <a:t> </a:t>
            </a:r>
          </a:p>
          <a:p>
            <a:pPr marL="0" indent="0">
              <a:buNone/>
            </a:pP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5986859"/>
      </p:ext>
    </p:extLst>
  </p:cSld>
  <p:clrMapOvr>
    <a:masterClrMapping/>
  </p:clrMapOvr>
  <mc:AlternateContent xmlns:mc="http://schemas.openxmlformats.org/markup-compatibility/2006">
    <mc:Choice xmlns:p14="http://schemas.microsoft.com/office/powerpoint/2010/main" Requires="p14">
      <p:transition spd="slow" p14:dur="2000" advTm="95391"/>
    </mc:Choice>
    <mc:Fallback>
      <p:transition spd="slow" advTm="95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Exposure Procedures</a:t>
            </a:r>
            <a:endParaRPr lang="en-US" dirty="0"/>
          </a:p>
        </p:txBody>
      </p:sp>
      <p:sp>
        <p:nvSpPr>
          <p:cNvPr id="5" name="Content Placeholder 4"/>
          <p:cNvSpPr>
            <a:spLocks noGrp="1"/>
          </p:cNvSpPr>
          <p:nvPr>
            <p:ph idx="1"/>
          </p:nvPr>
        </p:nvSpPr>
        <p:spPr/>
        <p:txBody>
          <a:bodyPr>
            <a:normAutofit fontScale="85000" lnSpcReduction="20000"/>
          </a:bodyPr>
          <a:lstStyle/>
          <a:p>
            <a:pPr lvl="0"/>
            <a:r>
              <a:rPr lang="en-US" dirty="0" smtClean="0"/>
              <a:t>The </a:t>
            </a:r>
            <a:r>
              <a:rPr lang="en-US" dirty="0"/>
              <a:t>EMS Coordinator for the receiving hospital can serve as a liaison between the organization and the hospital. The department’s infection control officer (ICO) or designated supervisor should, upon receiving notification that there has been an exposure incident, notify the receiving hospital’s EMS Coordinator.  </a:t>
            </a:r>
          </a:p>
          <a:p>
            <a:pPr marL="0" indent="0">
              <a:buNone/>
            </a:pPr>
            <a:r>
              <a:rPr lang="en-US" dirty="0"/>
              <a:t> </a:t>
            </a:r>
          </a:p>
          <a:p>
            <a:r>
              <a:rPr lang="en-US" dirty="0" smtClean="0"/>
              <a:t>For </a:t>
            </a:r>
            <a:r>
              <a:rPr lang="en-US" dirty="0"/>
              <a:t>the purpose of this policy the “</a:t>
            </a:r>
            <a:r>
              <a:rPr lang="en-US" i="1" dirty="0"/>
              <a:t>department’s Infection Control Officer (ICO), designated </a:t>
            </a:r>
            <a:r>
              <a:rPr lang="en-US" dirty="0"/>
              <a:t>supervisor</a:t>
            </a:r>
            <a:r>
              <a:rPr lang="en-US" i="1" dirty="0"/>
              <a:t>, or designee</a:t>
            </a:r>
            <a:r>
              <a:rPr lang="en-US" dirty="0"/>
              <a:t>” refers to the person responsible for reporting and coordinating an exposed employee’s incident within that Public Safety entity.</a:t>
            </a:r>
          </a:p>
          <a:p>
            <a:pPr marL="0" indent="0">
              <a:buNone/>
            </a:pP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5986859"/>
      </p:ext>
    </p:extLst>
  </p:cSld>
  <p:clrMapOvr>
    <a:masterClrMapping/>
  </p:clrMapOvr>
  <mc:AlternateContent xmlns:mc="http://schemas.openxmlformats.org/markup-compatibility/2006">
    <mc:Choice xmlns:p14="http://schemas.microsoft.com/office/powerpoint/2010/main" Requires="p14">
      <p:transition spd="slow" p14:dur="2000" advTm="66300"/>
    </mc:Choice>
    <mc:Fallback>
      <p:transition spd="slow" advTm="66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828800" y="76200"/>
            <a:ext cx="5666164" cy="6629400"/>
          </a:xfrm>
          <a:prstGeom prst="rect">
            <a:avLst/>
          </a:prstGeom>
          <a:noFill/>
          <a:ln w="15875">
            <a:solidFill>
              <a:schemeClr val="tx1"/>
            </a:solidFill>
          </a:ln>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97871855"/>
      </p:ext>
    </p:extLst>
  </p:cSld>
  <p:clrMapOvr>
    <a:masterClrMapping/>
  </p:clrMapOvr>
  <mc:AlternateContent xmlns:mc="http://schemas.openxmlformats.org/markup-compatibility/2006">
    <mc:Choice xmlns:p14="http://schemas.microsoft.com/office/powerpoint/2010/main" Requires="p14">
      <p:transition spd="slow" p14:dur="2000" advTm="37085"/>
    </mc:Choice>
    <mc:Fallback>
      <p:transition spd="slow" advTm="37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p:cNvPicPr>
          <p:nvPr/>
        </p:nvPicPr>
        <p:blipFill>
          <a:blip r:embed="rId4" cstate="print">
            <a:extLst>
              <a:ext uri="{28A0092B-C50C-407E-A947-70E740481C1C}">
                <a14:useLocalDpi xmlns:a14="http://schemas.microsoft.com/office/drawing/2010/main" val="0"/>
              </a:ext>
            </a:extLst>
          </a:blip>
          <a:srcRect b="42529"/>
          <a:stretch>
            <a:fillRect/>
          </a:stretch>
        </p:blipFill>
        <p:spPr bwMode="auto">
          <a:xfrm>
            <a:off x="0" y="76199"/>
            <a:ext cx="8968167" cy="6030308"/>
          </a:xfrm>
          <a:prstGeom prst="rect">
            <a:avLst/>
          </a:prstGeom>
          <a:noFill/>
          <a:ln w="15875">
            <a:solidFill>
              <a:schemeClr val="tx1"/>
            </a:solidFill>
          </a:ln>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5238"/>
    </mc:Choice>
    <mc:Fallback>
      <p:transition spd="slow" advTm="105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451</TotalTime>
  <Words>1283</Words>
  <Application>Microsoft Office PowerPoint</Application>
  <PresentationFormat>On-screen Show (4:3)</PresentationFormat>
  <Paragraphs>150</Paragraphs>
  <Slides>35</Slides>
  <Notes>0</Notes>
  <HiddenSlides>0</HiddenSlides>
  <MMClips>35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Office Theme</vt:lpstr>
      <vt:lpstr>Adobe Acrobat Document</vt:lpstr>
      <vt:lpstr>Greater Dayton Hospital Association Greater Miami Valley EMS Council Sponsored:</vt:lpstr>
      <vt:lpstr>Purpose of This Document</vt:lpstr>
      <vt:lpstr>Purpose of Document as Template</vt:lpstr>
      <vt:lpstr>Definition of a Blood Bourne Exposure</vt:lpstr>
      <vt:lpstr>Post Exposure “First Aid”</vt:lpstr>
      <vt:lpstr>Post Exposure Procedures</vt:lpstr>
      <vt:lpstr>Post Exposure Procedures</vt:lpstr>
      <vt:lpstr>PowerPoint Presentation</vt:lpstr>
      <vt:lpstr>PowerPoint Presentation</vt:lpstr>
      <vt:lpstr>PowerPoint Presentation</vt:lpstr>
      <vt:lpstr>Testing the Source Patient</vt:lpstr>
      <vt:lpstr>SOURCE PATIENT (TRANSPORTED TO HOSPITAL) RESULTS </vt:lpstr>
      <vt:lpstr>PowerPoint Presentation</vt:lpstr>
      <vt:lpstr>PowerPoint Presentation</vt:lpstr>
      <vt:lpstr>PowerPoint Presentation</vt:lpstr>
      <vt:lpstr>PATIENTS NOT TRANSPORTED TO A HOSPITAL BY EMS </vt:lpstr>
      <vt:lpstr>Post Exposure Prophylaxis (PEP)</vt:lpstr>
      <vt:lpstr>HIV Prophylaxis</vt:lpstr>
      <vt:lpstr>Hepatitis Prophylaxis</vt:lpstr>
      <vt:lpstr>Public Safety Worker Baseline Testing (Post Exposure)</vt:lpstr>
      <vt:lpstr>Respiratory Exposure</vt:lpstr>
      <vt:lpstr>IMMEDIATE ACTIONS OF THE AIRBORNE-EXPOSED PUBLIC SAFETY WORKER </vt:lpstr>
      <vt:lpstr>IMMEDIATE ACTIONS OF THE AIRBORNE-EXPOSED PUBLIC SAFETY WORKER </vt:lpstr>
      <vt:lpstr>BLOOD/BODY FLUID &amp; AIRBORNE EXPOSURES BY CORONER’S CASES </vt:lpstr>
      <vt:lpstr>BLOOD/BODY FLUID &amp; AIRBORNE EXPOSURES BY CORONER’S CASES </vt:lpstr>
      <vt:lpstr>Corner’s Office Testing Source Patient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Greater Dayton Hospital Association Greater Miami Valley EMS Council Sponsored:</dc:title>
  <dc:creator>Chad Follick</dc:creator>
  <cp:lastModifiedBy>Chad Follick</cp:lastModifiedBy>
  <cp:revision>21</cp:revision>
  <dcterms:created xsi:type="dcterms:W3CDTF">2016-09-27T13:09:14Z</dcterms:created>
  <dcterms:modified xsi:type="dcterms:W3CDTF">2016-10-27T17:49:08Z</dcterms:modified>
</cp:coreProperties>
</file>