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6"/>
  </p:notesMasterIdLst>
  <p:sldIdLst>
    <p:sldId id="256" r:id="rId2"/>
    <p:sldId id="272" r:id="rId3"/>
    <p:sldId id="262" r:id="rId4"/>
    <p:sldId id="259" r:id="rId5"/>
    <p:sldId id="260" r:id="rId6"/>
    <p:sldId id="261" r:id="rId7"/>
    <p:sldId id="258" r:id="rId8"/>
    <p:sldId id="265" r:id="rId9"/>
    <p:sldId id="266" r:id="rId10"/>
    <p:sldId id="263" r:id="rId11"/>
    <p:sldId id="273" r:id="rId12"/>
    <p:sldId id="278" r:id="rId13"/>
    <p:sldId id="274" r:id="rId14"/>
    <p:sldId id="275" r:id="rId15"/>
    <p:sldId id="267" r:id="rId16"/>
    <p:sldId id="268" r:id="rId17"/>
    <p:sldId id="269" r:id="rId18"/>
    <p:sldId id="281" r:id="rId19"/>
    <p:sldId id="270" r:id="rId20"/>
    <p:sldId id="279" r:id="rId21"/>
    <p:sldId id="271" r:id="rId22"/>
    <p:sldId id="280" r:id="rId23"/>
    <p:sldId id="282" r:id="rId24"/>
    <p:sldId id="276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718" autoAdjust="0"/>
  </p:normalViewPr>
  <p:slideViewPr>
    <p:cSldViewPr>
      <p:cViewPr varScale="1">
        <p:scale>
          <a:sx n="71" d="100"/>
          <a:sy n="71" d="100"/>
        </p:scale>
        <p:origin x="-135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65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D19AA5-E50D-42C2-8F8B-3D39D7B0CB2A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6DA74C-ACE5-419C-ADA2-644FF0DB23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396203-8FA8-4D1E-8715-A7B58AF57A4A}" type="slidenum">
              <a:rPr lang="en-US"/>
              <a:pPr/>
              <a:t>7</a:t>
            </a:fld>
            <a:endParaRPr lang="en-US"/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Bronchioles and Alveoli are part of the lower airway.  Point out the flow of blood.</a:t>
            </a:r>
          </a:p>
          <a:p>
            <a:r>
              <a:rPr lang="en-US" dirty="0"/>
              <a:t>Point out the  Pulmonary Vein is the only vein in the body that carries oxygenated blood and the Pulmonary Artery is the only artery to carry </a:t>
            </a:r>
            <a:r>
              <a:rPr lang="en-US" dirty="0" err="1"/>
              <a:t>Unoxygenated</a:t>
            </a:r>
            <a:r>
              <a:rPr lang="en-US" dirty="0"/>
              <a:t> (Bad) blood</a:t>
            </a:r>
          </a:p>
          <a:p>
            <a:endParaRPr lang="en-US" dirty="0"/>
          </a:p>
          <a:p>
            <a:r>
              <a:rPr lang="en-US" dirty="0"/>
              <a:t>Alveoli is where gas exchange takes place.  There are ~300 million, and are incased in the pulmonary capillaries – where gas exchange takes place</a:t>
            </a:r>
          </a:p>
          <a:p>
            <a:endParaRPr lang="en-US" dirty="0"/>
          </a:p>
          <a:p>
            <a:r>
              <a:rPr lang="en-US" dirty="0"/>
              <a:t>Bronchioles act as both a conducting airway and gas exchange area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2" name="Rectangle 1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CC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>
            <a:off x="1600200" y="1371600"/>
            <a:ext cx="7467600" cy="0"/>
          </a:xfrm>
          <a:prstGeom prst="line">
            <a:avLst/>
          </a:prstGeom>
          <a:noFill/>
          <a:ln w="38100">
            <a:solidFill>
              <a:srgbClr val="0066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9231" name="Picture 15" descr="MVHlogo0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457200"/>
            <a:ext cx="3962400" cy="744538"/>
          </a:xfrm>
          <a:prstGeom prst="rect">
            <a:avLst/>
          </a:prstGeom>
          <a:noFill/>
        </p:spPr>
      </p:pic>
      <p:sp>
        <p:nvSpPr>
          <p:cNvPr id="9233" name="Rectangle 17"/>
          <p:cNvSpPr>
            <a:spLocks noGrp="1" noChangeArrowheads="1"/>
          </p:cNvSpPr>
          <p:nvPr>
            <p:ph type="ctrTitle" sz="quarter"/>
          </p:nvPr>
        </p:nvSpPr>
        <p:spPr>
          <a:xfrm>
            <a:off x="1524000" y="1371600"/>
            <a:ext cx="7010400" cy="12192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234" name="Rectangle 1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4D4D4D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533400"/>
            <a:ext cx="184785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533400"/>
            <a:ext cx="539115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295400" y="533400"/>
            <a:ext cx="7391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95400" y="1752600"/>
            <a:ext cx="3619500" cy="1943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67300" y="1752600"/>
            <a:ext cx="3619500" cy="1943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295400" y="3848100"/>
            <a:ext cx="3619500" cy="1943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67300" y="3848100"/>
            <a:ext cx="3619500" cy="1943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533400"/>
            <a:ext cx="7391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95400" y="1752600"/>
            <a:ext cx="36195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7300" y="1752600"/>
            <a:ext cx="36195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752600"/>
            <a:ext cx="36195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7300" y="1752600"/>
            <a:ext cx="36195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533400"/>
            <a:ext cx="7391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1752600"/>
            <a:ext cx="73914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37" name="Text Box 13"/>
          <p:cNvSpPr txBox="1">
            <a:spLocks noChangeArrowheads="1"/>
          </p:cNvSpPr>
          <p:nvPr/>
        </p:nvSpPr>
        <p:spPr bwMode="auto">
          <a:xfrm>
            <a:off x="7924800" y="61722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fld id="{20291B1F-C258-4749-8BB1-8CD97E9D47B5}" type="slidenum">
              <a:rPr lang="en-US">
                <a:latin typeface="Trebuchet MS" pitchFamily="34" charset="0"/>
              </a:rPr>
              <a:pPr algn="r">
                <a:spcBef>
                  <a:spcPct val="50000"/>
                </a:spcBef>
              </a:pPr>
              <a:t>‹#›</a:t>
            </a:fld>
            <a:endParaRPr lang="en-US">
              <a:latin typeface="Trebuchet MS" pitchFamily="34" charset="0"/>
            </a:endParaRPr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auto">
          <a:xfrm>
            <a:off x="1295400" y="381000"/>
            <a:ext cx="7467600" cy="0"/>
          </a:xfrm>
          <a:prstGeom prst="line">
            <a:avLst/>
          </a:prstGeom>
          <a:noFill/>
          <a:ln w="38100">
            <a:solidFill>
              <a:srgbClr val="0066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042" name="Picture 18" descr="MVHlogo07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09600" y="5943600"/>
            <a:ext cx="2971800" cy="5588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rgbClr val="4D4D4D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4D4D4D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rgbClr val="4D4D4D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4D4D4D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4D4D4D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4D4D4D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4D4D4D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4D4D4D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6700" dirty="0" smtClean="0">
                <a:solidFill>
                  <a:schemeClr val="bg2">
                    <a:lumMod val="50000"/>
                  </a:schemeClr>
                </a:solidFill>
              </a:rPr>
              <a:t>CPAP</a:t>
            </a:r>
            <a:endParaRPr lang="en-US" sz="67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Mike </a:t>
            </a:r>
            <a:r>
              <a:rPr lang="en-US" dirty="0" err="1" smtClean="0"/>
              <a:t>Callihan</a:t>
            </a:r>
            <a:r>
              <a:rPr lang="en-US" dirty="0" smtClean="0"/>
              <a:t> </a:t>
            </a:r>
            <a:r>
              <a:rPr lang="en-US" dirty="0" smtClean="0"/>
              <a:t>RN,BSN, Paramedic, EMSI</a:t>
            </a:r>
            <a:endParaRPr lang="en-US" dirty="0" smtClean="0"/>
          </a:p>
          <a:p>
            <a:r>
              <a:rPr lang="en-US" dirty="0" smtClean="0"/>
              <a:t>Miami Valley Hospital</a:t>
            </a:r>
          </a:p>
          <a:p>
            <a:r>
              <a:rPr lang="en-US" dirty="0" smtClean="0"/>
              <a:t>EMS Education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Pulmonary Edema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6" name="Content Placeholder 5" descr="XrayMI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4600" y="1676400"/>
            <a:ext cx="3352800" cy="335700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COPD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COPD, or chronic obstructive pulmonary disease, is a progressive disease that makes it hard to breathe. </a:t>
            </a:r>
          </a:p>
          <a:p>
            <a:r>
              <a:rPr lang="en-US" sz="2400" dirty="0" smtClean="0"/>
              <a:t>"Progressive" means the disease gets worse over time. </a:t>
            </a:r>
          </a:p>
          <a:p>
            <a:r>
              <a:rPr lang="en-US" sz="2400" dirty="0" smtClean="0"/>
              <a:t>COPD can cause coughing that produces large amounts of mucus (a slimy substance), wheezing, shortness of breath, chest tightness, and other symptoms.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COPD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Airways and air sacs are elastic</a:t>
            </a:r>
          </a:p>
          <a:p>
            <a:r>
              <a:rPr lang="en-US" dirty="0" smtClean="0"/>
              <a:t>In COPD, less air flows in and out of the airways because of one or more of the following:</a:t>
            </a:r>
          </a:p>
          <a:p>
            <a:pPr lvl="1"/>
            <a:r>
              <a:rPr lang="en-US" sz="2000" dirty="0" smtClean="0"/>
              <a:t>The airways and air sacs lose their elastic quality. </a:t>
            </a:r>
          </a:p>
          <a:p>
            <a:pPr lvl="1"/>
            <a:r>
              <a:rPr lang="en-US" sz="2000" dirty="0" smtClean="0"/>
              <a:t>The walls between many of the air sacs are destroyed. </a:t>
            </a:r>
          </a:p>
          <a:p>
            <a:pPr lvl="1"/>
            <a:r>
              <a:rPr lang="en-US" sz="2000" dirty="0" smtClean="0"/>
              <a:t>The walls of the airways become thick and inflamed (swollen). </a:t>
            </a:r>
          </a:p>
          <a:p>
            <a:pPr lvl="1"/>
            <a:r>
              <a:rPr lang="en-US" sz="2000" dirty="0" smtClean="0"/>
              <a:t>The airways make more mucus than usual, which tends to clog the airways.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COPD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COPD can cause:</a:t>
            </a:r>
          </a:p>
          <a:p>
            <a:pPr lvl="1"/>
            <a:r>
              <a:rPr lang="en-US" dirty="0" smtClean="0"/>
              <a:t>coughing that produces large amounts of mucus,</a:t>
            </a:r>
          </a:p>
          <a:p>
            <a:pPr lvl="1"/>
            <a:r>
              <a:rPr lang="en-US" dirty="0" smtClean="0"/>
              <a:t>wheezing </a:t>
            </a:r>
          </a:p>
          <a:p>
            <a:pPr lvl="1"/>
            <a:r>
              <a:rPr lang="en-US" dirty="0" smtClean="0"/>
              <a:t>shortness of breath </a:t>
            </a:r>
          </a:p>
          <a:p>
            <a:pPr lvl="1"/>
            <a:r>
              <a:rPr lang="en-US" dirty="0" smtClean="0"/>
              <a:t>chest tightness</a:t>
            </a:r>
          </a:p>
          <a:p>
            <a:pPr lvl="1"/>
            <a:r>
              <a:rPr lang="en-US" dirty="0" smtClean="0"/>
              <a:t>other symptoms.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COPD causes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Cigarette smoking is the leading cause of COPD. Most people who have COPD smoke or used to smoke. </a:t>
            </a:r>
          </a:p>
          <a:p>
            <a:r>
              <a:rPr lang="en-US" dirty="0" smtClean="0"/>
              <a:t>Long-term exposure to other lung irritants, such as air pollution, chemical fumes, or dust, also may contribute to COPD.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Asthma/Emphysema/COPD 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Consider </a:t>
            </a:r>
            <a:r>
              <a:rPr lang="en-US" dirty="0" err="1" smtClean="0"/>
              <a:t>albuterol</a:t>
            </a:r>
            <a:r>
              <a:rPr lang="en-US" dirty="0" smtClean="0"/>
              <a:t> 2.5 mg and </a:t>
            </a:r>
            <a:r>
              <a:rPr lang="en-US" dirty="0" err="1" smtClean="0"/>
              <a:t>ipratropium</a:t>
            </a:r>
            <a:r>
              <a:rPr lang="en-US" dirty="0" smtClean="0"/>
              <a:t> 0.5 mg, </a:t>
            </a:r>
            <a:r>
              <a:rPr lang="en-US" dirty="0" err="1" smtClean="0"/>
              <a:t>nebulized</a:t>
            </a:r>
            <a:r>
              <a:rPr lang="en-US" dirty="0" smtClean="0"/>
              <a:t> with O2 8-12 LPM.</a:t>
            </a:r>
          </a:p>
          <a:p>
            <a:r>
              <a:rPr lang="en-US" dirty="0" smtClean="0"/>
              <a:t>May repeat </a:t>
            </a:r>
            <a:r>
              <a:rPr lang="en-US" dirty="0" err="1" smtClean="0"/>
              <a:t>Albuterol</a:t>
            </a:r>
            <a:r>
              <a:rPr lang="en-US" dirty="0" smtClean="0"/>
              <a:t> 2.5 mg </a:t>
            </a:r>
            <a:r>
              <a:rPr lang="en-US" dirty="0" err="1" smtClean="0"/>
              <a:t>nebulized</a:t>
            </a:r>
            <a:r>
              <a:rPr lang="en-US" dirty="0" smtClean="0"/>
              <a:t> X 2.</a:t>
            </a:r>
          </a:p>
          <a:p>
            <a:r>
              <a:rPr lang="en-US" dirty="0" smtClean="0"/>
              <a:t>COPD, CPAP or </a:t>
            </a:r>
            <a:r>
              <a:rPr lang="en-US" dirty="0" err="1" smtClean="0"/>
              <a:t>BiPAP</a:t>
            </a:r>
            <a:endParaRPr lang="en-US" dirty="0" smtClean="0"/>
          </a:p>
          <a:p>
            <a:r>
              <a:rPr lang="en-US" dirty="0" smtClean="0"/>
              <a:t>If patient arrests, tension </a:t>
            </a:r>
            <a:r>
              <a:rPr lang="en-US" dirty="0" err="1" smtClean="0"/>
              <a:t>pneumothorax</a:t>
            </a:r>
            <a:r>
              <a:rPr lang="en-US" dirty="0" smtClean="0"/>
              <a:t> is a likely cause</a:t>
            </a:r>
          </a:p>
          <a:p>
            <a:r>
              <a:rPr lang="en-US" dirty="0" smtClean="0"/>
              <a:t>For asthmatics in severe distress: Epinephrine (1:1000) .3 mg SQ or </a:t>
            </a:r>
            <a:r>
              <a:rPr lang="en-US" dirty="0" err="1" smtClean="0"/>
              <a:t>autoinjector</a:t>
            </a:r>
            <a:r>
              <a:rPr lang="en-US" dirty="0" smtClean="0"/>
              <a:t>. </a:t>
            </a:r>
          </a:p>
          <a:p>
            <a:r>
              <a:rPr lang="en-US" dirty="0" smtClean="0"/>
              <a:t>With Med control approval, may repeat Epinephrine.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38200"/>
            <a:ext cx="8229600" cy="3505200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So what is CPAP?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114800"/>
            <a:ext cx="8229600" cy="4709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CPAP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Continuous positive airway pressure</a:t>
            </a:r>
          </a:p>
          <a:p>
            <a:r>
              <a:rPr lang="en-US" dirty="0" smtClean="0"/>
              <a:t>CPAP is a tool to be used for assisting ventilation and should not be confused with trying correct Oxygenation concerns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Medical history and presenting complaints consistent with pulmonary edema</a:t>
            </a:r>
          </a:p>
          <a:p>
            <a:pPr lvl="1"/>
            <a:r>
              <a:rPr lang="en-US" dirty="0" smtClean="0"/>
              <a:t>Patient must be 16 or older</a:t>
            </a:r>
          </a:p>
          <a:p>
            <a:pPr lvl="1"/>
            <a:r>
              <a:rPr lang="en-US" dirty="0" smtClean="0"/>
              <a:t>COPD, Asthma</a:t>
            </a:r>
          </a:p>
          <a:p>
            <a:pPr lvl="1"/>
            <a:r>
              <a:rPr lang="en-US" dirty="0" smtClean="0"/>
              <a:t>Bibasilar or diffuse </a:t>
            </a:r>
            <a:r>
              <a:rPr lang="en-US" dirty="0" err="1" smtClean="0"/>
              <a:t>rales</a:t>
            </a:r>
            <a:endParaRPr lang="en-US" dirty="0" smtClean="0"/>
          </a:p>
          <a:p>
            <a:pPr lvl="1"/>
            <a:r>
              <a:rPr lang="en-US" dirty="0" smtClean="0"/>
              <a:t>Near drowning</a:t>
            </a:r>
          </a:p>
          <a:p>
            <a:pPr lvl="1"/>
            <a:r>
              <a:rPr lang="en-US" dirty="0" smtClean="0"/>
              <a:t>Disasters or mass casualties such as Bioterrorism with cases of respiratory distress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Contraindications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 smtClean="0"/>
              <a:t>Respiratory or cardiac arrest</a:t>
            </a:r>
          </a:p>
          <a:p>
            <a:pPr lvl="0"/>
            <a:r>
              <a:rPr lang="en-US" dirty="0" err="1" smtClean="0"/>
              <a:t>Agonal</a:t>
            </a:r>
            <a:r>
              <a:rPr lang="en-US" dirty="0" smtClean="0"/>
              <a:t> respirations</a:t>
            </a:r>
          </a:p>
          <a:p>
            <a:pPr lvl="0"/>
            <a:r>
              <a:rPr lang="en-US" dirty="0" smtClean="0"/>
              <a:t>Severely depressed level of consciousness</a:t>
            </a:r>
          </a:p>
          <a:p>
            <a:pPr lvl="0"/>
            <a:r>
              <a:rPr lang="en-US" dirty="0" smtClean="0"/>
              <a:t>Systolic blood pressure &lt; 90mmHg</a:t>
            </a:r>
          </a:p>
          <a:p>
            <a:pPr lvl="0"/>
            <a:r>
              <a:rPr lang="en-US" dirty="0" smtClean="0"/>
              <a:t>Signs and symptoms of </a:t>
            </a:r>
            <a:r>
              <a:rPr lang="en-US" dirty="0" err="1" smtClean="0"/>
              <a:t>pneumothorax</a:t>
            </a:r>
            <a:endParaRPr lang="en-US" dirty="0" smtClean="0"/>
          </a:p>
          <a:p>
            <a:pPr lvl="0"/>
            <a:r>
              <a:rPr lang="en-US" dirty="0" smtClean="0"/>
              <a:t>Inability to maintain airway patency</a:t>
            </a:r>
          </a:p>
          <a:p>
            <a:pPr lvl="0"/>
            <a:r>
              <a:rPr lang="en-US" dirty="0" smtClean="0"/>
              <a:t>Major trauma, especially head injury with increased ICP or significant chest trauma</a:t>
            </a:r>
          </a:p>
          <a:p>
            <a:pPr lvl="0"/>
            <a:r>
              <a:rPr lang="en-US" dirty="0" smtClean="0"/>
              <a:t>Facial Anomalies, e.g., burns, fractures</a:t>
            </a:r>
          </a:p>
          <a:p>
            <a:pPr lvl="0"/>
            <a:r>
              <a:rPr lang="en-US" dirty="0" smtClean="0"/>
              <a:t>Vomiting</a:t>
            </a:r>
          </a:p>
          <a:p>
            <a:r>
              <a:rPr lang="en-US" dirty="0" smtClean="0"/>
              <a:t>If patient deteriorates while on CPAP (O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err="1" smtClean="0"/>
              <a:t>sats</a:t>
            </a:r>
            <a:r>
              <a:rPr lang="en-US" dirty="0" smtClean="0"/>
              <a:t> &lt; 90), then prepare to </a:t>
            </a:r>
            <a:r>
              <a:rPr lang="en-US" dirty="0" err="1" smtClean="0"/>
              <a:t>intubate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Objectives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Congestive Heart Failure</a:t>
            </a:r>
          </a:p>
          <a:p>
            <a:r>
              <a:rPr lang="en-US" dirty="0" smtClean="0"/>
              <a:t>Define COPD</a:t>
            </a:r>
          </a:p>
          <a:p>
            <a:r>
              <a:rPr lang="en-US" dirty="0" smtClean="0"/>
              <a:t>Review standing orders for CHF and COPD</a:t>
            </a:r>
          </a:p>
          <a:p>
            <a:r>
              <a:rPr lang="en-US" dirty="0" smtClean="0"/>
              <a:t>Describe CPAP</a:t>
            </a:r>
          </a:p>
          <a:p>
            <a:r>
              <a:rPr lang="en-US" dirty="0" smtClean="0"/>
              <a:t>Practice usage of CPAP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Hazards of CPAP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4400" dirty="0" smtClean="0"/>
              <a:t>Hypotension</a:t>
            </a:r>
          </a:p>
          <a:p>
            <a:pPr lvl="0"/>
            <a:r>
              <a:rPr lang="en-US" sz="4400" dirty="0" err="1" smtClean="0"/>
              <a:t>Pneumothorax</a:t>
            </a:r>
            <a:endParaRPr lang="en-US" sz="4400" dirty="0" smtClean="0"/>
          </a:p>
          <a:p>
            <a:r>
              <a:rPr lang="en-US" sz="4400" dirty="0" smtClean="0"/>
              <a:t>Corneal Drying</a:t>
            </a:r>
            <a:endParaRPr lang="en-US" sz="4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Benefits to CPAP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main direct benefits of CPAP are improved oxygenation, decreased respiratory effort, and decrease in left ventricular preload and </a:t>
            </a:r>
            <a:r>
              <a:rPr lang="en-US" dirty="0" err="1" smtClean="0"/>
              <a:t>afterload</a:t>
            </a:r>
            <a:r>
              <a:rPr lang="en-US" dirty="0" smtClean="0"/>
              <a:t>. </a:t>
            </a:r>
          </a:p>
          <a:p>
            <a:r>
              <a:rPr lang="en-US" dirty="0" smtClean="0"/>
              <a:t>A recent study showed that with 2 weeks of CPAP usage for patients with CHF, pulmonary function was improved.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Goals of CPAP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600" dirty="0" smtClean="0"/>
              <a:t>Elimination of </a:t>
            </a:r>
            <a:r>
              <a:rPr lang="en-US" sz="3600" dirty="0" err="1" smtClean="0"/>
              <a:t>dyspnea</a:t>
            </a:r>
            <a:endParaRPr lang="en-US" sz="3600" dirty="0" smtClean="0"/>
          </a:p>
          <a:p>
            <a:pPr lvl="0"/>
            <a:r>
              <a:rPr lang="en-US" sz="3600" dirty="0" smtClean="0"/>
              <a:t>Reduced respiratory rate</a:t>
            </a:r>
          </a:p>
          <a:p>
            <a:pPr lvl="0"/>
            <a:r>
              <a:rPr lang="en-US" sz="3600" dirty="0" smtClean="0"/>
              <a:t>Reduced heart rate</a:t>
            </a:r>
          </a:p>
          <a:p>
            <a:pPr lvl="0"/>
            <a:r>
              <a:rPr lang="en-US" sz="3600" dirty="0" smtClean="0"/>
              <a:t>Increased SpO2</a:t>
            </a:r>
          </a:p>
          <a:p>
            <a:r>
              <a:rPr lang="en-US" sz="3600" dirty="0" smtClean="0"/>
              <a:t>Stabilized blood pressure</a:t>
            </a:r>
            <a:endParaRPr lang="en-US" sz="36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Important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a patient is started on CPAP, only remove treatment if the patient deteriorates or under medical control direction.</a:t>
            </a:r>
          </a:p>
          <a:p>
            <a:r>
              <a:rPr lang="en-US" dirty="0" smtClean="0"/>
              <a:t>Call ahead to ER and inform them that patient is on CPAP, do not just unhook the patient and leave. 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Summary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CPAP </a:t>
            </a:r>
            <a:r>
              <a:rPr lang="en-US" dirty="0" smtClean="0"/>
              <a:t>has been found to be as affective or more affective than the conventional pharmacological interventions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CPAP is now being used as a part of GMVEMSC protocol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A congested heart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Content Placeholder 3" descr="chf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413522" y="1752600"/>
            <a:ext cx="3155156" cy="4038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Congestive Heart Failure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Congestive Heart Failure (CHF) is a serious disease associated with excessive morbidity and mortality and of elevated health-care costs.</a:t>
            </a:r>
          </a:p>
          <a:p>
            <a:r>
              <a:rPr lang="en-US" dirty="0" smtClean="0"/>
              <a:t> Even with the advances in pharmacologic therapy, the mortality for the disease remains very high.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Congestive Heart Failure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Approximately 80% of patients with CHF showed restrictive </a:t>
            </a:r>
            <a:r>
              <a:rPr lang="en-US" dirty="0" err="1" smtClean="0"/>
              <a:t>spirometric</a:t>
            </a:r>
            <a:r>
              <a:rPr lang="en-US" dirty="0" smtClean="0"/>
              <a:t> pattern</a:t>
            </a:r>
          </a:p>
          <a:p>
            <a:r>
              <a:rPr lang="en-US" dirty="0" err="1" smtClean="0"/>
              <a:t>Extravascular</a:t>
            </a:r>
            <a:r>
              <a:rPr lang="en-US" dirty="0" smtClean="0"/>
              <a:t> volume expansion and fluid accumulation in interstitial compartments of the lungs </a:t>
            </a:r>
          </a:p>
          <a:p>
            <a:r>
              <a:rPr lang="en-US" dirty="0" smtClean="0"/>
              <a:t>Fluid accumulation is associated with increased heart size and reduced lung compliance.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Congestive Heart Failure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accumulation of fluid leads to flooding of the alveoli resulting in a deficiency in gas exchange with several consequences, </a:t>
            </a:r>
          </a:p>
          <a:p>
            <a:pPr lvl="1"/>
            <a:r>
              <a:rPr lang="en-US" dirty="0" smtClean="0"/>
              <a:t>Muscle weakness  </a:t>
            </a:r>
          </a:p>
          <a:p>
            <a:pPr lvl="1"/>
            <a:r>
              <a:rPr lang="en-US" dirty="0" smtClean="0"/>
              <a:t>Dyspnea with routine activities.</a:t>
            </a:r>
          </a:p>
          <a:p>
            <a:pPr lvl="1"/>
            <a:r>
              <a:rPr lang="en-US" dirty="0" smtClean="0"/>
              <a:t>Dyspnea progresses into dyspnea at rest.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respiratory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533400"/>
            <a:ext cx="6513513" cy="5461000"/>
          </a:xfrm>
          <a:prstGeom prst="rect">
            <a:avLst/>
          </a:prstGeom>
          <a:noFill/>
          <a:ln w="76200" cmpd="tri">
            <a:solidFill>
              <a:srgbClr val="FFCC00"/>
            </a:solidFill>
            <a:miter lim="800000"/>
            <a:headEnd/>
            <a:tailEnd/>
          </a:ln>
        </p:spPr>
      </p:pic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5715000" y="1431925"/>
            <a:ext cx="177099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Deoxygenated </a:t>
            </a:r>
          </a:p>
          <a:p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Blood</a:t>
            </a:r>
          </a:p>
          <a:p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from the Heart</a:t>
            </a:r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5257800" y="1981200"/>
            <a:ext cx="228600" cy="9906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6324600" y="3032125"/>
            <a:ext cx="140576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Pulmonary </a:t>
            </a:r>
          </a:p>
          <a:p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Arteriole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 flipH="1" flipV="1">
            <a:off x="5486400" y="3352800"/>
            <a:ext cx="1295400" cy="762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 flipV="1">
            <a:off x="4876800" y="685800"/>
            <a:ext cx="152400" cy="6096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 flipH="1" flipV="1">
            <a:off x="4343400" y="1752600"/>
            <a:ext cx="76200" cy="838200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1585913" y="974725"/>
            <a:ext cx="218662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Oxygenated Blood </a:t>
            </a:r>
          </a:p>
          <a:p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to 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the Heart</a:t>
            </a:r>
          </a:p>
        </p:txBody>
      </p:sp>
      <p:sp>
        <p:nvSpPr>
          <p:cNvPr id="4109" name="Line 13"/>
          <p:cNvSpPr>
            <a:spLocks noChangeShapeType="1"/>
          </p:cNvSpPr>
          <p:nvPr/>
        </p:nvSpPr>
        <p:spPr bwMode="auto">
          <a:xfrm>
            <a:off x="3733800" y="1371600"/>
            <a:ext cx="838200" cy="4572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 flipH="1" flipV="1">
            <a:off x="5029200" y="1752600"/>
            <a:ext cx="1066800" cy="762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1939925" y="1736725"/>
            <a:ext cx="140576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Pulmonary </a:t>
            </a:r>
          </a:p>
          <a:p>
            <a:r>
              <a:rPr lang="en-US" sz="2000" dirty="0" err="1">
                <a:solidFill>
                  <a:schemeClr val="bg2">
                    <a:lumMod val="50000"/>
                  </a:schemeClr>
                </a:solidFill>
              </a:rPr>
              <a:t>Venule</a:t>
            </a:r>
            <a:endParaRPr lang="en-US" sz="2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>
            <a:off x="3124200" y="2133600"/>
            <a:ext cx="14478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1447800" y="2498725"/>
            <a:ext cx="120917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Bronchus</a:t>
            </a:r>
          </a:p>
        </p:txBody>
      </p:sp>
      <p:sp>
        <p:nvSpPr>
          <p:cNvPr id="4114" name="Line 18"/>
          <p:cNvSpPr>
            <a:spLocks noChangeShapeType="1"/>
          </p:cNvSpPr>
          <p:nvPr/>
        </p:nvSpPr>
        <p:spPr bwMode="auto">
          <a:xfrm flipV="1">
            <a:off x="2819400" y="2362200"/>
            <a:ext cx="1981200" cy="381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1524000" y="2955925"/>
            <a:ext cx="133581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Bronchiole</a:t>
            </a:r>
          </a:p>
        </p:txBody>
      </p:sp>
      <p:sp>
        <p:nvSpPr>
          <p:cNvPr id="4116" name="Line 20"/>
          <p:cNvSpPr>
            <a:spLocks noChangeShapeType="1"/>
          </p:cNvSpPr>
          <p:nvPr/>
        </p:nvSpPr>
        <p:spPr bwMode="auto">
          <a:xfrm>
            <a:off x="2971800" y="3200400"/>
            <a:ext cx="1524000" cy="762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1412875" y="3717925"/>
            <a:ext cx="87806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Alveoli</a:t>
            </a:r>
          </a:p>
        </p:txBody>
      </p:sp>
      <p:sp>
        <p:nvSpPr>
          <p:cNvPr id="4118" name="Line 22"/>
          <p:cNvSpPr>
            <a:spLocks noChangeShapeType="1"/>
          </p:cNvSpPr>
          <p:nvPr/>
        </p:nvSpPr>
        <p:spPr bwMode="auto">
          <a:xfrm flipV="1">
            <a:off x="2362200" y="3810000"/>
            <a:ext cx="1295400" cy="152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9" name="Line 23"/>
          <p:cNvSpPr>
            <a:spLocks noChangeShapeType="1"/>
          </p:cNvSpPr>
          <p:nvPr/>
        </p:nvSpPr>
        <p:spPr bwMode="auto">
          <a:xfrm>
            <a:off x="2362200" y="3962400"/>
            <a:ext cx="1219200" cy="152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1371600" y="4799013"/>
            <a:ext cx="170271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Smallest Blood </a:t>
            </a:r>
          </a:p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Vessels </a:t>
            </a:r>
          </a:p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(Capillaries)</a:t>
            </a:r>
          </a:p>
        </p:txBody>
      </p:sp>
      <p:sp>
        <p:nvSpPr>
          <p:cNvPr id="4121" name="Line 25"/>
          <p:cNvSpPr>
            <a:spLocks noChangeShapeType="1"/>
          </p:cNvSpPr>
          <p:nvPr/>
        </p:nvSpPr>
        <p:spPr bwMode="auto">
          <a:xfrm flipV="1">
            <a:off x="2895600" y="4572000"/>
            <a:ext cx="914400" cy="304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22" name="Line 26"/>
          <p:cNvSpPr>
            <a:spLocks noChangeShapeType="1"/>
          </p:cNvSpPr>
          <p:nvPr/>
        </p:nvSpPr>
        <p:spPr bwMode="auto">
          <a:xfrm flipV="1">
            <a:off x="2971800" y="5486400"/>
            <a:ext cx="533400" cy="152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24" name="Rectangle 28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2400"/>
            <a:ext cx="7772400" cy="533400"/>
          </a:xfrm>
          <a:solidFill>
            <a:srgbClr val="FFCC00"/>
          </a:solidFill>
        </p:spPr>
        <p:txBody>
          <a:bodyPr>
            <a:normAutofit fontScale="90000"/>
          </a:bodyPr>
          <a:lstStyle/>
          <a:p>
            <a:r>
              <a:rPr lang="en-US" sz="3100" b="1" i="1">
                <a:solidFill>
                  <a:srgbClr val="800080"/>
                </a:solidFill>
                <a:latin typeface="Arial" charset="0"/>
              </a:rPr>
              <a:t>Bronchioles and Alveoli</a:t>
            </a:r>
            <a:endParaRPr lang="en-US">
              <a:solidFill>
                <a:srgbClr val="80008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000"/>
                            </p:stCondLst>
                            <p:childTnLst>
                              <p:par>
                                <p:cTn id="4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500"/>
                            </p:stCondLst>
                            <p:childTnLst>
                              <p:par>
                                <p:cTn id="49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90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500"/>
                            </p:stCondLst>
                            <p:childTnLst>
                              <p:par>
                                <p:cTn id="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1000"/>
                            </p:stCondLst>
                            <p:childTnLst>
                              <p:par>
                                <p:cTn id="61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2500"/>
                            </p:stCondLst>
                            <p:childTnLst>
                              <p:par>
                                <p:cTn id="6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3000"/>
                            </p:stCondLst>
                            <p:childTnLst>
                              <p:par>
                                <p:cTn id="6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4500"/>
                            </p:stCondLst>
                            <p:childTnLst>
                              <p:par>
                                <p:cTn id="7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5000"/>
                            </p:stCondLst>
                            <p:childTnLst>
                              <p:par>
                                <p:cTn id="77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6500"/>
                            </p:stCondLst>
                            <p:childTnLst>
                              <p:par>
                                <p:cTn id="8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7000"/>
                            </p:stCondLst>
                            <p:childTnLst>
                              <p:par>
                                <p:cTn id="8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7500"/>
                            </p:stCondLst>
                            <p:childTnLst>
                              <p:par>
                                <p:cTn id="8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9000"/>
                            </p:stCondLst>
                            <p:childTnLst>
                              <p:par>
                                <p:cTn id="9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9500"/>
                            </p:stCondLst>
                            <p:childTnLst>
                              <p:par>
                                <p:cTn id="9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autoUpdateAnimBg="0"/>
      <p:bldP spid="4102" grpId="0" animBg="1"/>
      <p:bldP spid="4103" grpId="0" autoUpdateAnimBg="0"/>
      <p:bldP spid="4105" grpId="0" animBg="1"/>
      <p:bldP spid="4106" grpId="0" animBg="1"/>
      <p:bldP spid="4107" grpId="0" animBg="1"/>
      <p:bldP spid="4108" grpId="0" autoUpdateAnimBg="0"/>
      <p:bldP spid="4109" grpId="0" animBg="1"/>
      <p:bldP spid="4110" grpId="0" animBg="1"/>
      <p:bldP spid="4111" grpId="0" autoUpdateAnimBg="0"/>
      <p:bldP spid="4112" grpId="0" animBg="1"/>
      <p:bldP spid="4113" grpId="0" autoUpdateAnimBg="0"/>
      <p:bldP spid="4114" grpId="0" animBg="1"/>
      <p:bldP spid="4115" grpId="0" autoUpdateAnimBg="0"/>
      <p:bldP spid="4116" grpId="0" animBg="1"/>
      <p:bldP spid="4117" grpId="0" autoUpdateAnimBg="0"/>
      <p:bldP spid="4118" grpId="0" animBg="1"/>
      <p:bldP spid="4119" grpId="0" animBg="1"/>
      <p:bldP spid="4120" grpId="0" autoUpdateAnimBg="0"/>
      <p:bldP spid="4121" grpId="0" animBg="1"/>
      <p:bldP spid="4122" grpId="0" animBg="1"/>
      <p:bldP spid="4124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Pulmonary Edema Protocol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Assess for</a:t>
            </a:r>
          </a:p>
          <a:p>
            <a:pPr lvl="1"/>
            <a:r>
              <a:rPr lang="en-US" dirty="0" smtClean="0"/>
              <a:t>Cyanosis</a:t>
            </a:r>
          </a:p>
          <a:p>
            <a:pPr lvl="1"/>
            <a:r>
              <a:rPr lang="en-US" dirty="0" smtClean="0"/>
              <a:t>clammy skin</a:t>
            </a:r>
          </a:p>
          <a:p>
            <a:pPr lvl="1"/>
            <a:r>
              <a:rPr lang="en-US" dirty="0" smtClean="0"/>
              <a:t>absence of fever</a:t>
            </a:r>
          </a:p>
          <a:p>
            <a:pPr lvl="1"/>
            <a:r>
              <a:rPr lang="en-US" dirty="0" smtClean="0"/>
              <a:t>coughing</a:t>
            </a:r>
          </a:p>
          <a:p>
            <a:pPr lvl="1"/>
            <a:r>
              <a:rPr lang="en-US" dirty="0" smtClean="0"/>
              <a:t>wheezing, labored breathing</a:t>
            </a:r>
          </a:p>
          <a:p>
            <a:pPr lvl="1"/>
            <a:r>
              <a:rPr lang="en-US" dirty="0" smtClean="0"/>
              <a:t>pitting edema</a:t>
            </a:r>
          </a:p>
          <a:p>
            <a:pPr lvl="1"/>
            <a:r>
              <a:rPr lang="en-US" dirty="0" err="1" smtClean="0"/>
              <a:t>rales</a:t>
            </a:r>
            <a:r>
              <a:rPr lang="en-US" dirty="0" smtClean="0"/>
              <a:t> in bilateral lower fields </a:t>
            </a:r>
          </a:p>
          <a:p>
            <a:pPr lvl="1"/>
            <a:r>
              <a:rPr lang="en-US" dirty="0" err="1" smtClean="0"/>
              <a:t>tachypnea</a:t>
            </a:r>
            <a:endParaRPr lang="en-US" dirty="0" smtClean="0"/>
          </a:p>
          <a:p>
            <a:pPr lvl="1"/>
            <a:r>
              <a:rPr lang="en-US" dirty="0" smtClean="0"/>
              <a:t>apprehension </a:t>
            </a:r>
          </a:p>
          <a:p>
            <a:pPr lvl="1"/>
            <a:r>
              <a:rPr lang="en-US" dirty="0" smtClean="0"/>
              <a:t>JVD </a:t>
            </a:r>
          </a:p>
          <a:p>
            <a:pPr lvl="1"/>
            <a:r>
              <a:rPr lang="en-US" dirty="0" smtClean="0"/>
              <a:t>Inability to talk.</a:t>
            </a:r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Treatment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If CPAP is available, its use is encouraged prior to initiation of drug therapy</a:t>
            </a:r>
          </a:p>
          <a:p>
            <a:r>
              <a:rPr lang="en-US" sz="2400" dirty="0" smtClean="0"/>
              <a:t>If SBP&gt;100, NTG 0.4 mg SL up to 3, 1 every 5minutes. Maintain SBP &gt; 100</a:t>
            </a:r>
          </a:p>
          <a:p>
            <a:r>
              <a:rPr lang="en-US" sz="2400" dirty="0" err="1" smtClean="0"/>
              <a:t>Furosemide</a:t>
            </a:r>
            <a:r>
              <a:rPr lang="en-US" sz="2400" dirty="0" smtClean="0"/>
              <a:t> 80 mg slow IV push over 2 minutes. Maintain SBP &gt;100</a:t>
            </a:r>
          </a:p>
          <a:p>
            <a:r>
              <a:rPr lang="en-US" sz="2400" dirty="0" smtClean="0"/>
              <a:t>Morphine, up to 5 mg, Slow IV over 2 minutes. Maintain SBP &gt; 100. May repeat morphine, up to 5 mg, slow IV over 2 minutes.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MS Stroke Talk June 2011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CAT for GMVEMSC</Template>
  <TotalTime>253</TotalTime>
  <Words>927</Words>
  <Application>Microsoft Office PowerPoint</Application>
  <PresentationFormat>On-screen Show (4:3)</PresentationFormat>
  <Paragraphs>134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EMS Stroke Talk June 2011</vt:lpstr>
      <vt:lpstr> CPAP</vt:lpstr>
      <vt:lpstr>Objectives</vt:lpstr>
      <vt:lpstr>A congested heart</vt:lpstr>
      <vt:lpstr>Congestive Heart Failure</vt:lpstr>
      <vt:lpstr>Congestive Heart Failure</vt:lpstr>
      <vt:lpstr>Congestive Heart Failure</vt:lpstr>
      <vt:lpstr>Bronchioles and Alveoli</vt:lpstr>
      <vt:lpstr>Pulmonary Edema Protocol</vt:lpstr>
      <vt:lpstr>Treatment</vt:lpstr>
      <vt:lpstr>Pulmonary Edema</vt:lpstr>
      <vt:lpstr>COPD</vt:lpstr>
      <vt:lpstr>COPD</vt:lpstr>
      <vt:lpstr>COPD</vt:lpstr>
      <vt:lpstr>COPD causes</vt:lpstr>
      <vt:lpstr>Asthma/Emphysema/COPD </vt:lpstr>
      <vt:lpstr>So what is CPAP?</vt:lpstr>
      <vt:lpstr>CPAP</vt:lpstr>
      <vt:lpstr>Indications</vt:lpstr>
      <vt:lpstr>Contraindications</vt:lpstr>
      <vt:lpstr>Hazards of CPAP</vt:lpstr>
      <vt:lpstr>Benefits to CPAP</vt:lpstr>
      <vt:lpstr>Goals of CPAP</vt:lpstr>
      <vt:lpstr>Important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CHF and CPAP</dc:title>
  <dc:creator>michael callihan</dc:creator>
  <cp:lastModifiedBy>Callihan, Michael</cp:lastModifiedBy>
  <cp:revision>17</cp:revision>
  <dcterms:created xsi:type="dcterms:W3CDTF">2010-03-02T01:12:34Z</dcterms:created>
  <dcterms:modified xsi:type="dcterms:W3CDTF">2012-04-30T18:39:38Z</dcterms:modified>
</cp:coreProperties>
</file>