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6"/>
  </p:notesMasterIdLst>
  <p:handoutMasterIdLst>
    <p:handoutMasterId r:id="rId17"/>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2" r:id="rId14"/>
    <p:sldId id="304" r:id="rId15"/>
  </p:sldIdLst>
  <p:sldSz cx="9144000" cy="6858000" type="screen4x3"/>
  <p:notesSz cx="685800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75311" autoAdjust="0"/>
  </p:normalViewPr>
  <p:slideViewPr>
    <p:cSldViewPr>
      <p:cViewPr varScale="1">
        <p:scale>
          <a:sx n="85" d="100"/>
          <a:sy n="85" d="100"/>
        </p:scale>
        <p:origin x="23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64" y="-90"/>
      </p:cViewPr>
      <p:guideLst>
        <p:guide orient="horz" pos="2926"/>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3907" name="Rectangle 3"/>
          <p:cNvSpPr>
            <a:spLocks noGrp="1" noChangeArrowheads="1"/>
          </p:cNvSpPr>
          <p:nvPr>
            <p:ph type="dt" sz="quarter" idx="1"/>
          </p:nvPr>
        </p:nvSpPr>
        <p:spPr bwMode="auto">
          <a:xfrm>
            <a:off x="3884613" y="0"/>
            <a:ext cx="2971800"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FD942EC-207E-442B-B4C1-D250C0B6019D}" type="datetimeFigureOut">
              <a:rPr lang="en-US"/>
              <a:pPr>
                <a:defRPr/>
              </a:pPr>
              <a:t>1/3/2018</a:t>
            </a:fld>
            <a:endParaRPr lang="en-US"/>
          </a:p>
        </p:txBody>
      </p:sp>
      <p:sp>
        <p:nvSpPr>
          <p:cNvPr id="123908" name="Rectangle 4"/>
          <p:cNvSpPr>
            <a:spLocks noGrp="1" noChangeArrowheads="1"/>
          </p:cNvSpPr>
          <p:nvPr>
            <p:ph type="ftr" sz="quarter" idx="2"/>
          </p:nvPr>
        </p:nvSpPr>
        <p:spPr bwMode="auto">
          <a:xfrm>
            <a:off x="0" y="8823935"/>
            <a:ext cx="2971800"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3909" name="Rectangle 5"/>
          <p:cNvSpPr>
            <a:spLocks noGrp="1" noChangeArrowheads="1"/>
          </p:cNvSpPr>
          <p:nvPr>
            <p:ph type="sldNum" sz="quarter" idx="3"/>
          </p:nvPr>
        </p:nvSpPr>
        <p:spPr bwMode="auto">
          <a:xfrm>
            <a:off x="3884613" y="8823935"/>
            <a:ext cx="2971800"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49C330-54D9-4EBB-93B4-6C2365111FA9}" type="slidenum">
              <a:rPr lang="en-US"/>
              <a:pPr>
                <a:defRPr/>
              </a:pPr>
              <a:t>‹#›</a:t>
            </a:fld>
            <a:endParaRPr lang="en-US"/>
          </a:p>
        </p:txBody>
      </p:sp>
    </p:spTree>
    <p:extLst>
      <p:ext uri="{BB962C8B-B14F-4D97-AF65-F5344CB8AC3E}">
        <p14:creationId xmlns:p14="http://schemas.microsoft.com/office/powerpoint/2010/main" val="1894618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50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50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96D8926-78F2-4BEA-8F6E-07B8C84ED42A}" type="datetimeFigureOut">
              <a:rPr lang="en-US"/>
              <a:pPr>
                <a:defRPr/>
              </a:pPr>
              <a:t>1/3/2018</a:t>
            </a:fld>
            <a:endParaRPr lang="en-US" dirty="0"/>
          </a:p>
        </p:txBody>
      </p:sp>
      <p:sp>
        <p:nvSpPr>
          <p:cNvPr id="4" name="Slide Image Placeholder 3"/>
          <p:cNvSpPr>
            <a:spLocks noGrp="1" noRot="1" noChangeAspect="1"/>
          </p:cNvSpPr>
          <p:nvPr>
            <p:ph type="sldImg" idx="2"/>
          </p:nvPr>
        </p:nvSpPr>
        <p:spPr>
          <a:xfrm>
            <a:off x="1108075" y="696913"/>
            <a:ext cx="4641850" cy="34829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2774"/>
            <a:ext cx="5486400" cy="418052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3935"/>
            <a:ext cx="2971800" cy="46450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3935"/>
            <a:ext cx="2971800" cy="46450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069E519-0974-40FB-9F0E-457A7EB342D9}" type="slidenum">
              <a:rPr lang="en-US"/>
              <a:pPr>
                <a:defRPr/>
              </a:pPr>
              <a:t>‹#›</a:t>
            </a:fld>
            <a:endParaRPr lang="en-US" dirty="0"/>
          </a:p>
        </p:txBody>
      </p:sp>
    </p:spTree>
    <p:extLst>
      <p:ext uri="{BB962C8B-B14F-4D97-AF65-F5344CB8AC3E}">
        <p14:creationId xmlns:p14="http://schemas.microsoft.com/office/powerpoint/2010/main" val="2625054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TextEdit="1"/>
          </p:cNvSpPr>
          <p:nvPr>
            <p:ph type="sldImg"/>
          </p:nvPr>
        </p:nvSpPr>
        <p:spPr bwMode="auto">
          <a:noFill/>
          <a:ln>
            <a:solidFill>
              <a:srgbClr val="000000"/>
            </a:solidFill>
            <a:miter lim="800000"/>
            <a:headEnd/>
            <a:tailEnd/>
          </a:ln>
        </p:spPr>
      </p:sp>
      <p:sp>
        <p:nvSpPr>
          <p:cNvPr id="11266" name="Rectangle 3"/>
          <p:cNvSpPr>
            <a:spLocks noGrp="1"/>
          </p:cNvSpPr>
          <p:nvPr>
            <p:ph type="body" idx="1"/>
          </p:nvPr>
        </p:nvSpPr>
        <p:spPr bwMode="auto">
          <a:noFill/>
        </p:spPr>
        <p:txBody>
          <a:bodyPr wrap="square" numCol="1" anchor="t" anchorCtr="0" compatLnSpc="1">
            <a:prstTxWarp prst="textNoShape">
              <a:avLst/>
            </a:prstTxWarp>
          </a:bodyPr>
          <a:lstStyle/>
          <a:p>
            <a:r>
              <a:rPr lang="en-US"/>
              <a:t>Welcome participants to the Skills Evaluator Update. Remember to thank them for dedicating their time to EMS Education.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r>
              <a:rPr lang="en-US"/>
              <a:t>When an EMS Provider fails any component of their skills-testing, the Evaluator must identify area(s) of weakness, provide remediation (including supervised practice), schedule and conduct re-testing, and complete all appropriate documentation. Following a 2</a:t>
            </a:r>
            <a:r>
              <a:rPr lang="en-US" baseline="30000"/>
              <a:t>nd</a:t>
            </a:r>
            <a:r>
              <a:rPr lang="en-US"/>
              <a:t> failure, the Evaluator must identify area(s) of weakness, develop a remediation plan (including supervised practice), secure authorization for a 3</a:t>
            </a:r>
            <a:r>
              <a:rPr lang="en-US" baseline="30000"/>
              <a:t>rd</a:t>
            </a:r>
            <a:r>
              <a:rPr lang="en-US"/>
              <a:t> attempt (from Department Chief and Medical Director), schedule and conduct re-testing, and complete all appropriate documentation. Remember that GMVEMSC recommends a two-week delay following the second failure prior to the third attempt. When conducting a third attempt, consider having a second proctor present and video-taping the session to improve documentation.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r>
              <a:rPr lang="en-US"/>
              <a:t>This section includes reviewing the purpose, administrative considerations, equipment needs, and physical needs related to Mega-Codes.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r>
              <a:rPr lang="en-US"/>
              <a:t>The purpose of Mega-Code stations is to review and evaluate the ability of EMS Providers to perform critical care during a resuscitation. This station now includes a verbal medication-administration component. Only the Department Medical Director or their designee (who must be a Skills Evaluator, encouraged to be ACLS Instructor as well) can administer this station. Essential paperwork for Mega-Codes includes the scenarios, medication sheets, and testing summaries for each level of provider.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r>
              <a:rPr lang="en-US"/>
              <a:t>Equipment lists are available outlining the items needed for Mega-Codes. Remind participants that they need to be able to accommodate at least two scenarios. The area must be quiet, allowing for minimal distractions so participants can be fairly evaluated without distraction.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goal of this session has been to assure that regionally, we are evaluating the knowledge, skills, and abilities of EMS Providers to deliver pre-hospital patient care. Your role is to administer this evaluation fairly and consistently. Our role in administering this is, as always, to ensure that best patient care is delivered in our Regional EMS System.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purpose of this update is to ensure that Skills Evaluators are aware of their responsibilities; changes in Region 3 Standing Orders; and know how to facilitate annual skills evaluations and Mega-Codes. During this session, participants will also be evaluated including Skills, Special Vascular Access, Mega-Codes, and Written exam. Participants must score ≥84% in order to become Skills Evaluators.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r>
              <a:rPr lang="en-US"/>
              <a:t>Review the objectives in order to remain compliant and receive EMS continuing ed hours.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r>
              <a:rPr lang="en-US"/>
              <a:t>Review the role of the Skills Evaluator; emphasize the importance of efficient planning and coordination. Review the responsibilities of the Skills Evaluator; emphasize the importance of each, including the need to be fair and consistent.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r>
              <a:rPr lang="en-US"/>
              <a:t>This section includes reviewing the purpose, administrative considerations, equipment needs, and physical needs.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purpose of skills stations is to review and evaluate the ability of EMS Providers to perform essential skills appropriate to their level of certification. Administratively, only GMVEMSC approved Skills Evaluators may serve as evaluators for skills updates. EMS-Instructors must have successfully passed their Standing Orders exam with a score of 84 or better, submitted a copy of their credentials to GMVEMSC, and attend Skills</a:t>
            </a:r>
            <a:r>
              <a:rPr lang="en-US" baseline="0" dirty="0"/>
              <a:t> Evaluator session</a:t>
            </a:r>
            <a:r>
              <a:rPr lang="en-US" dirty="0"/>
              <a:t>. All Evaluators must complete documentation including skills sheets, optional skills, and the testing summary (Mega-Code summary)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bwMode="auto">
          <a:noFill/>
        </p:spPr>
        <p:txBody>
          <a:bodyPr wrap="square" numCol="1" anchor="t" anchorCtr="0" compatLnSpc="1">
            <a:prstTxWarp prst="textNoShape">
              <a:avLst/>
            </a:prstTxWarp>
          </a:bodyPr>
          <a:lstStyle/>
          <a:p>
            <a:r>
              <a:rPr lang="en-US"/>
              <a:t>Equipment lists are available that outline the items needed to run the skills sessions. Remind participants that they need adequate space to assure that they can run multiple stations with multiple participants simultaneously. The area should be quiet, allowing for minimal distractions so participants can concentrate on learning and be fairly evaluated without distraction.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Rectangle 2"/>
          <p:cNvSpPr>
            <a:spLocks noGrp="1"/>
          </p:cNvSpPr>
          <p:nvPr/>
        </p:nvSpPr>
        <p:spPr bwMode="auto">
          <a:xfrm>
            <a:off x="914400" y="512763"/>
            <a:ext cx="7772400" cy="914400"/>
          </a:xfrm>
          <a:prstGeom prst="rect">
            <a:avLst/>
          </a:prstGeom>
        </p:spPr>
        <p:txBody>
          <a:bodyPr/>
          <a:lstStyle/>
          <a:p>
            <a:pPr>
              <a:defRPr/>
            </a:pPr>
            <a:endParaRPr lang="en-US" sz="4000">
              <a:solidFill>
                <a:srgbClr val="D2D2D2"/>
              </a:solidFill>
              <a:latin typeface="Consolas" pitchFamily="49" charset="0"/>
            </a:endParaRPr>
          </a:p>
        </p:txBody>
      </p:sp>
      <p:sp>
        <p:nvSpPr>
          <p:cNvPr id="3" name="Rectangle 3"/>
          <p:cNvSpPr>
            <a:spLocks noGrp="1"/>
          </p:cNvSpPr>
          <p:nvPr/>
        </p:nvSpPr>
        <p:spPr bwMode="auto">
          <a:xfrm>
            <a:off x="914400" y="1784350"/>
            <a:ext cx="7772400" cy="4572000"/>
          </a:xfrm>
          <a:prstGeom prst="rect">
            <a:avLst/>
          </a:prstGeom>
        </p:spPr>
        <p:txBody>
          <a:bodyPr/>
          <a:lstStyle/>
          <a:p>
            <a:pPr marL="411163" indent="-342900">
              <a:spcBef>
                <a:spcPts val="700"/>
              </a:spcBef>
              <a:buClr>
                <a:schemeClr val="tx2"/>
              </a:buClr>
              <a:buSzPct val="95000"/>
              <a:buFont typeface="Wingdings" pitchFamily="2" charset="2"/>
              <a:buChar char=""/>
              <a:defRPr/>
            </a:pPr>
            <a:endParaRPr lang="en-US" sz="3000">
              <a:latin typeface="Corbe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sp>
        <p:nvSpPr>
          <p:cNvPr id="2" name="Rectangle 2"/>
          <p:cNvSpPr>
            <a:spLocks noGrp="1"/>
          </p:cNvSpPr>
          <p:nvPr/>
        </p:nvSpPr>
        <p:spPr bwMode="auto">
          <a:xfrm>
            <a:off x="914400" y="512763"/>
            <a:ext cx="7772400" cy="914400"/>
          </a:xfrm>
          <a:prstGeom prst="rect">
            <a:avLst/>
          </a:prstGeom>
        </p:spPr>
        <p:txBody>
          <a:bodyPr/>
          <a:lstStyle/>
          <a:p>
            <a:pPr>
              <a:defRPr/>
            </a:pPr>
            <a:endParaRPr lang="en-US" sz="4000">
              <a:solidFill>
                <a:srgbClr val="D2D2D2"/>
              </a:solidFill>
              <a:latin typeface="Consolas" pitchFamily="49" charset="0"/>
            </a:endParaRPr>
          </a:p>
        </p:txBody>
      </p:sp>
      <p:sp>
        <p:nvSpPr>
          <p:cNvPr id="3" name="Rectangle 3"/>
          <p:cNvSpPr>
            <a:spLocks noGrp="1"/>
          </p:cNvSpPr>
          <p:nvPr/>
        </p:nvSpPr>
        <p:spPr bwMode="auto">
          <a:xfrm>
            <a:off x="914400" y="1784350"/>
            <a:ext cx="7772400" cy="4572000"/>
          </a:xfrm>
          <a:prstGeom prst="rect">
            <a:avLst/>
          </a:prstGeom>
        </p:spPr>
        <p:txBody>
          <a:bodyPr/>
          <a:lstStyle/>
          <a:p>
            <a:pPr marL="411163" indent="-342900">
              <a:spcBef>
                <a:spcPts val="700"/>
              </a:spcBef>
              <a:buClr>
                <a:schemeClr val="tx2"/>
              </a:buClr>
              <a:buSzPct val="95000"/>
              <a:buFont typeface="Wingdings" pitchFamily="2" charset="2"/>
              <a:buChar char=""/>
              <a:defRPr/>
            </a:pPr>
            <a:endParaRPr lang="en-US" sz="3000">
              <a:latin typeface="Corbe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2"/>
          <p:cNvSpPr>
            <a:spLocks noGrp="1"/>
          </p:cNvSpPr>
          <p:nvPr/>
        </p:nvSpPr>
        <p:spPr bwMode="auto">
          <a:xfrm>
            <a:off x="914400" y="512763"/>
            <a:ext cx="7772400" cy="914400"/>
          </a:xfrm>
          <a:prstGeom prst="rect">
            <a:avLst/>
          </a:prstGeom>
        </p:spPr>
        <p:txBody>
          <a:bodyPr/>
          <a:lstStyle/>
          <a:p>
            <a:pPr>
              <a:defRPr/>
            </a:pPr>
            <a:endParaRPr lang="en-US" sz="4000">
              <a:solidFill>
                <a:srgbClr val="D2D2D2"/>
              </a:solidFill>
              <a:latin typeface="Consolas" pitchFamily="49" charset="0"/>
            </a:endParaRPr>
          </a:p>
        </p:txBody>
      </p:sp>
      <p:sp>
        <p:nvSpPr>
          <p:cNvPr id="3" name="Rectangle 3"/>
          <p:cNvSpPr>
            <a:spLocks noGrp="1"/>
          </p:cNvSpPr>
          <p:nvPr/>
        </p:nvSpPr>
        <p:spPr bwMode="auto">
          <a:xfrm>
            <a:off x="914400" y="1784350"/>
            <a:ext cx="7772400" cy="4572000"/>
          </a:xfrm>
          <a:prstGeom prst="rect">
            <a:avLst/>
          </a:prstGeom>
        </p:spPr>
        <p:txBody>
          <a:bodyPr/>
          <a:lstStyle/>
          <a:p>
            <a:pPr marL="411163" indent="-342900">
              <a:spcBef>
                <a:spcPts val="700"/>
              </a:spcBef>
              <a:buClr>
                <a:schemeClr val="tx2"/>
              </a:buClr>
              <a:buSzPct val="95000"/>
              <a:buFont typeface="Wingdings" pitchFamily="2" charset="2"/>
              <a:buChar char=""/>
              <a:defRPr/>
            </a:pPr>
            <a:endParaRPr lang="en-US" sz="3000">
              <a:latin typeface="Corbe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2" name="Rectangle 2"/>
          <p:cNvSpPr>
            <a:spLocks noGrp="1"/>
          </p:cNvSpPr>
          <p:nvPr/>
        </p:nvSpPr>
        <p:spPr bwMode="auto">
          <a:xfrm>
            <a:off x="914400" y="512763"/>
            <a:ext cx="7772400" cy="914400"/>
          </a:xfrm>
          <a:prstGeom prst="rect">
            <a:avLst/>
          </a:prstGeom>
        </p:spPr>
        <p:txBody>
          <a:bodyPr/>
          <a:lstStyle/>
          <a:p>
            <a:pPr>
              <a:defRPr/>
            </a:pPr>
            <a:endParaRPr lang="en-US" sz="4000">
              <a:solidFill>
                <a:srgbClr val="D2D2D2"/>
              </a:solidFill>
              <a:latin typeface="Consolas" pitchFamily="49" charset="0"/>
            </a:endParaRPr>
          </a:p>
        </p:txBody>
      </p:sp>
      <p:sp>
        <p:nvSpPr>
          <p:cNvPr id="3" name="Rectangle 3"/>
          <p:cNvSpPr>
            <a:spLocks noGrp="1"/>
          </p:cNvSpPr>
          <p:nvPr/>
        </p:nvSpPr>
        <p:spPr bwMode="auto">
          <a:xfrm>
            <a:off x="914400" y="1784350"/>
            <a:ext cx="7772400" cy="4572000"/>
          </a:xfrm>
          <a:prstGeom prst="rect">
            <a:avLst/>
          </a:prstGeom>
        </p:spPr>
        <p:txBody>
          <a:bodyPr/>
          <a:lstStyle/>
          <a:p>
            <a:pPr marL="411163" indent="-342900">
              <a:spcBef>
                <a:spcPts val="700"/>
              </a:spcBef>
              <a:buClr>
                <a:schemeClr val="tx2"/>
              </a:buClr>
              <a:buSzPct val="95000"/>
              <a:buFont typeface="Wingdings" pitchFamily="2" charset="2"/>
              <a:buChar char=""/>
              <a:defRPr/>
            </a:pPr>
            <a:endParaRPr lang="en-US" sz="3000">
              <a:latin typeface="Corbe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2" name="Rectangle 2"/>
          <p:cNvSpPr>
            <a:spLocks noGrp="1"/>
          </p:cNvSpPr>
          <p:nvPr/>
        </p:nvSpPr>
        <p:spPr bwMode="auto">
          <a:xfrm>
            <a:off x="914400" y="512763"/>
            <a:ext cx="7772400" cy="914400"/>
          </a:xfrm>
          <a:prstGeom prst="rect">
            <a:avLst/>
          </a:prstGeom>
        </p:spPr>
        <p:txBody>
          <a:bodyPr/>
          <a:lstStyle/>
          <a:p>
            <a:pPr>
              <a:defRPr/>
            </a:pPr>
            <a:endParaRPr lang="en-US" sz="4000">
              <a:solidFill>
                <a:srgbClr val="D2D2D2"/>
              </a:solidFill>
              <a:latin typeface="Consolas" pitchFamily="49" charset="0"/>
            </a:endParaRPr>
          </a:p>
        </p:txBody>
      </p:sp>
      <p:sp>
        <p:nvSpPr>
          <p:cNvPr id="3" name="Rectangle 3"/>
          <p:cNvSpPr>
            <a:spLocks noGrp="1"/>
          </p:cNvSpPr>
          <p:nvPr/>
        </p:nvSpPr>
        <p:spPr bwMode="auto">
          <a:xfrm>
            <a:off x="914400" y="1784350"/>
            <a:ext cx="7772400" cy="4572000"/>
          </a:xfrm>
          <a:prstGeom prst="rect">
            <a:avLst/>
          </a:prstGeom>
        </p:spPr>
        <p:txBody>
          <a:bodyPr/>
          <a:lstStyle/>
          <a:p>
            <a:pPr marL="411163" indent="-342900">
              <a:spcBef>
                <a:spcPts val="700"/>
              </a:spcBef>
              <a:buClr>
                <a:schemeClr val="tx2"/>
              </a:buClr>
              <a:buSzPct val="95000"/>
              <a:buFont typeface="Wingdings" pitchFamily="2" charset="2"/>
              <a:buChar char=""/>
              <a:defRPr/>
            </a:pPr>
            <a:endParaRPr lang="en-US" sz="3000">
              <a:latin typeface="Corbe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Rectangle 2"/>
          <p:cNvSpPr>
            <a:spLocks noGrp="1"/>
          </p:cNvSpPr>
          <p:nvPr/>
        </p:nvSpPr>
        <p:spPr bwMode="auto">
          <a:xfrm>
            <a:off x="914400" y="512763"/>
            <a:ext cx="7772400" cy="914400"/>
          </a:xfrm>
          <a:prstGeom prst="rect">
            <a:avLst/>
          </a:prstGeom>
        </p:spPr>
        <p:txBody>
          <a:bodyPr/>
          <a:lstStyle/>
          <a:p>
            <a:pPr>
              <a:defRPr/>
            </a:pPr>
            <a:endParaRPr lang="en-US" sz="4000">
              <a:solidFill>
                <a:srgbClr val="D2D2D2"/>
              </a:solidFill>
              <a:latin typeface="Consolas" pitchFamily="49" charset="0"/>
            </a:endParaRPr>
          </a:p>
        </p:txBody>
      </p:sp>
      <p:sp>
        <p:nvSpPr>
          <p:cNvPr id="3" name="Rectangle 3"/>
          <p:cNvSpPr>
            <a:spLocks noGrp="1"/>
          </p:cNvSpPr>
          <p:nvPr/>
        </p:nvSpPr>
        <p:spPr bwMode="auto">
          <a:xfrm>
            <a:off x="914400" y="1784350"/>
            <a:ext cx="7772400" cy="4572000"/>
          </a:xfrm>
          <a:prstGeom prst="rect">
            <a:avLst/>
          </a:prstGeom>
        </p:spPr>
        <p:txBody>
          <a:bodyPr/>
          <a:lstStyle/>
          <a:p>
            <a:pPr marL="411163" indent="-342900">
              <a:spcBef>
                <a:spcPts val="700"/>
              </a:spcBef>
              <a:buClr>
                <a:schemeClr val="tx2"/>
              </a:buClr>
              <a:buSzPct val="95000"/>
              <a:buFont typeface="Wingdings" pitchFamily="2" charset="2"/>
              <a:buChar char=""/>
              <a:defRPr/>
            </a:pPr>
            <a:endParaRPr lang="en-US" sz="3000">
              <a:latin typeface="Corbe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763"/>
            <a:ext cx="7772400" cy="914400"/>
          </a:xfrm>
          <a:prstGeom prst="rect">
            <a:avLst/>
          </a:prstGeom>
        </p:spPr>
        <p:txBody>
          <a:bodyPr vert="horz" wrap="square" lIns="91440" tIns="45720" rIns="91440" bIns="45720" numCol="1" anchor="t" anchorCtr="0" compatLnSpc="1">
            <a:prstTxWarp prst="textNoShape">
              <a:avLst/>
            </a:prstTxWarp>
            <a:noAutofit/>
          </a:bodyPr>
          <a:lstStyle/>
          <a:p>
            <a:pPr lvl="0"/>
            <a:r>
              <a:rPr lang="en-US"/>
              <a:t>Click to edit Master title style</a:t>
            </a:r>
          </a:p>
        </p:txBody>
      </p:sp>
      <p:sp>
        <p:nvSpPr>
          <p:cNvPr id="1027"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Lst>
  <p:txStyles>
    <p:titleStyle>
      <a:lvl1pPr algn="l" rtl="0" eaLnBrk="0" fontAlgn="base" hangingPunct="0">
        <a:spcBef>
          <a:spcPct val="0"/>
        </a:spcBef>
        <a:spcAft>
          <a:spcPct val="0"/>
        </a:spcAft>
        <a:defRPr sz="4000" kern="1200" spc="-100">
          <a:solidFill>
            <a:srgbClr val="D2D2D2"/>
          </a:solidFill>
          <a:latin typeface="+mj-lt"/>
          <a:ea typeface="+mj-ea"/>
          <a:cs typeface="+mj-cs"/>
        </a:defRPr>
      </a:lvl1pPr>
      <a:lvl2pPr algn="l" rtl="0" eaLnBrk="0" fontAlgn="base" hangingPunct="0">
        <a:spcBef>
          <a:spcPct val="0"/>
        </a:spcBef>
        <a:spcAft>
          <a:spcPct val="0"/>
        </a:spcAft>
        <a:defRPr sz="4000">
          <a:solidFill>
            <a:srgbClr val="D2D2D2"/>
          </a:solidFill>
          <a:latin typeface="Arial" charset="0"/>
        </a:defRPr>
      </a:lvl2pPr>
      <a:lvl3pPr algn="l" rtl="0" eaLnBrk="0" fontAlgn="base" hangingPunct="0">
        <a:spcBef>
          <a:spcPct val="0"/>
        </a:spcBef>
        <a:spcAft>
          <a:spcPct val="0"/>
        </a:spcAft>
        <a:defRPr sz="4000">
          <a:solidFill>
            <a:srgbClr val="D2D2D2"/>
          </a:solidFill>
          <a:latin typeface="Arial" charset="0"/>
        </a:defRPr>
      </a:lvl3pPr>
      <a:lvl4pPr algn="l" rtl="0" eaLnBrk="0" fontAlgn="base" hangingPunct="0">
        <a:spcBef>
          <a:spcPct val="0"/>
        </a:spcBef>
        <a:spcAft>
          <a:spcPct val="0"/>
        </a:spcAft>
        <a:defRPr sz="4000">
          <a:solidFill>
            <a:srgbClr val="D2D2D2"/>
          </a:solidFill>
          <a:latin typeface="Arial" charset="0"/>
        </a:defRPr>
      </a:lvl4pPr>
      <a:lvl5pPr algn="l" rtl="0" eaLnBrk="0" fontAlgn="base" hangingPunct="0">
        <a:spcBef>
          <a:spcPct val="0"/>
        </a:spcBef>
        <a:spcAft>
          <a:spcPct val="0"/>
        </a:spcAft>
        <a:defRPr sz="4000">
          <a:solidFill>
            <a:srgbClr val="D2D2D2"/>
          </a:solidFill>
          <a:latin typeface="Arial" charset="0"/>
        </a:defRPr>
      </a:lvl5pPr>
      <a:lvl6pPr marL="457200" algn="l" rtl="0" fontAlgn="base">
        <a:spcBef>
          <a:spcPct val="0"/>
        </a:spcBef>
        <a:spcAft>
          <a:spcPct val="0"/>
        </a:spcAft>
        <a:defRPr sz="4000">
          <a:solidFill>
            <a:srgbClr val="D2D2D2"/>
          </a:solidFill>
          <a:latin typeface="Consolas" pitchFamily="49" charset="0"/>
        </a:defRPr>
      </a:lvl6pPr>
      <a:lvl7pPr marL="914400" algn="l" rtl="0" fontAlgn="base">
        <a:spcBef>
          <a:spcPct val="0"/>
        </a:spcBef>
        <a:spcAft>
          <a:spcPct val="0"/>
        </a:spcAft>
        <a:defRPr sz="4000">
          <a:solidFill>
            <a:srgbClr val="D2D2D2"/>
          </a:solidFill>
          <a:latin typeface="Consolas" pitchFamily="49" charset="0"/>
        </a:defRPr>
      </a:lvl7pPr>
      <a:lvl8pPr marL="1371600" algn="l" rtl="0" fontAlgn="base">
        <a:spcBef>
          <a:spcPct val="0"/>
        </a:spcBef>
        <a:spcAft>
          <a:spcPct val="0"/>
        </a:spcAft>
        <a:defRPr sz="4000">
          <a:solidFill>
            <a:srgbClr val="D2D2D2"/>
          </a:solidFill>
          <a:latin typeface="Consolas" pitchFamily="49" charset="0"/>
        </a:defRPr>
      </a:lvl8pPr>
      <a:lvl9pPr marL="1828800" algn="l" rtl="0" fontAlgn="base">
        <a:spcBef>
          <a:spcPct val="0"/>
        </a:spcBef>
        <a:spcAft>
          <a:spcPct val="0"/>
        </a:spcAft>
        <a:defRPr sz="4000">
          <a:solidFill>
            <a:srgbClr val="D2D2D2"/>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9C007F"/>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9C007F"/>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ctrTitle" idx="4294967295"/>
          </p:nvPr>
        </p:nvSpPr>
        <p:spPr bwMode="auto">
          <a:xfrm>
            <a:off x="457200" y="762000"/>
            <a:ext cx="7772400" cy="1470025"/>
          </a:xfrm>
        </p:spPr>
        <p:txBody>
          <a:bodyPr/>
          <a:lstStyle/>
          <a:p>
            <a:pPr>
              <a:defRPr/>
            </a:pPr>
            <a:r>
              <a:rPr lang="en-US" sz="3600"/>
              <a:t>The Greater Miami Valley </a:t>
            </a:r>
            <a:br>
              <a:rPr lang="en-US" sz="3600"/>
            </a:br>
            <a:r>
              <a:rPr lang="en-US" sz="3600"/>
              <a:t>EMS Council</a:t>
            </a:r>
          </a:p>
        </p:txBody>
      </p:sp>
      <p:sp>
        <p:nvSpPr>
          <p:cNvPr id="10243" name="Text Box 5"/>
          <p:cNvSpPr txBox="1">
            <a:spLocks noChangeArrowheads="1"/>
          </p:cNvSpPr>
          <p:nvPr/>
        </p:nvSpPr>
        <p:spPr bwMode="auto">
          <a:xfrm>
            <a:off x="304800" y="2971800"/>
            <a:ext cx="6400800" cy="701675"/>
          </a:xfrm>
          <a:prstGeom prst="rect">
            <a:avLst/>
          </a:prstGeom>
          <a:noFill/>
          <a:ln w="9525">
            <a:noFill/>
            <a:miter lim="800000"/>
            <a:headEnd/>
            <a:tailEnd/>
          </a:ln>
        </p:spPr>
        <p:txBody>
          <a:bodyPr>
            <a:spAutoFit/>
          </a:bodyPr>
          <a:lstStyle/>
          <a:p>
            <a:pPr>
              <a:spcBef>
                <a:spcPct val="50000"/>
              </a:spcBef>
            </a:pPr>
            <a:r>
              <a:rPr lang="en-US" sz="4000" b="1" dirty="0"/>
              <a:t>Skills Evaluator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idx="4294967295"/>
          </p:nvPr>
        </p:nvSpPr>
        <p:spPr bwMode="auto"/>
        <p:txBody>
          <a:bodyPr/>
          <a:lstStyle/>
          <a:p>
            <a:pPr>
              <a:defRPr/>
            </a:pPr>
            <a:r>
              <a:rPr lang="en-US"/>
              <a:t>Skills-failure</a:t>
            </a:r>
          </a:p>
        </p:txBody>
      </p:sp>
      <p:sp>
        <p:nvSpPr>
          <p:cNvPr id="28674" name="Rectangle 3"/>
          <p:cNvSpPr>
            <a:spLocks noGrp="1"/>
          </p:cNvSpPr>
          <p:nvPr>
            <p:ph type="body" idx="4294967295"/>
          </p:nvPr>
        </p:nvSpPr>
        <p:spPr/>
        <p:txBody>
          <a:bodyPr/>
          <a:lstStyle/>
          <a:p>
            <a:pPr>
              <a:lnSpc>
                <a:spcPct val="80000"/>
              </a:lnSpc>
            </a:pPr>
            <a:r>
              <a:rPr lang="en-US" sz="2600"/>
              <a:t>Failure of 1</a:t>
            </a:r>
            <a:r>
              <a:rPr lang="en-US" sz="2600" baseline="30000"/>
              <a:t>st</a:t>
            </a:r>
            <a:r>
              <a:rPr lang="en-US" sz="2600"/>
              <a:t> attempt</a:t>
            </a:r>
          </a:p>
          <a:p>
            <a:pPr lvl="1">
              <a:lnSpc>
                <a:spcPct val="80000"/>
              </a:lnSpc>
            </a:pPr>
            <a:r>
              <a:rPr lang="en-US" sz="2200"/>
              <a:t>Identify area(s) of weakness</a:t>
            </a:r>
          </a:p>
          <a:p>
            <a:pPr lvl="1">
              <a:lnSpc>
                <a:spcPct val="80000"/>
              </a:lnSpc>
            </a:pPr>
            <a:r>
              <a:rPr lang="en-US" sz="2200"/>
              <a:t>Provide remediation and supervised practice</a:t>
            </a:r>
          </a:p>
          <a:p>
            <a:pPr lvl="1">
              <a:lnSpc>
                <a:spcPct val="80000"/>
              </a:lnSpc>
            </a:pPr>
            <a:r>
              <a:rPr lang="en-US" sz="2200"/>
              <a:t>Schedule and conduct re-testing</a:t>
            </a:r>
          </a:p>
          <a:p>
            <a:pPr lvl="1">
              <a:lnSpc>
                <a:spcPct val="80000"/>
              </a:lnSpc>
            </a:pPr>
            <a:r>
              <a:rPr lang="en-US" sz="2200"/>
              <a:t>Complete appropriate documentation</a:t>
            </a:r>
          </a:p>
          <a:p>
            <a:pPr>
              <a:lnSpc>
                <a:spcPct val="80000"/>
              </a:lnSpc>
            </a:pPr>
            <a:r>
              <a:rPr lang="en-US" sz="2600"/>
              <a:t>Failure of 2</a:t>
            </a:r>
            <a:r>
              <a:rPr lang="en-US" sz="2600" baseline="30000"/>
              <a:t>nd</a:t>
            </a:r>
            <a:r>
              <a:rPr lang="en-US" sz="2600"/>
              <a:t> attempt</a:t>
            </a:r>
          </a:p>
          <a:p>
            <a:pPr lvl="1">
              <a:lnSpc>
                <a:spcPct val="80000"/>
              </a:lnSpc>
            </a:pPr>
            <a:r>
              <a:rPr lang="en-US" sz="2200"/>
              <a:t>Identify area(s) of weakness</a:t>
            </a:r>
          </a:p>
          <a:p>
            <a:pPr lvl="1">
              <a:lnSpc>
                <a:spcPct val="80000"/>
              </a:lnSpc>
            </a:pPr>
            <a:r>
              <a:rPr lang="en-US" sz="2200"/>
              <a:t>Develop remediation plan, including supervised practice – requires notification and approval of Medical Director</a:t>
            </a:r>
          </a:p>
          <a:p>
            <a:pPr lvl="1">
              <a:lnSpc>
                <a:spcPct val="80000"/>
              </a:lnSpc>
            </a:pPr>
            <a:r>
              <a:rPr lang="en-US" sz="2200"/>
              <a:t>Secure authorization for 3</a:t>
            </a:r>
            <a:r>
              <a:rPr lang="en-US" sz="2200" baseline="30000"/>
              <a:t>rd</a:t>
            </a:r>
            <a:r>
              <a:rPr lang="en-US" sz="2200"/>
              <a:t> attempt</a:t>
            </a:r>
          </a:p>
          <a:p>
            <a:pPr lvl="1">
              <a:lnSpc>
                <a:spcPct val="80000"/>
              </a:lnSpc>
            </a:pPr>
            <a:r>
              <a:rPr lang="en-US" sz="2200"/>
              <a:t>Schedule and conduct re-testing </a:t>
            </a:r>
          </a:p>
          <a:p>
            <a:pPr lvl="1">
              <a:lnSpc>
                <a:spcPct val="80000"/>
              </a:lnSpc>
            </a:pPr>
            <a:r>
              <a:rPr lang="en-US" sz="2200"/>
              <a:t>Complete appropriate documentation</a:t>
            </a:r>
          </a:p>
          <a:p>
            <a:pPr lvl="1">
              <a:lnSpc>
                <a:spcPct val="80000"/>
              </a:lnSpc>
            </a:pPr>
            <a:endParaRPr lang="en-US" sz="2200"/>
          </a:p>
          <a:p>
            <a:pPr>
              <a:lnSpc>
                <a:spcPct val="80000"/>
              </a:lnSpc>
            </a:pPr>
            <a:endParaRPr lang="en-US" sz="2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idx="4294967295"/>
          </p:nvPr>
        </p:nvSpPr>
        <p:spPr bwMode="auto"/>
        <p:txBody>
          <a:bodyPr/>
          <a:lstStyle/>
          <a:p>
            <a:pPr>
              <a:defRPr/>
            </a:pPr>
            <a:r>
              <a:rPr lang="en-US"/>
              <a:t>Managing Mega-Codes</a:t>
            </a:r>
          </a:p>
        </p:txBody>
      </p:sp>
      <p:sp>
        <p:nvSpPr>
          <p:cNvPr id="30722" name="Rectangle 3"/>
          <p:cNvSpPr>
            <a:spLocks noGrp="1"/>
          </p:cNvSpPr>
          <p:nvPr>
            <p:ph type="body" idx="4294967295"/>
          </p:nvPr>
        </p:nvSpPr>
        <p:spPr/>
        <p:txBody>
          <a:bodyPr/>
          <a:lstStyle/>
          <a:p>
            <a:r>
              <a:rPr lang="en-US" sz="2800"/>
              <a:t>Purpose</a:t>
            </a:r>
          </a:p>
          <a:p>
            <a:endParaRPr lang="en-US" sz="2800"/>
          </a:p>
          <a:p>
            <a:r>
              <a:rPr lang="en-US" sz="2800"/>
              <a:t>Administrative considerations</a:t>
            </a:r>
          </a:p>
          <a:p>
            <a:endParaRPr lang="en-US" sz="2800"/>
          </a:p>
          <a:p>
            <a:r>
              <a:rPr lang="en-US" sz="2800"/>
              <a:t>Equipment needs</a:t>
            </a:r>
          </a:p>
          <a:p>
            <a:endParaRPr lang="en-US" sz="2800"/>
          </a:p>
          <a:p>
            <a:r>
              <a:rPr lang="en-US" sz="2800"/>
              <a:t>Physical needs</a:t>
            </a:r>
          </a:p>
          <a:p>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idx="4294967295"/>
          </p:nvPr>
        </p:nvSpPr>
        <p:spPr bwMode="auto"/>
        <p:txBody>
          <a:bodyPr/>
          <a:lstStyle/>
          <a:p>
            <a:pPr>
              <a:defRPr/>
            </a:pPr>
            <a:r>
              <a:rPr lang="en-US"/>
              <a:t>Mega-Codes</a:t>
            </a:r>
          </a:p>
        </p:txBody>
      </p:sp>
      <p:sp>
        <p:nvSpPr>
          <p:cNvPr id="32770" name="Rectangle 3"/>
          <p:cNvSpPr>
            <a:spLocks noGrp="1"/>
          </p:cNvSpPr>
          <p:nvPr>
            <p:ph type="body" idx="4294967295"/>
          </p:nvPr>
        </p:nvSpPr>
        <p:spPr/>
        <p:txBody>
          <a:bodyPr/>
          <a:lstStyle/>
          <a:p>
            <a:pPr>
              <a:lnSpc>
                <a:spcPct val="90000"/>
              </a:lnSpc>
            </a:pPr>
            <a:r>
              <a:rPr lang="en-US" sz="2400"/>
              <a:t>Purpose</a:t>
            </a:r>
          </a:p>
          <a:p>
            <a:pPr lvl="1">
              <a:lnSpc>
                <a:spcPct val="90000"/>
              </a:lnSpc>
            </a:pPr>
            <a:r>
              <a:rPr lang="en-US" sz="2200"/>
              <a:t>Review and evaluation of ability to deliver critical care and perform critical thinking during a resuscitation</a:t>
            </a:r>
          </a:p>
          <a:p>
            <a:pPr lvl="1">
              <a:lnSpc>
                <a:spcPct val="90000"/>
              </a:lnSpc>
            </a:pPr>
            <a:endParaRPr lang="en-US" sz="2200"/>
          </a:p>
          <a:p>
            <a:pPr>
              <a:lnSpc>
                <a:spcPct val="90000"/>
              </a:lnSpc>
            </a:pPr>
            <a:r>
              <a:rPr lang="en-US" sz="2400"/>
              <a:t>Administrative</a:t>
            </a:r>
          </a:p>
          <a:p>
            <a:pPr lvl="1">
              <a:lnSpc>
                <a:spcPct val="90000"/>
              </a:lnSpc>
            </a:pPr>
            <a:r>
              <a:rPr lang="en-US" sz="2200"/>
              <a:t>Who can administer?: Department Medical Director or their designee (must be Skills Evaluator, encouraged to be ACLS Instructor)</a:t>
            </a:r>
          </a:p>
          <a:p>
            <a:pPr lvl="1">
              <a:lnSpc>
                <a:spcPct val="90000"/>
              </a:lnSpc>
            </a:pPr>
            <a:r>
              <a:rPr lang="en-US" sz="2200"/>
              <a:t>Paperwork</a:t>
            </a:r>
          </a:p>
          <a:p>
            <a:pPr lvl="2">
              <a:lnSpc>
                <a:spcPct val="90000"/>
              </a:lnSpc>
            </a:pPr>
            <a:r>
              <a:rPr lang="en-US"/>
              <a:t>Scenarios</a:t>
            </a:r>
          </a:p>
          <a:p>
            <a:pPr lvl="2">
              <a:lnSpc>
                <a:spcPct val="90000"/>
              </a:lnSpc>
            </a:pPr>
            <a:r>
              <a:rPr lang="en-US"/>
              <a:t>Testing Summary</a:t>
            </a:r>
          </a:p>
          <a:p>
            <a:pPr>
              <a:lnSpc>
                <a:spcPct val="90000"/>
              </a:lnSpc>
            </a:pPr>
            <a:endParaRPr lang="en-US" sz="2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idx="4294967295"/>
          </p:nvPr>
        </p:nvSpPr>
        <p:spPr bwMode="auto"/>
        <p:txBody>
          <a:bodyPr/>
          <a:lstStyle/>
          <a:p>
            <a:pPr>
              <a:defRPr/>
            </a:pPr>
            <a:r>
              <a:rPr lang="en-US"/>
              <a:t>Mega-Codes</a:t>
            </a:r>
          </a:p>
        </p:txBody>
      </p:sp>
      <p:sp>
        <p:nvSpPr>
          <p:cNvPr id="34818" name="Rectangle 3"/>
          <p:cNvSpPr>
            <a:spLocks noGrp="1"/>
          </p:cNvSpPr>
          <p:nvPr>
            <p:ph type="body" idx="4294967295"/>
          </p:nvPr>
        </p:nvSpPr>
        <p:spPr/>
        <p:txBody>
          <a:bodyPr/>
          <a:lstStyle/>
          <a:p>
            <a:r>
              <a:rPr lang="en-US" sz="2800"/>
              <a:t>Equipment needs</a:t>
            </a:r>
          </a:p>
          <a:p>
            <a:pPr lvl="1"/>
            <a:r>
              <a:rPr lang="en-US"/>
              <a:t>Lists available</a:t>
            </a:r>
          </a:p>
          <a:p>
            <a:pPr lvl="1">
              <a:buFont typeface="Wingdings" pitchFamily="2" charset="2"/>
              <a:buNone/>
            </a:pPr>
            <a:r>
              <a:rPr lang="en-US"/>
              <a:t> </a:t>
            </a:r>
          </a:p>
          <a:p>
            <a:r>
              <a:rPr lang="en-US" sz="2800"/>
              <a:t>Physical needs</a:t>
            </a:r>
          </a:p>
          <a:p>
            <a:pPr lvl="1"/>
            <a:r>
              <a:rPr lang="en-US"/>
              <a:t>Be able to accommodate at least two scenarios (Adult &amp; Pediatric)</a:t>
            </a:r>
          </a:p>
          <a:p>
            <a:pPr lvl="1"/>
            <a:r>
              <a:rPr lang="en-US"/>
              <a:t>Quiet area (for both)-no interruptions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bwMode="auto"/>
        <p:txBody>
          <a:bodyPr/>
          <a:lstStyle/>
          <a:p>
            <a:pPr>
              <a:defRPr/>
            </a:pPr>
            <a:r>
              <a:rPr lang="en-US"/>
              <a:t>Summary</a:t>
            </a:r>
          </a:p>
        </p:txBody>
      </p:sp>
      <p:sp>
        <p:nvSpPr>
          <p:cNvPr id="38914" name="Rectangle 3"/>
          <p:cNvSpPr>
            <a:spLocks noGrp="1"/>
          </p:cNvSpPr>
          <p:nvPr>
            <p:ph type="body" idx="4294967295"/>
          </p:nvPr>
        </p:nvSpPr>
        <p:spPr/>
        <p:txBody>
          <a:bodyPr/>
          <a:lstStyle/>
          <a:p>
            <a:pPr>
              <a:lnSpc>
                <a:spcPct val="90000"/>
              </a:lnSpc>
            </a:pPr>
            <a:endParaRPr lang="en-US" sz="2600"/>
          </a:p>
          <a:p>
            <a:pPr>
              <a:lnSpc>
                <a:spcPct val="90000"/>
              </a:lnSpc>
            </a:pPr>
            <a:r>
              <a:rPr lang="en-US" sz="2600"/>
              <a:t>Purpose of annual competencies:  assure knowledge, skills, and abilities of EMS provider are aligned with expectations of Regional Standing Orders, Medical Directors, and our Patients.</a:t>
            </a:r>
          </a:p>
          <a:p>
            <a:pPr>
              <a:lnSpc>
                <a:spcPct val="90000"/>
              </a:lnSpc>
              <a:buFont typeface="Wingdings" pitchFamily="2" charset="2"/>
              <a:buNone/>
            </a:pPr>
            <a:endParaRPr lang="en-US" sz="2600"/>
          </a:p>
          <a:p>
            <a:pPr>
              <a:lnSpc>
                <a:spcPct val="90000"/>
              </a:lnSpc>
            </a:pPr>
            <a:r>
              <a:rPr lang="en-US" sz="2600"/>
              <a:t>Be Fair, Be consistent – Regionally</a:t>
            </a:r>
          </a:p>
          <a:p>
            <a:pPr>
              <a:lnSpc>
                <a:spcPct val="90000"/>
              </a:lnSpc>
            </a:pPr>
            <a:endParaRPr lang="en-US" sz="2600"/>
          </a:p>
          <a:p>
            <a:pPr>
              <a:lnSpc>
                <a:spcPct val="90000"/>
              </a:lnSpc>
            </a:pPr>
            <a:r>
              <a:rPr lang="en-US" sz="2600"/>
              <a:t>Best Patient Care</a:t>
            </a:r>
          </a:p>
          <a:p>
            <a:pPr>
              <a:lnSpc>
                <a:spcPct val="90000"/>
              </a:lnSpc>
            </a:pPr>
            <a:endParaRPr lang="en-US" sz="2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idx="4294967295"/>
          </p:nvPr>
        </p:nvSpPr>
        <p:spPr bwMode="auto"/>
        <p:txBody>
          <a:bodyPr/>
          <a:lstStyle/>
          <a:p>
            <a:pPr>
              <a:defRPr/>
            </a:pPr>
            <a:r>
              <a:rPr lang="en-US"/>
              <a:t>Our Agenda</a:t>
            </a:r>
          </a:p>
        </p:txBody>
      </p:sp>
      <p:sp>
        <p:nvSpPr>
          <p:cNvPr id="12290" name="Rectangle 3"/>
          <p:cNvSpPr>
            <a:spLocks noGrp="1"/>
          </p:cNvSpPr>
          <p:nvPr>
            <p:ph type="body" idx="4294967295"/>
          </p:nvPr>
        </p:nvSpPr>
        <p:spPr>
          <a:xfrm>
            <a:off x="566738" y="1981200"/>
            <a:ext cx="8001000" cy="4419600"/>
          </a:xfrm>
        </p:spPr>
        <p:txBody>
          <a:bodyPr/>
          <a:lstStyle/>
          <a:p>
            <a:pPr>
              <a:lnSpc>
                <a:spcPct val="120000"/>
              </a:lnSpc>
            </a:pPr>
            <a:r>
              <a:rPr lang="en-US" sz="2800" dirty="0"/>
              <a:t>Protocol Changes</a:t>
            </a:r>
          </a:p>
          <a:p>
            <a:pPr>
              <a:lnSpc>
                <a:spcPct val="120000"/>
              </a:lnSpc>
            </a:pPr>
            <a:r>
              <a:rPr lang="en-US" sz="2800" dirty="0"/>
              <a:t>Role/Responsibilities of Skills Evaluator</a:t>
            </a:r>
          </a:p>
          <a:p>
            <a:pPr>
              <a:lnSpc>
                <a:spcPct val="120000"/>
              </a:lnSpc>
            </a:pPr>
            <a:r>
              <a:rPr lang="en-US" sz="2800" dirty="0"/>
              <a:t>How to manage required Skills Stations</a:t>
            </a:r>
          </a:p>
          <a:p>
            <a:pPr>
              <a:lnSpc>
                <a:spcPct val="120000"/>
              </a:lnSpc>
            </a:pPr>
            <a:r>
              <a:rPr lang="en-US" sz="2800" dirty="0"/>
              <a:t>How to manage optional Skills Stations</a:t>
            </a:r>
          </a:p>
          <a:p>
            <a:pPr>
              <a:lnSpc>
                <a:spcPct val="120000"/>
              </a:lnSpc>
            </a:pPr>
            <a:r>
              <a:rPr lang="en-US" sz="2800" dirty="0"/>
              <a:t>How to manage Mega-Codes</a:t>
            </a:r>
          </a:p>
          <a:p>
            <a:pPr>
              <a:lnSpc>
                <a:spcPct val="120000"/>
              </a:lnSpc>
            </a:pPr>
            <a:r>
              <a:rPr lang="en-US" sz="2800" dirty="0"/>
              <a:t>Standing Orders Skills Check-offs</a:t>
            </a:r>
          </a:p>
          <a:p>
            <a:pPr>
              <a:lnSpc>
                <a:spcPct val="120000"/>
              </a:lnSpc>
            </a:pPr>
            <a:r>
              <a:rPr lang="en-US" sz="2800" dirty="0"/>
              <a:t>Standing Orders CBT</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idx="4294967295"/>
          </p:nvPr>
        </p:nvSpPr>
        <p:spPr bwMode="auto"/>
        <p:txBody>
          <a:bodyPr/>
          <a:lstStyle/>
          <a:p>
            <a:pPr>
              <a:defRPr/>
            </a:pPr>
            <a:r>
              <a:rPr lang="en-US"/>
              <a:t>Objectives</a:t>
            </a:r>
          </a:p>
        </p:txBody>
      </p:sp>
      <p:sp>
        <p:nvSpPr>
          <p:cNvPr id="14338" name="Rectangle 3"/>
          <p:cNvSpPr>
            <a:spLocks noGrp="1"/>
          </p:cNvSpPr>
          <p:nvPr>
            <p:ph type="body" idx="4294967295"/>
          </p:nvPr>
        </p:nvSpPr>
        <p:spPr/>
        <p:txBody>
          <a:bodyPr/>
          <a:lstStyle/>
          <a:p>
            <a:r>
              <a:rPr lang="en-US" sz="2400" dirty="0"/>
              <a:t>At the end of the Skills Evaluator Update, participants should be able to:</a:t>
            </a:r>
          </a:p>
          <a:p>
            <a:pPr lvl="1"/>
            <a:r>
              <a:rPr lang="en-US" sz="2000" dirty="0"/>
              <a:t>Identify the changes in GMVEMSC Standing Orders for 2018</a:t>
            </a:r>
          </a:p>
          <a:p>
            <a:pPr lvl="1"/>
            <a:r>
              <a:rPr lang="en-US" sz="2000" dirty="0"/>
              <a:t>Understand the role/responsibilities of the Skills Evaluator</a:t>
            </a:r>
          </a:p>
          <a:p>
            <a:pPr lvl="1"/>
            <a:r>
              <a:rPr lang="en-US" sz="2000" dirty="0"/>
              <a:t>Describe the process for setting up and administering required and optional Skills and Mega-Code stations</a:t>
            </a:r>
          </a:p>
          <a:p>
            <a:pPr lvl="1"/>
            <a:r>
              <a:rPr lang="en-US" sz="2000" dirty="0"/>
              <a:t>Successfully complete annual Skills Competencies </a:t>
            </a:r>
          </a:p>
          <a:p>
            <a:pPr lvl="1"/>
            <a:r>
              <a:rPr lang="en-US" sz="2000" dirty="0"/>
              <a:t>Successfully complete 2018 CBT with a score of ≥84%</a:t>
            </a:r>
            <a:endParaRPr lang="en-US" sz="2000" dirty="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idx="4294967295"/>
          </p:nvPr>
        </p:nvSpPr>
        <p:spPr bwMode="auto"/>
        <p:txBody>
          <a:bodyPr/>
          <a:lstStyle/>
          <a:p>
            <a:pPr>
              <a:defRPr/>
            </a:pPr>
            <a:r>
              <a:rPr lang="en-US"/>
              <a:t>Standing Orders Update</a:t>
            </a:r>
          </a:p>
        </p:txBody>
      </p:sp>
      <p:sp>
        <p:nvSpPr>
          <p:cNvPr id="16386" name="Rectangle 3"/>
          <p:cNvSpPr>
            <a:spLocks noGrp="1"/>
          </p:cNvSpPr>
          <p:nvPr>
            <p:ph type="body" idx="4294967295"/>
          </p:nvPr>
        </p:nvSpPr>
        <p:spPr/>
        <p:txBody>
          <a:bodyPr/>
          <a:lstStyle/>
          <a:p>
            <a:r>
              <a:rPr lang="en-US" dirty="0"/>
              <a:t>Areas of Concentration for 2018</a:t>
            </a:r>
          </a:p>
          <a:p>
            <a:pPr lvl="1"/>
            <a:r>
              <a:rPr lang="en-US" dirty="0"/>
              <a:t>The Protocols</a:t>
            </a:r>
          </a:p>
          <a:p>
            <a:pPr lvl="1"/>
            <a:r>
              <a:rPr lang="en-US" dirty="0"/>
              <a:t>2018 Changes</a:t>
            </a:r>
          </a:p>
          <a:p>
            <a:pPr lvl="1"/>
            <a:r>
              <a:rPr lang="en-US" dirty="0"/>
              <a:t>Remember-Optional Areas are NOT tested by GMVEMSC</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idx="4294967295"/>
          </p:nvPr>
        </p:nvSpPr>
        <p:spPr bwMode="auto"/>
        <p:txBody>
          <a:bodyPr/>
          <a:lstStyle/>
          <a:p>
            <a:pPr>
              <a:defRPr/>
            </a:pPr>
            <a:r>
              <a:rPr lang="en-US"/>
              <a:t>Standing Orders Update</a:t>
            </a:r>
          </a:p>
        </p:txBody>
      </p:sp>
      <p:sp>
        <p:nvSpPr>
          <p:cNvPr id="18434" name="Rectangle 3"/>
          <p:cNvSpPr>
            <a:spLocks noGrp="1"/>
          </p:cNvSpPr>
          <p:nvPr>
            <p:ph type="body" idx="4294967295"/>
          </p:nvPr>
        </p:nvSpPr>
        <p:spPr/>
        <p:txBody>
          <a:bodyPr/>
          <a:lstStyle/>
          <a:p>
            <a:r>
              <a:rPr lang="en-US" sz="2600" b="1"/>
              <a:t>Changes</a:t>
            </a:r>
          </a:p>
          <a:p>
            <a:endParaRPr lang="en-US" sz="2600" b="1"/>
          </a:p>
          <a:p>
            <a:r>
              <a:rPr lang="en-US" sz="2600" b="1"/>
              <a:t>Implementation Guide</a:t>
            </a:r>
          </a:p>
          <a:p>
            <a:endParaRPr lang="en-US" sz="2600" b="1"/>
          </a:p>
          <a:p>
            <a:r>
              <a:rPr lang="en-US" sz="2600" b="1"/>
              <a:t>Optional Skills Guide</a:t>
            </a:r>
          </a:p>
          <a:p>
            <a:pPr lvl="1">
              <a:buFont typeface="Wingdings" pitchFamily="2" charset="2"/>
              <a:buNone/>
            </a:pP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bwMode="auto"/>
        <p:txBody>
          <a:bodyPr/>
          <a:lstStyle/>
          <a:p>
            <a:pPr>
              <a:defRPr/>
            </a:pPr>
            <a:r>
              <a:rPr lang="en-US"/>
              <a:t>Skills Evaluator</a:t>
            </a:r>
          </a:p>
        </p:txBody>
      </p:sp>
      <p:sp>
        <p:nvSpPr>
          <p:cNvPr id="20482" name="Rectangle 3"/>
          <p:cNvSpPr>
            <a:spLocks noGrp="1"/>
          </p:cNvSpPr>
          <p:nvPr>
            <p:ph type="body" idx="4294967295"/>
          </p:nvPr>
        </p:nvSpPr>
        <p:spPr/>
        <p:txBody>
          <a:bodyPr/>
          <a:lstStyle/>
          <a:p>
            <a:r>
              <a:rPr lang="en-US" sz="2400" dirty="0"/>
              <a:t>Role: </a:t>
            </a:r>
          </a:p>
          <a:p>
            <a:pPr lvl="1"/>
            <a:r>
              <a:rPr lang="en-US" sz="2100" dirty="0"/>
              <a:t>facilitate the set up and execution of annual competency evaluations for EMS Providers</a:t>
            </a:r>
          </a:p>
          <a:p>
            <a:r>
              <a:rPr lang="en-US" sz="2400" dirty="0"/>
              <a:t>Responsibilities:</a:t>
            </a:r>
          </a:p>
          <a:p>
            <a:pPr lvl="1"/>
            <a:r>
              <a:rPr lang="en-US" sz="2000" dirty="0"/>
              <a:t>Educate and evaluate EMS Providers knowledge, skills, and ability to perform essential patient-care skills</a:t>
            </a:r>
          </a:p>
          <a:p>
            <a:pPr lvl="1"/>
            <a:r>
              <a:rPr lang="en-US" sz="2000" dirty="0"/>
              <a:t>Facilitate the administration of Annual Skills Evaluation</a:t>
            </a:r>
          </a:p>
          <a:p>
            <a:pPr lvl="1"/>
            <a:r>
              <a:rPr lang="en-US" sz="2000" dirty="0"/>
              <a:t>Coordinate the administration of Mega-Code scenarios</a:t>
            </a:r>
          </a:p>
          <a:p>
            <a:pPr lvl="1"/>
            <a:r>
              <a:rPr lang="en-US" sz="2000" dirty="0"/>
              <a:t>Work with Department Training Officer to assure accurate and complete documentation of 2018 competency evaluations</a:t>
            </a:r>
            <a:endParaRPr lang="en-US" sz="2100" dirty="0"/>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idx="4294967295"/>
          </p:nvPr>
        </p:nvSpPr>
        <p:spPr bwMode="auto"/>
        <p:txBody>
          <a:bodyPr/>
          <a:lstStyle/>
          <a:p>
            <a:pPr>
              <a:defRPr/>
            </a:pPr>
            <a:r>
              <a:rPr lang="en-US"/>
              <a:t>Skills Stations</a:t>
            </a:r>
          </a:p>
        </p:txBody>
      </p:sp>
      <p:sp>
        <p:nvSpPr>
          <p:cNvPr id="22530" name="Rectangle 3"/>
          <p:cNvSpPr>
            <a:spLocks noGrp="1"/>
          </p:cNvSpPr>
          <p:nvPr>
            <p:ph type="body" idx="4294967295"/>
          </p:nvPr>
        </p:nvSpPr>
        <p:spPr/>
        <p:txBody>
          <a:bodyPr/>
          <a:lstStyle/>
          <a:p>
            <a:r>
              <a:rPr lang="en-US" sz="2800"/>
              <a:t>Purpose</a:t>
            </a:r>
          </a:p>
          <a:p>
            <a:endParaRPr lang="en-US" sz="2800"/>
          </a:p>
          <a:p>
            <a:r>
              <a:rPr lang="en-US" sz="2800"/>
              <a:t>Administrative considerations</a:t>
            </a:r>
          </a:p>
          <a:p>
            <a:endParaRPr lang="en-US" sz="2800"/>
          </a:p>
          <a:p>
            <a:r>
              <a:rPr lang="en-US" sz="2800"/>
              <a:t>Equipment needs</a:t>
            </a:r>
          </a:p>
          <a:p>
            <a:endParaRPr lang="en-US" sz="2800"/>
          </a:p>
          <a:p>
            <a:r>
              <a:rPr lang="en-US" sz="2800"/>
              <a:t>Physical needs</a:t>
            </a:r>
          </a:p>
          <a:p>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idx="4294967295"/>
          </p:nvPr>
        </p:nvSpPr>
        <p:spPr bwMode="auto"/>
        <p:txBody>
          <a:bodyPr/>
          <a:lstStyle/>
          <a:p>
            <a:pPr>
              <a:defRPr/>
            </a:pPr>
            <a:r>
              <a:rPr lang="en-US"/>
              <a:t>Skills Stations</a:t>
            </a:r>
          </a:p>
        </p:txBody>
      </p:sp>
      <p:sp>
        <p:nvSpPr>
          <p:cNvPr id="24578" name="Rectangle 3"/>
          <p:cNvSpPr>
            <a:spLocks noGrp="1"/>
          </p:cNvSpPr>
          <p:nvPr>
            <p:ph type="body" idx="4294967295"/>
          </p:nvPr>
        </p:nvSpPr>
        <p:spPr>
          <a:xfrm>
            <a:off x="566738" y="1752600"/>
            <a:ext cx="8001000" cy="4572000"/>
          </a:xfrm>
        </p:spPr>
        <p:txBody>
          <a:bodyPr/>
          <a:lstStyle/>
          <a:p>
            <a:pPr>
              <a:lnSpc>
                <a:spcPct val="90000"/>
              </a:lnSpc>
            </a:pPr>
            <a:r>
              <a:rPr lang="en-US" sz="2100"/>
              <a:t>Purpose - review and evaluation of ability to perform essential EMS skills appropriate to their level of practice</a:t>
            </a:r>
          </a:p>
          <a:p>
            <a:pPr>
              <a:lnSpc>
                <a:spcPct val="90000"/>
              </a:lnSpc>
            </a:pPr>
            <a:r>
              <a:rPr lang="en-US" sz="2100"/>
              <a:t>Administrative</a:t>
            </a:r>
          </a:p>
          <a:p>
            <a:pPr lvl="1">
              <a:lnSpc>
                <a:spcPct val="90000"/>
              </a:lnSpc>
            </a:pPr>
            <a:r>
              <a:rPr lang="en-US" sz="2000"/>
              <a:t>Who can administer?: </a:t>
            </a:r>
          </a:p>
          <a:p>
            <a:pPr lvl="2">
              <a:lnSpc>
                <a:spcPct val="90000"/>
              </a:lnSpc>
            </a:pPr>
            <a:r>
              <a:rPr lang="en-US" sz="2200"/>
              <a:t>GMVEMSC approved Skills Evaluator</a:t>
            </a:r>
          </a:p>
          <a:p>
            <a:pPr lvl="2">
              <a:lnSpc>
                <a:spcPct val="90000"/>
              </a:lnSpc>
            </a:pPr>
            <a:r>
              <a:rPr lang="en-US" sz="2200"/>
              <a:t>EMS-Instructor</a:t>
            </a:r>
          </a:p>
          <a:p>
            <a:pPr lvl="1">
              <a:lnSpc>
                <a:spcPct val="90000"/>
              </a:lnSpc>
            </a:pPr>
            <a:r>
              <a:rPr lang="en-US" sz="2000"/>
              <a:t>What to administer?</a:t>
            </a:r>
          </a:p>
          <a:p>
            <a:pPr lvl="2">
              <a:lnSpc>
                <a:spcPct val="90000"/>
              </a:lnSpc>
            </a:pPr>
            <a:r>
              <a:rPr lang="en-US" sz="1700"/>
              <a:t>Based on level of certification</a:t>
            </a:r>
          </a:p>
          <a:p>
            <a:pPr lvl="1">
              <a:lnSpc>
                <a:spcPct val="90000"/>
              </a:lnSpc>
            </a:pPr>
            <a:r>
              <a:rPr lang="en-US" sz="2000"/>
              <a:t>Paperwork</a:t>
            </a:r>
            <a:endParaRPr lang="en-US" sz="2200"/>
          </a:p>
          <a:p>
            <a:pPr lvl="2">
              <a:lnSpc>
                <a:spcPct val="90000"/>
              </a:lnSpc>
            </a:pPr>
            <a:r>
              <a:rPr lang="en-US" sz="2100"/>
              <a:t>Skills sheets</a:t>
            </a:r>
          </a:p>
          <a:p>
            <a:pPr lvl="2">
              <a:lnSpc>
                <a:spcPct val="90000"/>
              </a:lnSpc>
            </a:pPr>
            <a:r>
              <a:rPr lang="en-US" sz="2100"/>
              <a:t>Optional skills</a:t>
            </a:r>
          </a:p>
          <a:p>
            <a:pPr lvl="2">
              <a:lnSpc>
                <a:spcPct val="90000"/>
              </a:lnSpc>
            </a:pPr>
            <a:r>
              <a:rPr lang="en-US" sz="2100"/>
              <a:t>Testing Summary</a:t>
            </a:r>
          </a:p>
          <a:p>
            <a:pPr lvl="1">
              <a:lnSpc>
                <a:spcPct val="90000"/>
              </a:lnSpc>
            </a:pP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idx="4294967295"/>
          </p:nvPr>
        </p:nvSpPr>
        <p:spPr bwMode="auto"/>
        <p:txBody>
          <a:bodyPr/>
          <a:lstStyle/>
          <a:p>
            <a:pPr>
              <a:defRPr/>
            </a:pPr>
            <a:r>
              <a:rPr lang="en-US"/>
              <a:t>Skills Stations</a:t>
            </a:r>
          </a:p>
        </p:txBody>
      </p:sp>
      <p:sp>
        <p:nvSpPr>
          <p:cNvPr id="26626" name="Rectangle 3"/>
          <p:cNvSpPr>
            <a:spLocks noGrp="1"/>
          </p:cNvSpPr>
          <p:nvPr>
            <p:ph type="body" idx="4294967295"/>
          </p:nvPr>
        </p:nvSpPr>
        <p:spPr/>
        <p:txBody>
          <a:bodyPr/>
          <a:lstStyle/>
          <a:p>
            <a:r>
              <a:rPr lang="en-US" sz="2800"/>
              <a:t>Equipment needs</a:t>
            </a:r>
          </a:p>
          <a:p>
            <a:pPr lvl="1"/>
            <a:r>
              <a:rPr lang="en-US"/>
              <a:t>Needs list available</a:t>
            </a:r>
          </a:p>
          <a:p>
            <a:pPr lvl="1">
              <a:buFont typeface="Wingdings" pitchFamily="2" charset="2"/>
              <a:buNone/>
            </a:pPr>
            <a:endParaRPr lang="en-US"/>
          </a:p>
          <a:p>
            <a:r>
              <a:rPr lang="en-US" sz="2800"/>
              <a:t>Physical needs </a:t>
            </a:r>
          </a:p>
          <a:p>
            <a:pPr lvl="1"/>
            <a:r>
              <a:rPr lang="en-US"/>
              <a:t>Be able to accommodate multiple stations</a:t>
            </a:r>
          </a:p>
          <a:p>
            <a:pPr lvl="1"/>
            <a:r>
              <a:rPr lang="en-US"/>
              <a:t>Be able to accommodate multiple participants</a:t>
            </a:r>
          </a:p>
          <a:p>
            <a:pPr lvl="1"/>
            <a:r>
              <a:rPr lang="en-US"/>
              <a:t>Quiet area-no interruptions</a:t>
            </a:r>
          </a:p>
          <a:p>
            <a:pPr lvl="1"/>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etro">
      <a:majorFont>
        <a:latin typeface="Arial"/>
        <a:ea typeface=""/>
        <a:cs typeface=""/>
      </a:majorFont>
      <a:minorFont>
        <a:latin typeface="Arial"/>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1293</TotalTime>
  <Words>1102</Words>
  <Application>Microsoft Office PowerPoint</Application>
  <PresentationFormat>On-screen Show (4:3)</PresentationFormat>
  <Paragraphs>119</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Consolas</vt:lpstr>
      <vt:lpstr>Corbel</vt:lpstr>
      <vt:lpstr>Times New Roman</vt:lpstr>
      <vt:lpstr>Wingdings</vt:lpstr>
      <vt:lpstr>Wingdings 2</vt:lpstr>
      <vt:lpstr>Wingdings 3</vt:lpstr>
      <vt:lpstr>Metro</vt:lpstr>
      <vt:lpstr>The Greater Miami Valley  EMS Council</vt:lpstr>
      <vt:lpstr>Our Agenda</vt:lpstr>
      <vt:lpstr>Objectives</vt:lpstr>
      <vt:lpstr>Standing Orders Update</vt:lpstr>
      <vt:lpstr>Standing Orders Update</vt:lpstr>
      <vt:lpstr>Skills Evaluator</vt:lpstr>
      <vt:lpstr>Skills Stations</vt:lpstr>
      <vt:lpstr>Skills Stations</vt:lpstr>
      <vt:lpstr>Skills Stations</vt:lpstr>
      <vt:lpstr>Skills-failure</vt:lpstr>
      <vt:lpstr>Managing Mega-Codes</vt:lpstr>
      <vt:lpstr>Mega-Codes</vt:lpstr>
      <vt:lpstr>Mega-Codes</vt:lpstr>
      <vt:lpstr>Summary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ASSESSMENT</dc:title>
  <dc:creator>Mangas, William</dc:creator>
  <cp:lastModifiedBy>Senseman, Mark A</cp:lastModifiedBy>
  <cp:revision>30</cp:revision>
  <cp:lastPrinted>2015-11-13T14:02:17Z</cp:lastPrinted>
  <dcterms:created xsi:type="dcterms:W3CDTF">2011-04-04T00:23:40Z</dcterms:created>
  <dcterms:modified xsi:type="dcterms:W3CDTF">2018-01-03T20:27:24Z</dcterms:modified>
</cp:coreProperties>
</file>